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507" r:id="rId42"/>
    <p:sldId id="296" r:id="rId43"/>
    <p:sldId id="297" r:id="rId44"/>
    <p:sldId id="298" r:id="rId45"/>
    <p:sldId id="508" r:id="rId46"/>
    <p:sldId id="300" r:id="rId47"/>
    <p:sldId id="301" r:id="rId48"/>
    <p:sldId id="302" r:id="rId49"/>
    <p:sldId id="303" r:id="rId50"/>
    <p:sldId id="305" r:id="rId51"/>
    <p:sldId id="304"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24" r:id="rId65"/>
    <p:sldId id="318" r:id="rId66"/>
    <p:sldId id="319" r:id="rId67"/>
    <p:sldId id="320" r:id="rId68"/>
    <p:sldId id="325" r:id="rId69"/>
    <p:sldId id="321" r:id="rId70"/>
    <p:sldId id="322" r:id="rId71"/>
    <p:sldId id="323" r:id="rId72"/>
    <p:sldId id="326" r:id="rId73"/>
    <p:sldId id="327" r:id="rId74"/>
    <p:sldId id="328" r:id="rId75"/>
    <p:sldId id="329" r:id="rId76"/>
    <p:sldId id="331" r:id="rId77"/>
    <p:sldId id="330" r:id="rId78"/>
    <p:sldId id="332" r:id="rId79"/>
    <p:sldId id="333" r:id="rId80"/>
    <p:sldId id="347"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54" r:id="rId94"/>
    <p:sldId id="346" r:id="rId95"/>
    <p:sldId id="348" r:id="rId96"/>
    <p:sldId id="349" r:id="rId97"/>
    <p:sldId id="350" r:id="rId98"/>
    <p:sldId id="351" r:id="rId99"/>
    <p:sldId id="352" r:id="rId100"/>
    <p:sldId id="353" r:id="rId101"/>
    <p:sldId id="355" r:id="rId102"/>
    <p:sldId id="356" r:id="rId103"/>
    <p:sldId id="357" r:id="rId104"/>
    <p:sldId id="358" r:id="rId105"/>
    <p:sldId id="359" r:id="rId106"/>
    <p:sldId id="360" r:id="rId107"/>
    <p:sldId id="361" r:id="rId108"/>
    <p:sldId id="362" r:id="rId109"/>
    <p:sldId id="369" r:id="rId110"/>
    <p:sldId id="370" r:id="rId111"/>
    <p:sldId id="363" r:id="rId112"/>
    <p:sldId id="364" r:id="rId113"/>
    <p:sldId id="365" r:id="rId114"/>
    <p:sldId id="366" r:id="rId115"/>
    <p:sldId id="367" r:id="rId116"/>
    <p:sldId id="368" r:id="rId117"/>
    <p:sldId id="371" r:id="rId118"/>
    <p:sldId id="372" r:id="rId119"/>
    <p:sldId id="373" r:id="rId120"/>
    <p:sldId id="374" r:id="rId121"/>
    <p:sldId id="375" r:id="rId122"/>
    <p:sldId id="376" r:id="rId123"/>
    <p:sldId id="377" r:id="rId124"/>
    <p:sldId id="378" r:id="rId125"/>
    <p:sldId id="389" r:id="rId126"/>
    <p:sldId id="383" r:id="rId127"/>
    <p:sldId id="384" r:id="rId128"/>
    <p:sldId id="379" r:id="rId129"/>
    <p:sldId id="380" r:id="rId130"/>
    <p:sldId id="386" r:id="rId131"/>
    <p:sldId id="387" r:id="rId132"/>
    <p:sldId id="381" r:id="rId133"/>
    <p:sldId id="388" r:id="rId134"/>
    <p:sldId id="385" r:id="rId135"/>
    <p:sldId id="390" r:id="rId136"/>
    <p:sldId id="391" r:id="rId137"/>
    <p:sldId id="392" r:id="rId138"/>
    <p:sldId id="393" r:id="rId139"/>
    <p:sldId id="403" r:id="rId140"/>
    <p:sldId id="410" r:id="rId141"/>
    <p:sldId id="404" r:id="rId142"/>
    <p:sldId id="405" r:id="rId143"/>
    <p:sldId id="406" r:id="rId144"/>
    <p:sldId id="411" r:id="rId145"/>
    <p:sldId id="412" r:id="rId146"/>
    <p:sldId id="413" r:id="rId147"/>
    <p:sldId id="414" r:id="rId148"/>
    <p:sldId id="415" r:id="rId149"/>
    <p:sldId id="416" r:id="rId150"/>
    <p:sldId id="407" r:id="rId151"/>
    <p:sldId id="417" r:id="rId152"/>
    <p:sldId id="418" r:id="rId153"/>
    <p:sldId id="419" r:id="rId154"/>
    <p:sldId id="420" r:id="rId155"/>
    <p:sldId id="421" r:id="rId156"/>
    <p:sldId id="422" r:id="rId157"/>
    <p:sldId id="408" r:id="rId158"/>
    <p:sldId id="409" r:id="rId159"/>
    <p:sldId id="423" r:id="rId160"/>
    <p:sldId id="434" r:id="rId161"/>
    <p:sldId id="425" r:id="rId162"/>
    <p:sldId id="435" r:id="rId163"/>
    <p:sldId id="439" r:id="rId164"/>
    <p:sldId id="436" r:id="rId165"/>
    <p:sldId id="437" r:id="rId166"/>
    <p:sldId id="438" r:id="rId167"/>
    <p:sldId id="446" r:id="rId168"/>
    <p:sldId id="442" r:id="rId169"/>
    <p:sldId id="443" r:id="rId170"/>
    <p:sldId id="447" r:id="rId171"/>
    <p:sldId id="444" r:id="rId172"/>
    <p:sldId id="509" r:id="rId173"/>
    <p:sldId id="448" r:id="rId174"/>
    <p:sldId id="449" r:id="rId175"/>
    <p:sldId id="453" r:id="rId176"/>
    <p:sldId id="454" r:id="rId177"/>
    <p:sldId id="450" r:id="rId178"/>
    <p:sldId id="451" r:id="rId179"/>
    <p:sldId id="452" r:id="rId180"/>
    <p:sldId id="462" r:id="rId181"/>
    <p:sldId id="463" r:id="rId182"/>
    <p:sldId id="464" r:id="rId183"/>
    <p:sldId id="465" r:id="rId184"/>
    <p:sldId id="455" r:id="rId185"/>
    <p:sldId id="457" r:id="rId186"/>
    <p:sldId id="458" r:id="rId187"/>
    <p:sldId id="459" r:id="rId188"/>
    <p:sldId id="456" r:id="rId189"/>
    <p:sldId id="466" r:id="rId190"/>
    <p:sldId id="467" r:id="rId191"/>
    <p:sldId id="460" r:id="rId192"/>
    <p:sldId id="461" r:id="rId193"/>
    <p:sldId id="468" r:id="rId194"/>
    <p:sldId id="469" r:id="rId195"/>
    <p:sldId id="470" r:id="rId196"/>
    <p:sldId id="471" r:id="rId197"/>
    <p:sldId id="472" r:id="rId198"/>
    <p:sldId id="481" r:id="rId199"/>
    <p:sldId id="482" r:id="rId200"/>
    <p:sldId id="473" r:id="rId201"/>
    <p:sldId id="474" r:id="rId202"/>
    <p:sldId id="475" r:id="rId203"/>
    <p:sldId id="476" r:id="rId204"/>
    <p:sldId id="477" r:id="rId205"/>
    <p:sldId id="478" r:id="rId206"/>
    <p:sldId id="479" r:id="rId207"/>
    <p:sldId id="480" r:id="rId208"/>
    <p:sldId id="510" r:id="rId209"/>
    <p:sldId id="483" r:id="rId210"/>
    <p:sldId id="511" r:id="rId211"/>
    <p:sldId id="486" r:id="rId212"/>
    <p:sldId id="485" r:id="rId213"/>
    <p:sldId id="487" r:id="rId214"/>
    <p:sldId id="488" r:id="rId215"/>
    <p:sldId id="489" r:id="rId216"/>
    <p:sldId id="490" r:id="rId217"/>
    <p:sldId id="491" r:id="rId218"/>
    <p:sldId id="492" r:id="rId219"/>
    <p:sldId id="493" r:id="rId220"/>
    <p:sldId id="494" r:id="rId221"/>
    <p:sldId id="499" r:id="rId222"/>
    <p:sldId id="498" r:id="rId223"/>
    <p:sldId id="497" r:id="rId224"/>
    <p:sldId id="496" r:id="rId225"/>
    <p:sldId id="495" r:id="rId226"/>
    <p:sldId id="500" r:id="rId227"/>
    <p:sldId id="503" r:id="rId228"/>
    <p:sldId id="504" r:id="rId229"/>
    <p:sldId id="501" r:id="rId230"/>
    <p:sldId id="502" r:id="rId231"/>
    <p:sldId id="505" r:id="rId232"/>
    <p:sldId id="506" r:id="rId2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924" autoAdjust="0"/>
  </p:normalViewPr>
  <p:slideViewPr>
    <p:cSldViewPr>
      <p:cViewPr varScale="1">
        <p:scale>
          <a:sx n="40" d="100"/>
          <a:sy n="40" d="100"/>
        </p:scale>
        <p:origin x="2172"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tableStyles" Target="tableStyle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viewProps" Target="viewProps.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presProps" Target="pres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392C76-0E79-41A6-92DD-8EEAC2868053}" type="datetimeFigureOut">
              <a:rPr lang="en-US" smtClean="0"/>
              <a:t>12/30/2020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0AEF73-4246-4147-ABD6-4FA5636718E4}" type="slidenum">
              <a:rPr lang="en-US" smtClean="0"/>
              <a:t>‹#›</a:t>
            </a:fld>
            <a:endParaRPr lang="en-US"/>
          </a:p>
        </p:txBody>
      </p:sp>
    </p:spTree>
    <p:extLst>
      <p:ext uri="{BB962C8B-B14F-4D97-AF65-F5344CB8AC3E}">
        <p14:creationId xmlns:p14="http://schemas.microsoft.com/office/powerpoint/2010/main" val="3154697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Housekeeping-bathrooms, smoking area, scheduled break, cell phone silent</a:t>
            </a:r>
          </a:p>
          <a:p>
            <a:pPr lvl="0" eaLnBrk="1" hangingPunct="1"/>
            <a:endParaRPr lang="en-US" altLang="en-US" sz="1200" b="1" dirty="0"/>
          </a:p>
          <a:p>
            <a:pPr lvl="0" eaLnBrk="1" hangingPunct="1"/>
            <a:r>
              <a:rPr lang="en-US" altLang="en-US" sz="1200" b="1" dirty="0"/>
              <a:t>Training materials</a:t>
            </a:r>
          </a:p>
          <a:p>
            <a:pPr lvl="0" eaLnBrk="1" hangingPunct="1"/>
            <a:r>
              <a:rPr lang="en-US" altLang="en-US" sz="1200" b="1" dirty="0"/>
              <a:t>-Massachusetts curriculum ‘Responsibilities in Action Understanding the Connections’</a:t>
            </a:r>
          </a:p>
          <a:p>
            <a:pPr lvl="0" eaLnBrk="1" hangingPunct="1"/>
            <a:r>
              <a:rPr lang="en-US" altLang="en-US" sz="1200" b="1" dirty="0"/>
              <a:t>-Printed copy of MAP Candidate Handbook </a:t>
            </a:r>
          </a:p>
          <a:p>
            <a:pPr lvl="0" eaLnBrk="1" hangingPunct="1"/>
            <a:endParaRPr lang="en-US" altLang="en-US" sz="1200" b="1" dirty="0"/>
          </a:p>
          <a:p>
            <a:pPr lvl="0" eaLnBrk="1" hangingPunct="1"/>
            <a:r>
              <a:rPr lang="en-US" altLang="en-US" sz="1200" b="1" dirty="0"/>
              <a:t>MAP is overseen by DPH</a:t>
            </a:r>
          </a:p>
          <a:p>
            <a:pPr lvl="0" eaLnBrk="1" hangingPunct="1"/>
            <a:r>
              <a:rPr lang="en-US" altLang="en-US" sz="1200" b="1" dirty="0"/>
              <a:t>Carried out jointly by DDS/DMH/DCF/MRC</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a:t>
            </a:fld>
            <a:endParaRPr lang="en-US"/>
          </a:p>
        </p:txBody>
      </p:sp>
    </p:spTree>
    <p:extLst>
      <p:ext uri="{BB962C8B-B14F-4D97-AF65-F5344CB8AC3E}">
        <p14:creationId xmlns:p14="http://schemas.microsoft.com/office/powerpoint/2010/main" val="2775935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base" latinLnBrk="0" hangingPunct="1">
              <a:lnSpc>
                <a:spcPct val="8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Tips for success: </a:t>
            </a:r>
          </a:p>
          <a:p>
            <a:pPr marL="228600" marR="0" lvl="0" indent="-228600" algn="l" defTabSz="914400" rtl="0" eaLnBrk="1" fontAlgn="base" latinLnBrk="0" hangingPunct="1">
              <a:lnSpc>
                <a:spcPct val="8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-ask questions</a:t>
            </a:r>
          </a:p>
          <a:p>
            <a:pPr marL="228600" marR="0" lvl="0" indent="-228600" algn="l" defTabSz="914400" rtl="0" eaLnBrk="1" fontAlgn="base" latinLnBrk="0" hangingPunct="1">
              <a:lnSpc>
                <a:spcPct val="8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-participate </a:t>
            </a:r>
          </a:p>
          <a:p>
            <a:pPr marL="228600" marR="0" lvl="0" indent="-228600" algn="l" defTabSz="914400" rtl="0" eaLnBrk="1" fontAlgn="base" latinLnBrk="0" hangingPunct="1">
              <a:lnSpc>
                <a:spcPct val="8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-read training manual</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42</a:t>
            </a:r>
          </a:p>
          <a:p>
            <a:pPr lvl="0" eaLnBrk="1" hangingPunct="1"/>
            <a:r>
              <a:rPr lang="en-US" altLang="en-US" sz="1200" b="1" dirty="0"/>
              <a:t>No Effect Noted-a medication is taken for a specific reason and the symptoms continue. </a:t>
            </a:r>
          </a:p>
          <a:p>
            <a:pPr lvl="0" eaLnBrk="1" hangingPunct="1"/>
            <a:endParaRPr lang="en-US" altLang="en-US" sz="1200" b="1" dirty="0"/>
          </a:p>
          <a:p>
            <a:pPr lvl="0" eaLnBrk="1" hangingPunct="1"/>
            <a:r>
              <a:rPr lang="en-US" altLang="en-US" sz="1200" b="1" dirty="0"/>
              <a:t>READ EXAMPLES 1. and 2. page 42</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42</a:t>
            </a:r>
          </a:p>
          <a:p>
            <a:pPr lvl="0" eaLnBrk="1" hangingPunct="1"/>
            <a:r>
              <a:rPr lang="en-US" altLang="en-US" sz="1200" b="1" dirty="0"/>
              <a:t>Side effects are results from medication that are not wanted.</a:t>
            </a:r>
          </a:p>
          <a:p>
            <a:pPr lvl="0" eaLnBrk="1" hangingPunct="1"/>
            <a:r>
              <a:rPr lang="en-US" altLang="en-US" sz="1200" b="1" dirty="0"/>
              <a:t>They range from mild to severe.</a:t>
            </a:r>
          </a:p>
          <a:p>
            <a:pPr lvl="0" eaLnBrk="1" hangingPunct="1"/>
            <a:endParaRPr lang="en-US" altLang="en-US" sz="1200" b="1" dirty="0"/>
          </a:p>
          <a:p>
            <a:pPr lvl="0" eaLnBrk="1" hangingPunct="1"/>
            <a:r>
              <a:rPr lang="en-US" altLang="en-US" sz="1200" b="1" dirty="0"/>
              <a:t>Severe side effects (adverse responses) definitions page 43:</a:t>
            </a:r>
          </a:p>
          <a:p>
            <a:pPr lvl="0" eaLnBrk="1" hangingPunct="1"/>
            <a:endParaRPr lang="en-US" altLang="en-US" sz="1200" b="1" dirty="0"/>
          </a:p>
          <a:p>
            <a:pPr lvl="0" eaLnBrk="1" hangingPunct="1"/>
            <a:r>
              <a:rPr lang="en-US" altLang="en-US" sz="1200" b="1" dirty="0"/>
              <a:t>Allergic reaction-high sensitivity </a:t>
            </a:r>
          </a:p>
          <a:p>
            <a:pPr lvl="0" eaLnBrk="1" hangingPunct="1"/>
            <a:r>
              <a:rPr lang="en-US" altLang="en-US" sz="1200" b="1" dirty="0"/>
              <a:t>Anaphylactic reaction (severe allergic reaction) is potentially life threatening and requires immediate medical help.</a:t>
            </a:r>
          </a:p>
          <a:p>
            <a:pPr lvl="0" eaLnBrk="1" hangingPunct="1"/>
            <a:r>
              <a:rPr lang="en-US" altLang="en-US" sz="1200" b="1" dirty="0"/>
              <a:t>Paradoxical-opposite.</a:t>
            </a:r>
          </a:p>
          <a:p>
            <a:pPr lvl="0" eaLnBrk="1" hangingPunct="1"/>
            <a:r>
              <a:rPr lang="en-US" altLang="en-US" sz="1200" b="1" dirty="0"/>
              <a:t>Toxicity-body stores up more med than it can handle.</a:t>
            </a:r>
          </a:p>
          <a:p>
            <a:pPr lvl="0" eaLnBrk="1" hangingPunct="1"/>
            <a:endParaRPr lang="en-US" altLang="en-US" sz="1200" b="1" dirty="0"/>
          </a:p>
          <a:p>
            <a:pPr lvl="0" eaLnBrk="1" hangingPunct="1"/>
            <a:r>
              <a:rPr lang="en-US" altLang="en-US" sz="1200" b="1" dirty="0"/>
              <a:t>Do people where you work receive more than 1 med?</a:t>
            </a:r>
          </a:p>
          <a:p>
            <a:pPr lvl="0" eaLnBrk="1" hangingPunct="1"/>
            <a:r>
              <a:rPr lang="en-US" altLang="en-US" sz="1200" b="1" dirty="0"/>
              <a:t>If so, there is always the potential for med interactions.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43</a:t>
            </a:r>
          </a:p>
          <a:p>
            <a:pPr lvl="0" eaLnBrk="1" hangingPunct="1"/>
            <a:r>
              <a:rPr lang="en-US" altLang="en-US" sz="1200" b="1" dirty="0"/>
              <a:t>Ask for VOLUNTEER to read through the 3 examples of interactions on bottom of page</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Why is it important for a HCP to be aware of all meds a person is taking?  </a:t>
            </a:r>
          </a:p>
          <a:p>
            <a:pPr lvl="0" eaLnBrk="1" hangingPunct="1"/>
            <a:r>
              <a:rPr lang="en-US" altLang="en-US" sz="1200" b="1" dirty="0"/>
              <a:t>Answer:  Can prescribe a new med that has a lower chance of interacting with current meds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44</a:t>
            </a:r>
          </a:p>
          <a:p>
            <a:pPr lvl="0" eaLnBrk="1" hangingPunct="1"/>
            <a:r>
              <a:rPr lang="en-US" altLang="en-US" sz="1200" b="1" dirty="0"/>
              <a:t>Why is it important for the HCP to know if a person uses alcohol, smokes, drinks coffee/tea/soda/Red Bull/Monster drinks?</a:t>
            </a:r>
          </a:p>
          <a:p>
            <a:pPr lvl="0" eaLnBrk="1" hangingPunct="1"/>
            <a:r>
              <a:rPr lang="en-US" altLang="en-US" sz="1200" b="1" dirty="0"/>
              <a:t>These substances have the ability to interfere or interact with the absorption of medication and/or dietary supplements.</a:t>
            </a:r>
          </a:p>
          <a:p>
            <a:pPr lvl="0" eaLnBrk="1" hangingPunct="1"/>
            <a:endParaRPr lang="en-US" altLang="en-US" sz="1200" b="1" dirty="0"/>
          </a:p>
          <a:p>
            <a:pPr lvl="0" eaLnBrk="1" hangingPunct="1"/>
            <a:r>
              <a:rPr lang="en-US" altLang="en-US" sz="1200" b="1" dirty="0"/>
              <a:t>TRAMADOL MED INFO SHEET EXERCISE page 44</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45</a:t>
            </a:r>
          </a:p>
          <a:p>
            <a:pPr lvl="0" eaLnBrk="1" hangingPunct="1"/>
            <a:r>
              <a:rPr lang="en-US" altLang="en-US" sz="1200" b="1" dirty="0"/>
              <a:t>How a person responds to medication depends on several factors.</a:t>
            </a:r>
          </a:p>
          <a:p>
            <a:pPr lvl="0" eaLnBrk="1" hangingPunct="1"/>
            <a:endParaRPr lang="en-US" altLang="en-US" sz="1200" b="1" dirty="0"/>
          </a:p>
          <a:p>
            <a:pPr lvl="0" eaLnBrk="1" hangingPunct="1"/>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a:t>
            </a:r>
            <a:r>
              <a:rPr lang="en-US" altLang="en-US" sz="1200" b="1" baseline="0" dirty="0"/>
              <a:t> 45</a:t>
            </a:r>
          </a:p>
          <a:p>
            <a:pPr lvl="0" eaLnBrk="1" hangingPunct="1"/>
            <a:r>
              <a:rPr lang="en-US" altLang="en-US" sz="1200" b="1" dirty="0"/>
              <a:t>You are responsible to learn about the medication you administer.</a:t>
            </a:r>
          </a:p>
          <a:p>
            <a:pPr lvl="0" eaLnBrk="1" hangingPunct="1"/>
            <a:endParaRPr lang="en-US" altLang="en-US" sz="1200" b="1" dirty="0"/>
          </a:p>
          <a:p>
            <a:pPr lvl="0" eaLnBrk="1" hangingPunct="1"/>
            <a:r>
              <a:rPr lang="en-US" altLang="en-US" sz="1200" b="1" dirty="0"/>
              <a:t>You need to know where to look or who to ask if you have questions regarding medications in general.</a:t>
            </a:r>
          </a:p>
          <a:p>
            <a:pPr lvl="0" eaLnBrk="1" hangingPunct="1"/>
            <a:r>
              <a:rPr lang="en-US" altLang="en-US" sz="1200" b="1" dirty="0"/>
              <a:t>Who and/or what are your medication resources?</a:t>
            </a:r>
          </a:p>
          <a:p>
            <a:pPr lvl="0" eaLnBrk="1" hangingPunct="1"/>
            <a:endParaRPr lang="en-US" altLang="en-US" sz="1200" b="1" dirty="0"/>
          </a:p>
          <a:p>
            <a:pPr lvl="0" eaLnBrk="1" hangingPunct="1"/>
            <a:r>
              <a:rPr lang="en-US" altLang="en-US" sz="1200" b="1" dirty="0"/>
              <a:t>Page</a:t>
            </a:r>
            <a:r>
              <a:rPr lang="en-US" altLang="en-US" sz="1200" b="1" baseline="0" dirty="0"/>
              <a:t> 46 exercise</a:t>
            </a:r>
          </a:p>
          <a:p>
            <a:pPr lvl="0" eaLnBrk="1" hangingPunct="1"/>
            <a:endParaRPr lang="en-US" altLang="en-US" sz="1200" b="1" baseline="0" dirty="0"/>
          </a:p>
          <a:p>
            <a:pPr lvl="0" eaLnBrk="1" hangingPunct="1"/>
            <a:r>
              <a:rPr lang="en-US" altLang="en-US" sz="1200" b="1" baseline="0" dirty="0"/>
              <a:t>Page 47 Lets Review</a:t>
            </a:r>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What is the next date and time Ellen is due to get meds?  How many meds will you be giving?</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Practice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Practice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lnSpc>
                <a:spcPct val="80000"/>
              </a:lnSpc>
            </a:pPr>
            <a:r>
              <a:rPr lang="en-US" altLang="en-US" sz="1200" b="1" dirty="0"/>
              <a:t>24/30 questions correct</a:t>
            </a:r>
          </a:p>
          <a:p>
            <a:pPr lvl="0" eaLnBrk="1" hangingPunct="1">
              <a:lnSpc>
                <a:spcPct val="80000"/>
              </a:lnSpc>
            </a:pPr>
            <a:endParaRPr lang="en-US" altLang="en-US" sz="1200" b="1" dirty="0"/>
          </a:p>
          <a:p>
            <a:pPr lvl="0" eaLnBrk="1" hangingPunct="1">
              <a:lnSpc>
                <a:spcPct val="80000"/>
              </a:lnSpc>
            </a:pPr>
            <a:r>
              <a:rPr lang="en-US" altLang="en-US" sz="1200" b="1" dirty="0"/>
              <a:t>This is a ‘take at home’ test. It is okay to use ‘Responsibilities in Action’ student manual to look up answers.</a:t>
            </a:r>
          </a:p>
          <a:p>
            <a:pPr lvl="0" eaLnBrk="1" hangingPunct="1">
              <a:lnSpc>
                <a:spcPct val="80000"/>
              </a:lnSpc>
            </a:pPr>
            <a:endParaRPr lang="en-US" altLang="en-US" sz="1200" b="1" dirty="0"/>
          </a:p>
          <a:p>
            <a:pPr lvl="0" eaLnBrk="1" hangingPunct="1">
              <a:lnSpc>
                <a:spcPct val="80000"/>
              </a:lnSpc>
            </a:pPr>
            <a:r>
              <a:rPr lang="en-US" altLang="en-US" sz="1200" b="1" dirty="0"/>
              <a:t>To the Trainer:</a:t>
            </a:r>
          </a:p>
          <a:p>
            <a:pPr lvl="0" eaLnBrk="1" hangingPunct="1">
              <a:lnSpc>
                <a:spcPct val="80000"/>
              </a:lnSpc>
            </a:pPr>
            <a:r>
              <a:rPr lang="en-US" altLang="en-US" sz="1200" b="1" dirty="0"/>
              <a:t>Remember, if at any time a MAP Trainer questions the veracity of the test results for any student they can require the student to take another CBT under supervision.</a:t>
            </a:r>
          </a:p>
          <a:p>
            <a:pPr lvl="0" eaLnBrk="1" hangingPunct="1">
              <a:lnSpc>
                <a:spcPct val="80000"/>
              </a:lnSpc>
            </a:pPr>
            <a:endParaRPr lang="en-US" altLang="en-US" sz="1200" b="1" dirty="0"/>
          </a:p>
          <a:p>
            <a:pPr lvl="0" eaLnBrk="1" hangingPunct="1">
              <a:lnSpc>
                <a:spcPct val="80000"/>
              </a:lnSpc>
            </a:pPr>
            <a:r>
              <a:rPr lang="en-US" altLang="en-US" sz="1200" b="1" dirty="0"/>
              <a:t>The following slides review how the student will access the CBT. If the trainer prefers they can also access the CBT for classroom demonstration at www.hdmaster.com, click on the MA homepage and in the first column select the CBT for classroom use.</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Practice</a:t>
            </a:r>
          </a:p>
          <a:p>
            <a:pPr lvl="0" eaLnBrk="1" hangingPunct="1">
              <a:spcBef>
                <a:spcPct val="20000"/>
              </a:spcBef>
            </a:pPr>
            <a:endParaRPr lang="en-US" altLang="en-US" sz="1200" b="1" dirty="0"/>
          </a:p>
          <a:p>
            <a:pPr lvl="0" eaLnBrk="1" hangingPunct="1">
              <a:spcBef>
                <a:spcPct val="20000"/>
              </a:spcBef>
            </a:pPr>
            <a:r>
              <a:rPr lang="en-US" altLang="en-US" sz="1200" b="1" dirty="0"/>
              <a:t>Review homework slides</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If your time is limited, before tomorrow at least read Unit 6 and complete the transcription exercise.</a:t>
            </a:r>
          </a:p>
          <a:p>
            <a:pPr lvl="0"/>
            <a:r>
              <a:rPr lang="en-US" altLang="en-US" sz="1200" b="1" dirty="0"/>
              <a:t>Remember to check your answer. </a:t>
            </a:r>
          </a:p>
          <a:p>
            <a:pPr lvl="0"/>
            <a:r>
              <a:rPr lang="en-US" altLang="en-US" sz="1200" b="1" dirty="0"/>
              <a:t>Also remember to continue to access the CBT and answer questions, seeing if you can get a 80% or higher score in less that 35 minutes.</a:t>
            </a:r>
          </a:p>
          <a:p>
            <a:pPr lvl="0"/>
            <a:endParaRPr lang="en-US" altLang="en-US" sz="1200" b="1" dirty="0"/>
          </a:p>
          <a:p>
            <a:pPr lvl="0"/>
            <a:r>
              <a:rPr lang="en-US" altLang="en-US" sz="1200" b="1" dirty="0"/>
              <a:t>Tomorrow you will practice transcribing over and over.</a:t>
            </a:r>
          </a:p>
          <a:p>
            <a:pPr lvl="0"/>
            <a:endParaRPr lang="en-US" altLang="en-US" sz="1200" b="1" dirty="0"/>
          </a:p>
          <a:p>
            <a:pPr lvl="0"/>
            <a:r>
              <a:rPr lang="en-US" altLang="en-US" sz="1200" b="1" dirty="0"/>
              <a:t>End of Day 2</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Beginning of Day 3 </a:t>
            </a:r>
          </a:p>
          <a:p>
            <a:pPr lvl="0" eaLnBrk="1" hangingPunct="1"/>
            <a:endParaRPr lang="en-US" altLang="en-US" sz="1200" b="1" dirty="0"/>
          </a:p>
          <a:p>
            <a:pPr lvl="0" eaLnBrk="1" hangingPunct="1"/>
            <a:r>
              <a:rPr lang="en-US" altLang="en-US" sz="1200" b="1" dirty="0"/>
              <a:t>Ask if anyone completed the practice homework transcription </a:t>
            </a:r>
          </a:p>
          <a:p>
            <a:pPr lvl="0" eaLnBrk="1" hangingPunct="1"/>
            <a:endParaRPr lang="en-US" altLang="en-US" sz="1200" b="1" dirty="0"/>
          </a:p>
          <a:p>
            <a:pPr lvl="0" eaLnBrk="1" hangingPunct="1"/>
            <a:r>
              <a:rPr lang="en-US" altLang="en-US" sz="1200" b="1" dirty="0"/>
              <a:t>Unit 6 Pages 79-110</a:t>
            </a:r>
          </a:p>
          <a:p>
            <a:pPr lvl="0" eaLnBrk="1" hangingPunct="1"/>
            <a:r>
              <a:rPr lang="en-US" altLang="en-US" sz="1200" b="1" dirty="0"/>
              <a:t>Part of skills test with D&amp;S.  Have 15 minutes using a HCP order to DC one med and transcribe another.</a:t>
            </a:r>
          </a:p>
          <a:p>
            <a:pPr lvl="0" eaLnBrk="1" hangingPunct="1"/>
            <a:r>
              <a:rPr lang="en-US" altLang="en-US" sz="1200" b="1" dirty="0"/>
              <a:t>Transcription packets as group. </a:t>
            </a:r>
          </a:p>
          <a:p>
            <a:pPr lvl="0" eaLnBrk="1" hangingPunct="1"/>
            <a:endParaRPr lang="en-US" altLang="en-US" sz="1200" b="1" dirty="0"/>
          </a:p>
          <a:p>
            <a:pPr lvl="0" eaLnBrk="1" hangingPunct="1"/>
            <a:r>
              <a:rPr lang="en-US" altLang="en-US" sz="1200" b="1" dirty="0"/>
              <a:t>Page 80 visual of 3 documents required for transcription</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When transcribing, keep these in mind…</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b="1" dirty="0"/>
              <a:t>Spelling counts!</a:t>
            </a:r>
          </a:p>
          <a:p>
            <a:pPr lvl="0"/>
            <a:endParaRPr lang="en-US" altLang="en-US" b="1" dirty="0"/>
          </a:p>
          <a:p>
            <a:pPr lvl="0"/>
            <a:r>
              <a:rPr lang="en-US" altLang="en-US" b="1" dirty="0"/>
              <a:t>On the slide are some examples of words that were misspelled on Certification testing when transcribing.</a:t>
            </a:r>
          </a:p>
          <a:p>
            <a:pPr lvl="0"/>
            <a:endParaRPr lang="en-US" altLang="en-US" b="1" dirty="0"/>
          </a:p>
          <a:p>
            <a:pPr lvl="0"/>
            <a:r>
              <a:rPr lang="en-US" altLang="en-US" b="1" dirty="0"/>
              <a:t>The word ‘three’ was spelled as ‘t-h-e-e’</a:t>
            </a:r>
          </a:p>
          <a:p>
            <a:pPr lvl="0"/>
            <a:endParaRPr lang="en-US" altLang="en-US" b="1" dirty="0"/>
          </a:p>
          <a:p>
            <a:pPr lvl="0"/>
            <a:r>
              <a:rPr lang="en-US" altLang="en-US" b="1" dirty="0"/>
              <a:t>‘by’ mouth was written as ‘my’ mouth and </a:t>
            </a:r>
          </a:p>
          <a:p>
            <a:pPr lvl="0"/>
            <a:endParaRPr lang="en-US" altLang="en-US" b="1" dirty="0"/>
          </a:p>
          <a:p>
            <a:pPr lvl="0"/>
            <a:r>
              <a:rPr lang="en-US" altLang="en-US" b="1" dirty="0"/>
              <a:t>3 ‘tabs’ was spelled as 3 ‘t-a-t-s’</a:t>
            </a:r>
          </a:p>
          <a:p>
            <a:pPr lvl="0"/>
            <a:endParaRPr lang="en-US" altLang="en-US" b="1" dirty="0"/>
          </a:p>
          <a:p>
            <a:pPr lvl="0"/>
            <a:r>
              <a:rPr lang="en-US" altLang="en-US" b="1" dirty="0"/>
              <a:t>Another example is writing ‘tables’ instead of ‘tablets’</a:t>
            </a:r>
          </a:p>
          <a:p>
            <a:pPr lvl="0"/>
            <a:endParaRPr lang="en-US" altLang="en-US" b="1" dirty="0"/>
          </a:p>
          <a:p>
            <a:pPr lvl="0"/>
            <a:r>
              <a:rPr lang="en-US" altLang="en-US" b="1" dirty="0"/>
              <a:t>When transcribing, copy the information exactly as written</a:t>
            </a:r>
            <a:endParaRPr lang="en-US" altLang="en-US"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b="1" dirty="0"/>
              <a:t>The person who scores the test cannot guess at what he/she thinks something says; if your handwriting is illegible it will be scored as incorrect.</a:t>
            </a:r>
          </a:p>
          <a:p>
            <a:pPr lvl="0"/>
            <a:endParaRPr lang="en-US" altLang="en-US" b="1" dirty="0"/>
          </a:p>
          <a:p>
            <a:pPr lvl="0"/>
            <a:r>
              <a:rPr lang="en-US" altLang="en-US" b="1" dirty="0"/>
              <a:t>The left and middle pictures are examples of illegible handwriting and </a:t>
            </a:r>
          </a:p>
          <a:p>
            <a:pPr lvl="0"/>
            <a:endParaRPr lang="en-US" altLang="en-US" b="1" dirty="0"/>
          </a:p>
          <a:p>
            <a:pPr lvl="0"/>
            <a:r>
              <a:rPr lang="en-US" altLang="en-US" b="1" dirty="0"/>
              <a:t>the  picture on the right of the screen does not include an ‘am’ or ‘pm’ with the times chosen.</a:t>
            </a:r>
            <a:endParaRPr lang="en-US" altLang="en-US" b="1" dirty="0">
              <a:ea typeface="Arial" panose="020B0604020202020204" pitchFamily="34" charset="0"/>
            </a:endParaRP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It is common to still see abbreviations on a HCP order and script.</a:t>
            </a:r>
          </a:p>
          <a:p>
            <a:pPr lvl="0" eaLnBrk="1" hangingPunct="1"/>
            <a:endParaRPr lang="en-US" altLang="en-US" sz="1200" b="1" dirty="0"/>
          </a:p>
          <a:p>
            <a:pPr lvl="0" eaLnBrk="1" hangingPunct="1"/>
            <a:r>
              <a:rPr lang="en-US" altLang="en-US" sz="1200" b="1" dirty="0"/>
              <a:t>Should be a reference list in med area.</a:t>
            </a:r>
          </a:p>
          <a:p>
            <a:pPr lvl="0" eaLnBrk="1" hangingPunct="1"/>
            <a:endParaRPr lang="en-US" altLang="en-US" sz="1200" b="1" dirty="0"/>
          </a:p>
          <a:p>
            <a:pPr lvl="0" eaLnBrk="1" hangingPunct="1"/>
            <a:r>
              <a:rPr lang="en-US" altLang="en-US" sz="1200" b="1" dirty="0"/>
              <a:t>Will be using a few abbreviations.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81</a:t>
            </a:r>
          </a:p>
          <a:p>
            <a:pPr lvl="0" eaLnBrk="1" hangingPunct="1"/>
            <a:endParaRPr lang="en-US" altLang="en-US" sz="1200" b="1" dirty="0"/>
          </a:p>
          <a:p>
            <a:pPr lvl="0" eaLnBrk="1" hangingPunct="1"/>
            <a:r>
              <a:rPr lang="en-US" altLang="en-US" sz="1200" b="1" dirty="0"/>
              <a:t>Will be using these when transcribing</a:t>
            </a:r>
          </a:p>
          <a:p>
            <a:pPr lvl="0" eaLnBrk="1" hangingPunct="1"/>
            <a:endParaRPr lang="en-US" altLang="en-US" sz="1200" b="1" dirty="0"/>
          </a:p>
          <a:p>
            <a:pPr lvl="0" eaLnBrk="1" hangingPunct="1"/>
            <a:r>
              <a:rPr lang="en-US" altLang="en-US" sz="1200" b="1" dirty="0"/>
              <a:t>EXERCISE page 81</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Pages 82-87</a:t>
            </a:r>
          </a:p>
          <a:p>
            <a:pPr lvl="0" eaLnBrk="1" hangingPunct="1"/>
            <a:endParaRPr lang="en-US" altLang="en-US" sz="1200" b="1" dirty="0"/>
          </a:p>
          <a:p>
            <a:pPr lvl="0" eaLnBrk="1" hangingPunct="1"/>
            <a:r>
              <a:rPr lang="en-US" altLang="en-US" sz="1200" b="1" dirty="0"/>
              <a:t>A medication sheet tracks administration of medication.</a:t>
            </a:r>
          </a:p>
          <a:p>
            <a:pPr lvl="0" eaLnBrk="1" hangingPunct="1"/>
            <a:r>
              <a:rPr lang="en-US" altLang="en-US" sz="1200" b="1" dirty="0"/>
              <a:t>Other words used are med sheet, MAR (medication administration record); medication log.</a:t>
            </a:r>
          </a:p>
          <a:p>
            <a:pPr lvl="0" eaLnBrk="1" hangingPunct="1"/>
            <a:endParaRPr lang="en-US" altLang="en-US" sz="1200" b="1" dirty="0"/>
          </a:p>
          <a:p>
            <a:pPr lvl="0" eaLnBrk="1" hangingPunct="1"/>
            <a:r>
              <a:rPr lang="en-US" altLang="en-US" sz="1200" b="1" dirty="0"/>
              <a:t>Go through components</a:t>
            </a:r>
          </a:p>
          <a:p>
            <a:pPr lvl="0" eaLnBrk="1" hangingPunct="1"/>
            <a:r>
              <a:rPr lang="en-US" altLang="en-US" sz="1200" b="1" dirty="0"/>
              <a:t>Exercise Page 89</a:t>
            </a:r>
          </a:p>
          <a:p>
            <a:pPr lvl="0" eaLnBrk="1" hangingPunct="1"/>
            <a:r>
              <a:rPr lang="en-US" altLang="en-US" sz="1200" b="1" dirty="0"/>
              <a:t>Optional re:  SPECIAL INSTRUCTIONS -pass around pharmacy label stickers and/or if had ‘shake well’ sticker on Juanita Gomez’ Colace liquid from practice yesterday, ask staff what the special instruction was.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b="1" dirty="0"/>
              <a:t>Pages 90-92 (frequency when written on a med sheet is the same as time)</a:t>
            </a:r>
          </a:p>
          <a:p>
            <a:pPr lvl="0" eaLnBrk="1" hangingPunct="1"/>
            <a:r>
              <a:rPr lang="en-US" altLang="en-US" b="1" dirty="0"/>
              <a:t>Samples of how to choose med times.</a:t>
            </a:r>
          </a:p>
          <a:p>
            <a:pPr lvl="0" eaLnBrk="1" hangingPunct="1"/>
            <a:r>
              <a:rPr lang="en-US" altLang="en-US" b="1" dirty="0"/>
              <a:t>Consider:</a:t>
            </a:r>
          </a:p>
          <a:p>
            <a:pPr lvl="0" eaLnBrk="1" hangingPunct="1"/>
            <a:r>
              <a:rPr lang="en-US" altLang="en-US" b="1" dirty="0"/>
              <a:t>Persons daily schedule, agency policy</a:t>
            </a:r>
          </a:p>
          <a:p>
            <a:pPr lvl="0" eaLnBrk="1" hangingPunct="1"/>
            <a:endParaRPr lang="en-US" altLang="en-US" b="1" dirty="0"/>
          </a:p>
          <a:p>
            <a:pPr lvl="0" eaLnBrk="1" hangingPunct="1"/>
            <a:r>
              <a:rPr lang="en-US" altLang="en-US" b="1" dirty="0"/>
              <a:t>12 am same as midnight</a:t>
            </a:r>
          </a:p>
          <a:p>
            <a:pPr lvl="0" eaLnBrk="1" hangingPunct="1"/>
            <a:r>
              <a:rPr lang="en-US" altLang="en-US" b="1" dirty="0"/>
              <a:t>12 am is usually considered the first dose of the day.</a:t>
            </a:r>
          </a:p>
          <a:p>
            <a:pPr lvl="0" eaLnBrk="1" hangingPunct="1"/>
            <a:r>
              <a:rPr lang="en-US" altLang="en-US" b="1" dirty="0"/>
              <a:t>12 pm same as noon  </a:t>
            </a:r>
          </a:p>
          <a:p>
            <a:pPr lvl="0" eaLnBrk="1" hangingPunct="1"/>
            <a:r>
              <a:rPr lang="en-US" altLang="en-US" b="1" dirty="0"/>
              <a:t>The every</a:t>
            </a:r>
            <a:r>
              <a:rPr lang="en-US" altLang="en-US" b="1" baseline="0" dirty="0"/>
              <a:t> 6 hours</a:t>
            </a:r>
            <a:r>
              <a:rPr lang="en-US" altLang="en-US" b="1" dirty="0"/>
              <a:t> and every</a:t>
            </a:r>
            <a:r>
              <a:rPr lang="en-US" altLang="en-US" b="1" baseline="0" dirty="0"/>
              <a:t> 8 hours</a:t>
            </a:r>
            <a:r>
              <a:rPr lang="en-US" altLang="en-US" b="1" dirty="0"/>
              <a:t> transcriptions are considered more difficult and are not covered in the basic training-for reference only  </a:t>
            </a:r>
          </a:p>
          <a:p>
            <a:pPr lvl="0" eaLnBrk="1" hangingPunct="1"/>
            <a:endParaRPr lang="en-US" altLang="en-US" b="1" dirty="0"/>
          </a:p>
          <a:p>
            <a:pPr lvl="0" eaLnBrk="1" hangingPunct="1"/>
            <a:r>
              <a:rPr lang="en-US" altLang="en-US" b="1" dirty="0"/>
              <a:t>General guideline - times chosen must be at least 4 hrs. apart, unless HCP specifies otherwise.</a:t>
            </a:r>
          </a:p>
          <a:p>
            <a:pPr lvl="0" eaLnBrk="1" hangingPunct="1"/>
            <a:r>
              <a:rPr lang="en-US" altLang="en-US" b="1" dirty="0"/>
              <a:t>Best practice :  write ‘am’ times in top two boxes and ‘pm’ times in bottom two boxes.</a:t>
            </a:r>
          </a:p>
          <a:p>
            <a:pPr lvl="0" eaLnBrk="1" hangingPunct="1"/>
            <a:r>
              <a:rPr lang="en-US" altLang="en-US" b="1" dirty="0"/>
              <a:t>Exercises pages 93-94</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To access the Computer Based Pretest,  you will login into your account and then click on either the ‘Test’ tab at the top of the page or the “Testing” box in the middle of the page.</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Remember that times chosen must be at least four hours apart; these are two examples of a time spaced only 3 hours apart.</a:t>
            </a:r>
            <a:endParaRPr lang="en-US" altLang="en-US" sz="1200" b="1" dirty="0">
              <a:ea typeface="Arial" panose="020B0604020202020204" pitchFamily="34" charset="0"/>
            </a:endParaRP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solidFill>
                  <a:srgbClr val="000000"/>
                </a:solidFill>
              </a:rPr>
              <a:t>Page 95</a:t>
            </a:r>
          </a:p>
          <a:p>
            <a:pPr lvl="0" eaLnBrk="1" hangingPunct="1"/>
            <a:r>
              <a:rPr lang="en-US" altLang="en-US" sz="1200" b="1" dirty="0">
                <a:solidFill>
                  <a:srgbClr val="000000"/>
                </a:solidFill>
              </a:rPr>
              <a:t>Review the entire order form</a:t>
            </a:r>
          </a:p>
          <a:p>
            <a:pPr lvl="0" eaLnBrk="1" hangingPunct="1"/>
            <a:r>
              <a:rPr lang="en-US" altLang="en-US" sz="1200" b="1" dirty="0">
                <a:solidFill>
                  <a:srgbClr val="000000"/>
                </a:solidFill>
              </a:rPr>
              <a:t>The first written HCP order states, DC Amoxil</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These next slides show marking a medication as DC’d on a med sheet.</a:t>
            </a:r>
          </a:p>
          <a:p>
            <a:pPr lvl="0" eaLnBrk="1" hangingPunct="1"/>
            <a:endParaRPr lang="en-US" altLang="en-US" sz="1200" b="1" dirty="0"/>
          </a:p>
          <a:p>
            <a:pPr lvl="0" eaLnBrk="1" hangingPunct="1"/>
            <a:r>
              <a:rPr lang="en-US" altLang="en-US" sz="1200" b="1" dirty="0"/>
              <a:t>Page 96- three step example of discontinuing a medication</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To mark the medication as DC’d on a med sheet, the first step is to mark through all the empty spaces next to where the med was scheduled to be given.</a:t>
            </a:r>
          </a:p>
          <a:p>
            <a:pPr lvl="0" eaLnBrk="1" hangingPunct="1"/>
            <a:r>
              <a:rPr lang="en-US" altLang="en-US" sz="1200" b="1" dirty="0"/>
              <a:t>Once completed…, </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it will look like this.  You can use straight lines or ‘X’s or a combination as long as empty boxes are completely marked through.</a:t>
            </a:r>
          </a:p>
          <a:p>
            <a:pPr lvl="0" eaLnBrk="1" hangingPunct="1"/>
            <a:endParaRPr lang="en-US" altLang="en-US" sz="1200" b="1" dirty="0"/>
          </a:p>
          <a:p>
            <a:pPr lvl="0" eaLnBrk="1" hangingPunct="1"/>
            <a:r>
              <a:rPr lang="en-US" altLang="en-US" sz="1200" b="1" dirty="0"/>
              <a:t>Then draw through left section of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……and write:</a:t>
            </a:r>
          </a:p>
          <a:p>
            <a:pPr lvl="0" eaLnBrk="1" hangingPunct="1"/>
            <a:r>
              <a:rPr lang="en-US" altLang="en-US" sz="1200" b="1" dirty="0"/>
              <a:t>DC</a:t>
            </a:r>
          </a:p>
          <a:p>
            <a:pPr lvl="0" eaLnBrk="1" hangingPunct="1"/>
            <a:r>
              <a:rPr lang="en-US" altLang="en-US" sz="1200" b="1" dirty="0"/>
              <a:t>Date</a:t>
            </a:r>
          </a:p>
          <a:p>
            <a:pPr lvl="0" eaLnBrk="1" hangingPunct="1"/>
            <a:r>
              <a:rPr lang="en-US" altLang="en-US" sz="1200" b="1" dirty="0"/>
              <a:t>Initials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Then draw a diagonal line through the right section of med sheet and</a:t>
            </a:r>
            <a:r>
              <a:rPr lang="en-US" altLang="en-US" sz="1200" b="1" baseline="0" dirty="0"/>
              <a:t> write:</a:t>
            </a:r>
            <a:endParaRPr lang="en-US" altLang="en-US" sz="1200" b="1" dirty="0"/>
          </a:p>
          <a:p>
            <a:pPr lvl="0" eaLnBrk="1" hangingPunct="1"/>
            <a:r>
              <a:rPr lang="en-US" altLang="en-US" sz="1200" b="1" dirty="0"/>
              <a:t>DC</a:t>
            </a:r>
          </a:p>
          <a:p>
            <a:pPr lvl="0" eaLnBrk="1" hangingPunct="1"/>
            <a:r>
              <a:rPr lang="en-US" altLang="en-US" sz="1200" b="1" dirty="0"/>
              <a:t>Date</a:t>
            </a:r>
          </a:p>
          <a:p>
            <a:pPr lvl="0" eaLnBrk="1" hangingPunct="1"/>
            <a:r>
              <a:rPr lang="en-US" altLang="en-US" sz="1200" b="1" dirty="0"/>
              <a:t>Initials</a:t>
            </a:r>
          </a:p>
          <a:p>
            <a:pPr lvl="0" eaLnBrk="1" hangingPunct="1"/>
            <a:endParaRPr lang="en-US" altLang="en-US" sz="1200" b="1" dirty="0"/>
          </a:p>
          <a:p>
            <a:pPr lvl="0" eaLnBrk="1" hangingPunct="1"/>
            <a:r>
              <a:rPr lang="en-US" altLang="en-US" sz="1200" b="1" dirty="0"/>
              <a:t>Review example of discontinuing a medication page 95</a:t>
            </a:r>
          </a:p>
          <a:p>
            <a:pPr lvl="0" eaLnBrk="1" hangingPunct="1"/>
            <a:endParaRPr lang="en-US" altLang="en-US" sz="1200" b="1" dirty="0"/>
          </a:p>
          <a:p>
            <a:pPr lvl="0" eaLnBrk="1" hangingPunct="1"/>
            <a:r>
              <a:rPr lang="en-US" altLang="en-US" sz="1200" b="1" dirty="0"/>
              <a:t>Then go back to the HCP order…</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Now</a:t>
            </a:r>
            <a:r>
              <a:rPr lang="en-US" altLang="en-US" sz="1200" b="1" baseline="0" dirty="0"/>
              <a:t> you are ready to transcribe the next order.</a:t>
            </a:r>
          </a:p>
          <a:p>
            <a:pPr lvl="0" eaLnBrk="1" hangingPunct="1">
              <a:spcBef>
                <a:spcPct val="20000"/>
              </a:spcBef>
            </a:pPr>
            <a:r>
              <a:rPr lang="en-US" altLang="en-US" sz="1200" b="1" baseline="0" dirty="0"/>
              <a:t>What is the name of the new medication?</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If transcribing this HCP order, would copy 666mg next to the word “dose” on the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…..like this</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Then look at the corresponding pharmacy label…</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This will bring you to this page. Under the “Pretests” section, you will find “MAP Pretest”. This is the MAP Knowledge Computer Based Pretest (CBT). To begin the pretest, you will click ‘Begin Test’ on the right side of the Pretest section.</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 for the strength of the tablet and the number of tablets to administer</a:t>
            </a:r>
          </a:p>
          <a:p>
            <a:pPr lvl="0" eaLnBrk="1" hangingPunct="1"/>
            <a:endParaRPr lang="en-US" altLang="en-US" sz="1200" b="1" dirty="0"/>
          </a:p>
          <a:p>
            <a:pPr lvl="0" eaLnBrk="1" hangingPunct="1"/>
            <a:r>
              <a:rPr lang="en-US" altLang="en-US" sz="1200" b="1" dirty="0"/>
              <a:t>If transcribing, would copy “333mg” next to the word strength on the med sheet</a:t>
            </a:r>
          </a:p>
          <a:p>
            <a:pPr lvl="0" eaLnBrk="1" hangingPunct="1"/>
            <a:r>
              <a:rPr lang="en-US" altLang="en-US" sz="1200" b="1" dirty="0"/>
              <a:t>If transcribing, would copy “2 tabs” next to the word amount on the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Now that the transcription is completed, you are ready to Post the order.</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After transcribing all orders, the HCP order is “posted”.  Your signature means you are the certified staff who took care of the new HCP order.  (Remember not all new orders are for medications.  You may be asked to monitor someone’s weight or how much they drink, etc.)</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Underneath the HCP signature you write posted, your signature, the date and time.  </a:t>
            </a:r>
          </a:p>
          <a:p>
            <a:pPr lvl="0" eaLnBrk="1" hangingPunct="1"/>
            <a:r>
              <a:rPr lang="en-US" altLang="en-US" sz="1200" b="1" dirty="0"/>
              <a:t>It doesn’t have to be in any particular order.</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Close up training manual and get the Transcription Workbook.</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Open to the worksheet on page 3</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If transcribing this HCP order, would copy ____ mg next to the word “dose” on the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If transcribing, would copy “___ mg” next to the word strength on the med sheet</a:t>
            </a:r>
          </a:p>
          <a:p>
            <a:pPr lvl="0" eaLnBrk="1" hangingPunct="1"/>
            <a:r>
              <a:rPr lang="en-US" altLang="en-US" sz="1200" b="1" dirty="0"/>
              <a:t>If transcribing, would copy “___ tabs” next to the word amount on the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It is important to know how to use the pretend date and time.  This is NOT the time of the HCP visit (because the appt. has already happened.)  The time is when you are in the program sitting at a table with the HCP order and the pharmacy labeled bottle in front of you ready to transcribe the information on the med sheet.  </a:t>
            </a:r>
          </a:p>
          <a:p>
            <a:pPr lvl="0" eaLnBrk="1" hangingPunct="1"/>
            <a:endParaRPr lang="en-US" altLang="en-US" sz="1200" b="1" dirty="0"/>
          </a:p>
          <a:p>
            <a:pPr lvl="0" eaLnBrk="1" hangingPunct="1"/>
            <a:r>
              <a:rPr lang="en-US" altLang="en-US" sz="1200" b="1" dirty="0"/>
              <a:t>Remember you are not giving meds now.  You are getting the med sheet set up and ready for someone else to use to administer meds later after you’ve left for the day.</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lnSpc>
                <a:spcPct val="80000"/>
              </a:lnSpc>
            </a:pPr>
            <a:r>
              <a:rPr lang="en-US" altLang="en-US" sz="1200" b="1" dirty="0"/>
              <a:t>After you select “begin test”, the screen will look like this. To choose an answer, you will select the bubble next to your selected answer. If you</a:t>
            </a:r>
            <a:r>
              <a:rPr lang="en-US" altLang="en-US" sz="1200" b="1" baseline="0" dirty="0"/>
              <a:t> are</a:t>
            </a:r>
            <a:r>
              <a:rPr lang="en-US" altLang="en-US" sz="1200" b="1" dirty="0"/>
              <a:t> not ready to answer the question and would like to come back to it later, you</a:t>
            </a:r>
            <a:r>
              <a:rPr lang="en-US" altLang="en-US" sz="1200" b="1" baseline="0" dirty="0"/>
              <a:t> </a:t>
            </a:r>
            <a:r>
              <a:rPr lang="en-US" altLang="en-US" sz="1200" b="1" dirty="0"/>
              <a:t>can “bookmark” the  question by checking the ‘Bookmark This’ box in the middle of the page. In the ‘Bookmarks’ section in the bottom left, if you</a:t>
            </a:r>
            <a:r>
              <a:rPr lang="en-US" altLang="en-US" sz="1200" b="1" baseline="0" dirty="0"/>
              <a:t> have </a:t>
            </a:r>
            <a:r>
              <a:rPr lang="en-US" altLang="en-US" sz="1200" b="1" dirty="0"/>
              <a:t>bookmarked a question, a clickable number will appear in the white space so that</a:t>
            </a:r>
            <a:r>
              <a:rPr lang="en-US" altLang="en-US" sz="1200" b="1" baseline="0" dirty="0"/>
              <a:t> you</a:t>
            </a:r>
            <a:r>
              <a:rPr lang="en-US" altLang="en-US" sz="1200" b="1" dirty="0"/>
              <a:t> can go back to that question. You can move to the next question by choosing the ‘Next’ button in the lower right corner. If you</a:t>
            </a:r>
            <a:r>
              <a:rPr lang="en-US" altLang="en-US" sz="1200" b="1" baseline="0" dirty="0"/>
              <a:t> </a:t>
            </a:r>
            <a:r>
              <a:rPr lang="en-US" altLang="en-US" sz="1200" b="1" dirty="0"/>
              <a:t>need to jump to a question, you may enter the number into the ‘Jump to Question’ box at the top of the page and then click ‘Go’.  You may use this option if you did not bookmark a question and you</a:t>
            </a:r>
            <a:r>
              <a:rPr lang="en-US" altLang="en-US" sz="1200" b="1" baseline="0" dirty="0"/>
              <a:t> know</a:t>
            </a:r>
            <a:r>
              <a:rPr lang="en-US" altLang="en-US" sz="1200" b="1" dirty="0"/>
              <a:t> the number you</a:t>
            </a:r>
            <a:r>
              <a:rPr lang="en-US" altLang="en-US" sz="1200" b="1" baseline="0" dirty="0"/>
              <a:t> </a:t>
            </a:r>
            <a:r>
              <a:rPr lang="en-US" altLang="en-US" sz="1200" b="1" dirty="0"/>
              <a:t>had skipped. </a:t>
            </a:r>
          </a:p>
          <a:p>
            <a:pPr lvl="0" eaLnBrk="1" hangingPunct="1">
              <a:lnSpc>
                <a:spcPct val="80000"/>
              </a:lnSpc>
            </a:pPr>
            <a:endParaRPr lang="en-US" altLang="en-US" sz="1200" b="1" dirty="0"/>
          </a:p>
          <a:p>
            <a:pPr lvl="0"/>
            <a:r>
              <a:rPr lang="en-US" altLang="en-US" sz="1200" b="1" dirty="0"/>
              <a:t>All questions are multiple choice.  </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Image Placeholder 1"/>
          <p:cNvSpPr>
            <a:spLocks noGrp="1" noRot="1" noChangeAspect="1" noTextEdit="1"/>
          </p:cNvSpPr>
          <p:nvPr>
            <p:ph type="sldImg"/>
          </p:nvPr>
        </p:nvSpPr>
        <p:spPr/>
      </p:sp>
      <p:sp>
        <p:nvSpPr>
          <p:cNvPr id="448515" name="Notes Placeholder 2"/>
          <p:cNvSpPr>
            <a:spLocks noGrp="1"/>
          </p:cNvSpPr>
          <p:nvPr>
            <p:ph type="body"/>
          </p:nvPr>
        </p:nvSpPr>
        <p:spPr/>
        <p:txBody>
          <a:bodyPr wrap="square" lIns="91435" tIns="45718" rIns="91435" bIns="45718" anchor="t"/>
          <a:lstStyle/>
          <a:p>
            <a:pPr lvl="0"/>
            <a:r>
              <a:rPr lang="en-US" altLang="en-US" sz="1200" b="1" dirty="0"/>
              <a:t>What is the name of the staff who has written the top half of the form?</a:t>
            </a:r>
          </a:p>
          <a:p>
            <a:pPr lvl="0"/>
            <a:r>
              <a:rPr lang="en-US" altLang="en-US" sz="1200" b="1" dirty="0"/>
              <a:t>What is the reason for the visit?</a:t>
            </a:r>
          </a:p>
          <a:p>
            <a:pPr lvl="0"/>
            <a:r>
              <a:rPr lang="en-US" altLang="en-US" sz="1200" b="1" dirty="0"/>
              <a:t>Is Tina on any current meds?</a:t>
            </a:r>
          </a:p>
          <a:p>
            <a:pPr lvl="0"/>
            <a:r>
              <a:rPr lang="en-US" altLang="en-US" sz="1200" b="1" dirty="0"/>
              <a:t>What does the HCP want to do with the current med?</a:t>
            </a:r>
          </a:p>
          <a:p>
            <a:pPr lvl="0"/>
            <a:r>
              <a:rPr lang="en-US" altLang="en-US" sz="1200" b="1" dirty="0"/>
              <a:t>Are any new meds ordered?</a:t>
            </a:r>
          </a:p>
          <a:p>
            <a:pPr lvl="0"/>
            <a:endParaRPr lang="en-US" altLang="en-US" sz="1200" b="1" dirty="0"/>
          </a:p>
          <a:p>
            <a:pPr lvl="0"/>
            <a:r>
              <a:rPr lang="en-US" altLang="en-US" sz="1200" b="1" dirty="0"/>
              <a:t>Notice the “pretend” date in the instructions is on this form in 3 different places.</a:t>
            </a:r>
          </a:p>
        </p:txBody>
      </p:sp>
      <p:sp>
        <p:nvSpPr>
          <p:cNvPr id="448516"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pPr defTabSz="914748">
                <a:spcBef>
                  <a:spcPct val="0"/>
                </a:spcBef>
              </a:pPr>
              <a:t>140</a:t>
            </a:fld>
            <a:endParaRPr lang="en-US" altLang="en-US" sz="1400"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141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142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Turn back to the HCP order on page 5 and have the med sheet next to it.  </a:t>
            </a:r>
          </a:p>
          <a:p>
            <a:pPr lvl="0" eaLnBrk="1" hangingPunct="1"/>
            <a:r>
              <a:rPr lang="en-US" altLang="en-US" sz="1200" b="1" dirty="0"/>
              <a:t>Now let’s DC the current med.</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143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144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145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Image Placeholder 1"/>
          <p:cNvSpPr>
            <a:spLocks noGrp="1" noRot="1" noChangeAspect="1" noTextEdit="1"/>
          </p:cNvSpPr>
          <p:nvPr>
            <p:ph type="sldImg"/>
          </p:nvPr>
        </p:nvSpPr>
        <p:spPr/>
      </p:sp>
      <p:sp>
        <p:nvSpPr>
          <p:cNvPr id="454659" name="Notes Placeholder 2"/>
          <p:cNvSpPr>
            <a:spLocks noGrp="1"/>
          </p:cNvSpPr>
          <p:nvPr>
            <p:ph type="body"/>
          </p:nvPr>
        </p:nvSpPr>
        <p:spPr/>
        <p:txBody>
          <a:bodyPr wrap="square" lIns="91435" tIns="45718" rIns="91435" bIns="45718" anchor="t"/>
          <a:lstStyle/>
          <a:p>
            <a:pPr lvl="0" eaLnBrk="1" hangingPunct="1"/>
            <a:r>
              <a:rPr lang="en-US" altLang="en-US" sz="1200" b="1" dirty="0">
                <a:solidFill>
                  <a:srgbClr val="000000"/>
                </a:solidFill>
              </a:rPr>
              <a:t>Turn back to the HCP order on page 5.  Under the HCP signature write the word “posted”, your signature, the date and time.</a:t>
            </a:r>
          </a:p>
        </p:txBody>
      </p:sp>
      <p:sp>
        <p:nvSpPr>
          <p:cNvPr id="454660"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pPr defTabSz="914748">
                <a:spcBef>
                  <a:spcPct val="0"/>
                </a:spcBef>
              </a:pPr>
              <a:t>146</a:t>
            </a:fld>
            <a:endParaRPr lang="en-US" altLang="en-US" sz="1400"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147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p:sp>
      <p:sp>
        <p:nvSpPr>
          <p:cNvPr id="456707" name="Notes Placeholder 2"/>
          <p:cNvSpPr>
            <a:spLocks noGrp="1"/>
          </p:cNvSpPr>
          <p:nvPr>
            <p:ph type="body"/>
          </p:nvPr>
        </p:nvSpPr>
        <p:spPr/>
        <p:txBody>
          <a:bodyPr wrap="square" lIns="91435" tIns="45718" rIns="91435" bIns="45718" anchor="t"/>
          <a:lstStyle/>
          <a:p>
            <a:pPr lvl="0" eaLnBrk="1" hangingPunct="1"/>
            <a:r>
              <a:rPr lang="en-US" altLang="en-US" sz="1200" b="1" dirty="0"/>
              <a:t>How many new meds are there?  What is the dose of Armour Thyroid?  Circle it.  The dose of Inderal? Circle it.  The dose of Amoxil?  Circle it.  Write the word dose (once) so you remember these are the doses of each new med.  </a:t>
            </a:r>
          </a:p>
        </p:txBody>
      </p:sp>
      <p:sp>
        <p:nvSpPr>
          <p:cNvPr id="456708"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solidFill>
                  <a:srgbClr val="000000"/>
                </a:solidFill>
              </a:rPr>
              <a:pPr defTabSz="914748">
                <a:spcBef>
                  <a:spcPct val="0"/>
                </a:spcBef>
              </a:pPr>
              <a:t>148</a:t>
            </a:fld>
            <a:endParaRPr lang="en-US" altLang="en-US" sz="1400" dirty="0">
              <a:solidFill>
                <a:srgbClr val="000000"/>
              </a:solidFill>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p:sp>
      <p:sp>
        <p:nvSpPr>
          <p:cNvPr id="457731" name="Notes Placeholder 2"/>
          <p:cNvSpPr>
            <a:spLocks noGrp="1"/>
          </p:cNvSpPr>
          <p:nvPr>
            <p:ph type="body"/>
          </p:nvPr>
        </p:nvSpPr>
        <p:spPr/>
        <p:txBody>
          <a:bodyPr wrap="square" lIns="91435" tIns="45718" rIns="91435" bIns="45718" anchor="t"/>
          <a:lstStyle/>
          <a:p>
            <a:pPr lvl="0" eaLnBrk="1" hangingPunct="1"/>
            <a:r>
              <a:rPr lang="en-US" altLang="en-US" sz="1200" b="1" dirty="0">
                <a:solidFill>
                  <a:srgbClr val="000000"/>
                </a:solidFill>
              </a:rPr>
              <a:t>What is the strength in mgs per tablet of Armour Thyroid supplied by the pharmacy? Circle it.  The Inderal?  Circle it.  The Amoxil?  Circle it.  Then write the word strength once out to the side of the labels.</a:t>
            </a:r>
          </a:p>
          <a:p>
            <a:pPr lvl="0"/>
            <a:endParaRPr lang="en-US" altLang="en-US" dirty="0"/>
          </a:p>
        </p:txBody>
      </p:sp>
      <p:sp>
        <p:nvSpPr>
          <p:cNvPr id="457732"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pPr defTabSz="914748">
                <a:spcBef>
                  <a:spcPct val="0"/>
                </a:spcBef>
              </a:pPr>
              <a:t>149</a:t>
            </a:fld>
            <a:endParaRPr lang="en-US" altLang="en-US" sz="14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When you answer the last question, you will click on ‘End Test’ in the upper right corner of the screen.</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Additional math required if half tab or liquid med</a:t>
            </a:r>
            <a:endParaRPr lang="en-US" altLang="en-US"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103</a:t>
            </a:r>
          </a:p>
          <a:p>
            <a:pPr lvl="0" eaLnBrk="1" hangingPunct="1"/>
            <a:r>
              <a:rPr lang="en-US" altLang="en-US" sz="1200" b="1" dirty="0"/>
              <a:t>This we have practiced…if any part of a HCP order changes-start over.</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Pages 103-105</a:t>
            </a:r>
          </a:p>
          <a:p>
            <a:pPr lvl="0" eaLnBrk="1" hangingPunct="1"/>
            <a:r>
              <a:rPr lang="en-US" altLang="en-US" sz="1200" b="1" dirty="0"/>
              <a:t>Posting we have covered and practiced.</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This box will pop up. The system will  double check that you</a:t>
            </a:r>
            <a:r>
              <a:rPr lang="en-US" altLang="en-US" sz="1200" b="1" baseline="0" dirty="0"/>
              <a:t> </a:t>
            </a:r>
            <a:r>
              <a:rPr lang="en-US" altLang="en-US" sz="1200" b="1" dirty="0"/>
              <a:t>want to end your</a:t>
            </a:r>
            <a:r>
              <a:rPr lang="en-US" altLang="en-US" sz="1200" b="1" baseline="0" dirty="0"/>
              <a:t> </a:t>
            </a:r>
            <a:r>
              <a:rPr lang="en-US" altLang="en-US" sz="1200" b="1" dirty="0"/>
              <a:t>test. You will have to verify that you want to end or stop the test by checking the box ‘I understand, stop my test’ on the left side of the box. After checking the box, you will click ‘I Want To End This Test’ in the lower right side of the box. If you</a:t>
            </a:r>
            <a:r>
              <a:rPr lang="en-US" altLang="en-US" sz="1200" b="1" baseline="0" dirty="0"/>
              <a:t> </a:t>
            </a:r>
            <a:r>
              <a:rPr lang="en-US" altLang="en-US" sz="1200" b="1" dirty="0"/>
              <a:t>would like to go back to or continue your test you</a:t>
            </a:r>
            <a:r>
              <a:rPr lang="en-US" altLang="en-US" sz="1200" b="1" baseline="0" dirty="0"/>
              <a:t> wi</a:t>
            </a:r>
            <a:r>
              <a:rPr lang="en-US" altLang="en-US" sz="1200" b="1" dirty="0"/>
              <a:t>ll click ‘Back to Test’.</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…the answer is ‘YES!’</a:t>
            </a:r>
          </a:p>
          <a:p>
            <a:pPr lvl="0" eaLnBrk="1" hangingPunct="1"/>
            <a:r>
              <a:rPr lang="en-US" altLang="en-US" sz="1200" b="1" dirty="0"/>
              <a:t>Page 104</a:t>
            </a:r>
          </a:p>
          <a:p>
            <a:pPr lvl="0" eaLnBrk="1" hangingPunct="1"/>
            <a:endParaRPr lang="en-US" altLang="en-US" sz="1200" b="1" dirty="0"/>
          </a:p>
          <a:p>
            <a:pPr lvl="0" eaLnBrk="1" hangingPunct="1"/>
            <a:r>
              <a:rPr lang="en-US" altLang="en-US" sz="1200" b="1" dirty="0"/>
              <a:t>The goal is to administer medication as soon as ordered.  If there is no staff to verify the transcription but you are there and the medication is there, etc.  You can give the medication.</a:t>
            </a:r>
          </a:p>
          <a:p>
            <a:pPr lvl="0" eaLnBrk="1" hangingPunct="1"/>
            <a:endParaRPr lang="en-US" altLang="en-US" sz="1200" b="1" dirty="0"/>
          </a:p>
          <a:p>
            <a:pPr lvl="0" eaLnBrk="1" hangingPunct="1"/>
            <a:r>
              <a:rPr lang="en-US" altLang="en-US" sz="1200" b="1" dirty="0"/>
              <a:t>Page 105 Example of order that is posted and verified.</a:t>
            </a:r>
          </a:p>
          <a:p>
            <a:pPr lvl="0" eaLnBrk="1" hangingPunct="1"/>
            <a:endParaRPr lang="en-US" altLang="en-US" sz="1200" b="1" dirty="0"/>
          </a:p>
          <a:p>
            <a:pPr lvl="0" eaLnBrk="1" hangingPunct="1"/>
            <a:r>
              <a:rPr lang="en-US" altLang="en-US" sz="1200" b="1" dirty="0"/>
              <a:t>EXERCISE page 107</a:t>
            </a:r>
          </a:p>
          <a:p>
            <a:pPr lvl="0" eaLnBrk="1" hangingPunct="1"/>
            <a:endParaRPr lang="en-US" altLang="en-US" sz="1200" b="1" dirty="0"/>
          </a:p>
          <a:p>
            <a:pPr lvl="0" eaLnBrk="1" hangingPunct="1"/>
            <a:r>
              <a:rPr lang="en-US" altLang="en-US" sz="1200" b="1" dirty="0"/>
              <a:t>VOLUNTEER to read ‘Let’s Review’ page 110</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160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Unit 4 Interacting with a Health Care Provider</a:t>
            </a:r>
          </a:p>
          <a:p>
            <a:pPr lvl="0" eaLnBrk="1" hangingPunct="1"/>
            <a:r>
              <a:rPr lang="en-US" altLang="en-US" sz="1200" b="1" dirty="0"/>
              <a:t>Pages 48-63</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161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48</a:t>
            </a:r>
          </a:p>
          <a:p>
            <a:pPr lvl="0" eaLnBrk="1" hangingPunct="1"/>
            <a:endParaRPr lang="en-US" altLang="en-US" sz="1200" b="1" dirty="0"/>
          </a:p>
          <a:p>
            <a:pPr lvl="0" eaLnBrk="1" hangingPunct="1"/>
            <a:r>
              <a:rPr lang="en-US" altLang="en-US" sz="1200" b="1" dirty="0"/>
              <a:t>Optional-Show “Making the Connection” DVD [17 minutes].</a:t>
            </a:r>
            <a:r>
              <a:rPr lang="en-US" altLang="en-US" sz="1200" b="1" baseline="0" dirty="0"/>
              <a:t> </a:t>
            </a:r>
            <a:r>
              <a:rPr lang="en-US" altLang="en-US" sz="1200" b="1" dirty="0"/>
              <a:t>The video demonstrates how your responsibilities apply during a routine work day.</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162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Page 50</a:t>
            </a:r>
          </a:p>
        </p:txBody>
      </p:sp>
      <p:sp>
        <p:nvSpPr>
          <p:cNvPr id="4" name="Slide Number Placeholder 3"/>
          <p:cNvSpPr>
            <a:spLocks noGrp="1"/>
          </p:cNvSpPr>
          <p:nvPr>
            <p:ph type="sldNum" sz="quarter" idx="10"/>
          </p:nvPr>
        </p:nvSpPr>
        <p:spPr/>
        <p:txBody>
          <a:bodyPr/>
          <a:lstStyle/>
          <a:p>
            <a:fld id="{6B0AEF73-4246-4147-ABD6-4FA5636718E4}" type="slidenum">
              <a:rPr lang="en-US" smtClean="0"/>
              <a:t>163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Page 52</a:t>
            </a:r>
          </a:p>
        </p:txBody>
      </p:sp>
      <p:sp>
        <p:nvSpPr>
          <p:cNvPr id="4" name="Slide Number Placeholder 3"/>
          <p:cNvSpPr>
            <a:spLocks noGrp="1"/>
          </p:cNvSpPr>
          <p:nvPr>
            <p:ph type="sldNum" sz="quarter" idx="10"/>
          </p:nvPr>
        </p:nvSpPr>
        <p:spPr/>
        <p:txBody>
          <a:bodyPr/>
          <a:lstStyle/>
          <a:p>
            <a:fld id="{6B0AEF73-4246-4147-ABD6-4FA5636718E4}" type="slidenum">
              <a:rPr lang="en-US" smtClean="0"/>
              <a:t>164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Page 52</a:t>
            </a:r>
          </a:p>
        </p:txBody>
      </p:sp>
      <p:sp>
        <p:nvSpPr>
          <p:cNvPr id="4" name="Slide Number Placeholder 3"/>
          <p:cNvSpPr>
            <a:spLocks noGrp="1"/>
          </p:cNvSpPr>
          <p:nvPr>
            <p:ph type="sldNum" sz="quarter" idx="10"/>
          </p:nvPr>
        </p:nvSpPr>
        <p:spPr/>
        <p:txBody>
          <a:bodyPr/>
          <a:lstStyle/>
          <a:p>
            <a:fld id="{6B0AEF73-4246-4147-ABD6-4FA5636718E4}" type="slidenum">
              <a:rPr lang="en-US" smtClean="0"/>
              <a:t>165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Page 55</a:t>
            </a:r>
          </a:p>
        </p:txBody>
      </p:sp>
      <p:sp>
        <p:nvSpPr>
          <p:cNvPr id="4" name="Slide Number Placeholder 3"/>
          <p:cNvSpPr>
            <a:spLocks noGrp="1"/>
          </p:cNvSpPr>
          <p:nvPr>
            <p:ph type="sldNum" sz="quarter" idx="10"/>
          </p:nvPr>
        </p:nvSpPr>
        <p:spPr/>
        <p:txBody>
          <a:bodyPr/>
          <a:lstStyle/>
          <a:p>
            <a:fld id="{6B0AEF73-4246-4147-ABD6-4FA5636718E4}" type="slidenum">
              <a:rPr lang="en-US" smtClean="0"/>
              <a:t>166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itchFamily="34" charset="0"/>
              </a:rPr>
              <a:t>Page 55 </a:t>
            </a:r>
          </a:p>
          <a:p>
            <a:r>
              <a:rPr lang="en-US" altLang="en-US" sz="1200" b="1" dirty="0">
                <a:latin typeface="Arial" pitchFamily="34" charset="0"/>
              </a:rPr>
              <a:t>Be prepared to tell hospital staff why you are bringing the person to the hospital.</a:t>
            </a:r>
          </a:p>
          <a:p>
            <a:endParaRPr lang="en-US" altLang="en-US" sz="1200" b="1" dirty="0">
              <a:latin typeface="Arial" pitchFamily="34" charset="0"/>
            </a:endParaRPr>
          </a:p>
          <a:p>
            <a:r>
              <a:rPr lang="en-US" altLang="en-US" sz="1200" b="1" dirty="0">
                <a:latin typeface="Arial" pitchFamily="34" charset="0"/>
              </a:rPr>
              <a:t>If you have any concerns about taking the person home, tell the hospital staff and contact your supervisor before leaving the hospital.</a:t>
            </a:r>
          </a:p>
          <a:p>
            <a:endParaRPr lang="en-US" altLang="en-US" sz="1200" b="1" dirty="0">
              <a:latin typeface="Arial" pitchFamily="34" charset="0"/>
            </a:endParaRPr>
          </a:p>
          <a:p>
            <a:r>
              <a:rPr lang="en-US" altLang="en-US" sz="1200" b="1" dirty="0">
                <a:latin typeface="Arial" pitchFamily="34" charset="0"/>
              </a:rPr>
              <a:t>Medication Reconciliation Process Checklist page 56</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167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Sometimes orders are received in a program in the form of a faxed order.</a:t>
            </a:r>
          </a:p>
          <a:p>
            <a:pPr lvl="0" eaLnBrk="1" hangingPunct="1"/>
            <a:r>
              <a:rPr lang="en-US" altLang="en-US" sz="1200" b="1" dirty="0"/>
              <a:t>Page 57</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168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57</a:t>
            </a:r>
          </a:p>
          <a:p>
            <a:pPr lvl="0" eaLnBrk="1" hangingPunct="1"/>
            <a:r>
              <a:rPr lang="en-US" altLang="en-US" sz="1200" b="1" dirty="0"/>
              <a:t>If there is no fax machine you may receive an order in the form of a telephone order.</a:t>
            </a:r>
          </a:p>
          <a:p>
            <a:pPr lvl="0" eaLnBrk="1" hangingPunct="1"/>
            <a:endParaRPr lang="en-US" altLang="en-US" sz="1200" b="1" dirty="0"/>
          </a:p>
          <a:p>
            <a:pPr lvl="0" eaLnBrk="1" hangingPunct="1"/>
            <a:r>
              <a:rPr lang="en-US" altLang="en-US" sz="1200" b="1" dirty="0"/>
              <a:t>-Check with your agency to see if allowed to take a T.O.  If so,</a:t>
            </a:r>
          </a:p>
          <a:p>
            <a:pPr lvl="0" eaLnBrk="1" hangingPunct="1"/>
            <a:r>
              <a:rPr lang="en-US" altLang="en-US" sz="1200" b="1" dirty="0"/>
              <a:t>-Ask supervisor where T.O. form is kept.</a:t>
            </a:r>
          </a:p>
          <a:p>
            <a:pPr lvl="0" eaLnBrk="1" hangingPunct="1"/>
            <a:r>
              <a:rPr lang="en-US" altLang="en-US" sz="1200" b="1" dirty="0"/>
              <a:t>-Read back to the HCP what you have written</a:t>
            </a:r>
          </a:p>
          <a:p>
            <a:pPr lvl="0" eaLnBrk="1" hangingPunct="1"/>
            <a:r>
              <a:rPr lang="en-US" altLang="en-US" sz="1200" b="1" dirty="0"/>
              <a:t>-Ask if do not know how to spell a word</a:t>
            </a:r>
          </a:p>
          <a:p>
            <a:pPr lvl="0" eaLnBrk="1" hangingPunct="1"/>
            <a:endParaRPr lang="en-US" altLang="en-US" sz="1200" b="1" dirty="0"/>
          </a:p>
          <a:p>
            <a:pPr lvl="0" eaLnBrk="1" hangingPunct="1"/>
            <a:r>
              <a:rPr lang="en-US" altLang="en-US" sz="1200" b="1" dirty="0"/>
              <a:t>How do you get the new med?</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169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Upon ending the exam, you will be taken back to the ‘Test’ page The blue bar across the very top of the screen will inform you that your test was submitted properly. If you would like to take an exam over again, regardless of pass/fail, you have the option to take the test over again by clicking ’Begin Test’ next to the MAP Knowledge test in the ‘Pretest’ section. If you would like to review your test results you will click ‘Details’ next to the exam in the ‘Testing History’ in the upper right side of the page. You</a:t>
            </a:r>
            <a:r>
              <a:rPr lang="en-US" altLang="en-US" sz="1200" b="1" baseline="0" dirty="0"/>
              <a:t> </a:t>
            </a:r>
            <a:r>
              <a:rPr lang="en-US" altLang="en-US" sz="1200" b="1" dirty="0"/>
              <a:t>must get a 80% or higher score within the 35 minute time limit. You</a:t>
            </a:r>
            <a:r>
              <a:rPr lang="en-US" altLang="en-US" sz="1200" b="1" baseline="0" dirty="0"/>
              <a:t> are encouraged </a:t>
            </a:r>
            <a:r>
              <a:rPr lang="en-US" altLang="en-US" sz="1200" b="1" dirty="0"/>
              <a:t>to use the CBT as a study tool even after you pass. There are over 200 questions in the database.</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solidFill>
                  <a:srgbClr val="000000"/>
                </a:solidFill>
              </a:rPr>
              <a:t>Sample form page 58</a:t>
            </a:r>
          </a:p>
          <a:p>
            <a:pPr lvl="0"/>
            <a:endParaRPr lang="en-US" altLang="en-US" sz="1200" b="1" dirty="0">
              <a:solidFill>
                <a:srgbClr val="000000"/>
              </a:solidFill>
            </a:endParaRPr>
          </a:p>
          <a:p>
            <a:pPr lvl="0"/>
            <a:r>
              <a:rPr lang="en-US" altLang="en-US" sz="1200" b="1" dirty="0">
                <a:solidFill>
                  <a:srgbClr val="000000"/>
                </a:solidFill>
              </a:rPr>
              <a:t>Telephone orders are unique in that they must be posted and verified twice:</a:t>
            </a:r>
          </a:p>
          <a:p>
            <a:pPr lvl="0">
              <a:buChar char="•"/>
            </a:pPr>
            <a:r>
              <a:rPr lang="en-US" altLang="en-US" sz="1200" b="1" dirty="0">
                <a:solidFill>
                  <a:srgbClr val="000000"/>
                </a:solidFill>
              </a:rPr>
              <a:t>once as soon as the med is received into the home and transcribed; and</a:t>
            </a:r>
          </a:p>
          <a:p>
            <a:pPr lvl="0">
              <a:buChar char="•"/>
            </a:pPr>
            <a:r>
              <a:rPr lang="en-US" altLang="en-US" sz="1200" b="1" dirty="0">
                <a:solidFill>
                  <a:srgbClr val="000000"/>
                </a:solidFill>
              </a:rPr>
              <a:t>again after it’s been signed by the HCP.  </a:t>
            </a:r>
          </a:p>
          <a:p>
            <a:pPr lvl="0"/>
            <a:endParaRPr lang="en-US" altLang="en-US" sz="1200" b="1" dirty="0">
              <a:solidFill>
                <a:srgbClr val="000000"/>
              </a:solidFill>
            </a:endParaRPr>
          </a:p>
          <a:p>
            <a:pPr lvl="0"/>
            <a:r>
              <a:rPr lang="en-US" altLang="en-US" sz="1200" b="1" dirty="0">
                <a:solidFill>
                  <a:srgbClr val="000000"/>
                </a:solidFill>
              </a:rPr>
              <a:t>The purpose of posting and verifying a second time is to check whether the HCP made changes to the order when signing it.</a:t>
            </a:r>
          </a:p>
          <a:p>
            <a:pPr lvl="0"/>
            <a:endParaRPr lang="en-US" altLang="en-US" sz="1200" b="1" dirty="0"/>
          </a:p>
          <a:p>
            <a:pPr lvl="0"/>
            <a:r>
              <a:rPr lang="en-US" altLang="en-US" sz="1200" b="1" dirty="0"/>
              <a:t>EXERCISE page 59</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60</a:t>
            </a:r>
          </a:p>
          <a:p>
            <a:pPr lvl="0"/>
            <a:r>
              <a:rPr lang="en-US" altLang="en-US" sz="1200" b="1" dirty="0"/>
              <a:t>If there is a new order to change the dose or frequency of a medication the person is currently on, it is acceptable to use the current supply.</a:t>
            </a:r>
          </a:p>
          <a:p>
            <a:pPr lvl="0"/>
            <a:endParaRPr lang="en-US" altLang="en-US" sz="1200" b="1" dirty="0"/>
          </a:p>
          <a:p>
            <a:pPr lvl="0"/>
            <a:r>
              <a:rPr lang="en-US" altLang="en-US" sz="1200" b="1" dirty="0"/>
              <a:t>If you see a directions change sticker you will know there is a new HCP order and you cannot rely on the information printed on the pharmacy label.</a:t>
            </a:r>
          </a:p>
          <a:p>
            <a:pPr lvl="0"/>
            <a:endParaRPr lang="en-US" altLang="en-US" sz="1200" b="1" dirty="0"/>
          </a:p>
          <a:p>
            <a:pPr lvl="0"/>
            <a:r>
              <a:rPr lang="en-US" altLang="en-US" sz="1200" b="1" dirty="0"/>
              <a:t>Example of ‘Directions change’ sticker page 61</a:t>
            </a:r>
          </a:p>
          <a:p>
            <a:pPr lvl="0"/>
            <a:r>
              <a:rPr lang="en-US" altLang="en-US" sz="1200" b="1" dirty="0"/>
              <a:t>Exercise page 62</a:t>
            </a:r>
          </a:p>
          <a:p>
            <a:pPr lvl="0"/>
            <a:r>
              <a:rPr lang="en-US" altLang="en-US" sz="1200" b="1" dirty="0"/>
              <a:t>VOLUNTEER to read ‘Let’s Review’ page 63</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Unit 5 Pages 64-78 </a:t>
            </a:r>
          </a:p>
          <a:p>
            <a:pPr lvl="0" eaLnBrk="1" hangingPunct="1"/>
            <a:r>
              <a:rPr lang="en-US" altLang="en-US" sz="1200" b="1" dirty="0"/>
              <a:t>Corresponding label EXERCISE Page 70 or ask questions:</a:t>
            </a:r>
          </a:p>
          <a:p>
            <a:pPr lvl="0" eaLnBrk="1" hangingPunct="1"/>
            <a:endParaRPr lang="en-US" altLang="en-US" sz="1200" b="1" dirty="0"/>
          </a:p>
          <a:p>
            <a:pPr lvl="0" eaLnBrk="1" hangingPunct="1"/>
            <a:r>
              <a:rPr lang="en-US" altLang="en-US" sz="1200" b="1" dirty="0"/>
              <a:t>What is the name of the pharmacy</a:t>
            </a:r>
          </a:p>
          <a:p>
            <a:pPr lvl="0" eaLnBrk="1" hangingPunct="1"/>
            <a:r>
              <a:rPr lang="en-US" altLang="en-US" sz="1200" b="1" dirty="0"/>
              <a:t>What is the Rx#</a:t>
            </a:r>
          </a:p>
          <a:p>
            <a:pPr lvl="0" eaLnBrk="1" hangingPunct="1"/>
            <a:r>
              <a:rPr lang="en-US" altLang="en-US" sz="1200" b="1" dirty="0"/>
              <a:t>What is the Rx# used for</a:t>
            </a:r>
          </a:p>
          <a:p>
            <a:pPr lvl="0" eaLnBrk="1" hangingPunct="1"/>
            <a:r>
              <a:rPr lang="en-US" altLang="en-US" sz="1200" b="1" dirty="0"/>
              <a:t>Do you see the phone number</a:t>
            </a:r>
          </a:p>
          <a:p>
            <a:pPr lvl="0" eaLnBrk="1" hangingPunct="1"/>
            <a:r>
              <a:rPr lang="en-US" altLang="en-US" sz="1200" b="1" dirty="0"/>
              <a:t>Who is the doctor that prescribed the medication</a:t>
            </a:r>
          </a:p>
          <a:p>
            <a:pPr lvl="0" eaLnBrk="1" hangingPunct="1"/>
            <a:r>
              <a:rPr lang="en-US" altLang="en-US" sz="1200" b="1" dirty="0"/>
              <a:t>What is the strength of the tab</a:t>
            </a:r>
          </a:p>
          <a:p>
            <a:pPr lvl="0" eaLnBrk="1" hangingPunct="1"/>
            <a:r>
              <a:rPr lang="en-US" altLang="en-US" sz="1200" b="1" dirty="0"/>
              <a:t>What is the expiration date</a:t>
            </a:r>
          </a:p>
          <a:p>
            <a:pPr lvl="0" eaLnBrk="1" hangingPunct="1"/>
            <a:r>
              <a:rPr lang="en-US" altLang="en-US" sz="1200" b="1" dirty="0"/>
              <a:t>What does an expiration date mean</a:t>
            </a:r>
          </a:p>
          <a:p>
            <a:pPr lvl="0" eaLnBrk="1" hangingPunct="1"/>
            <a:r>
              <a:rPr lang="en-US" altLang="en-US" sz="1200" b="1" dirty="0"/>
              <a:t>What is a refill</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72</a:t>
            </a:r>
          </a:p>
          <a:p>
            <a:pPr lvl="0" eaLnBrk="1" hangingPunct="1"/>
            <a:r>
              <a:rPr lang="en-US" altLang="en-US" sz="1200" b="1" dirty="0"/>
              <a:t>Look in drug reference book, package insert, online</a:t>
            </a:r>
          </a:p>
          <a:p>
            <a:pPr lvl="0" eaLnBrk="1" hangingPunct="1"/>
            <a:r>
              <a:rPr lang="en-US" altLang="en-US" sz="1200" b="1" dirty="0"/>
              <a:t>Ask pharmacist</a:t>
            </a:r>
          </a:p>
          <a:p>
            <a:pPr lvl="0" eaLnBrk="1" hangingPunct="1"/>
            <a:r>
              <a:rPr lang="en-US" altLang="en-US" sz="1200" b="1" dirty="0"/>
              <a:t>What if it doesn’t look right?</a:t>
            </a:r>
          </a:p>
          <a:p>
            <a:pPr lvl="0" eaLnBrk="1" hangingPunct="1"/>
            <a:endParaRPr lang="en-US" altLang="en-US" sz="1200" b="1" dirty="0"/>
          </a:p>
          <a:p>
            <a:pPr lvl="0" eaLnBrk="1" hangingPunct="1"/>
            <a:r>
              <a:rPr lang="en-US" altLang="en-US" sz="1200" b="1" dirty="0"/>
              <a:t>EXERCISE page 72</a:t>
            </a:r>
          </a:p>
          <a:p>
            <a:pPr lvl="0" eaLnBrk="1" hangingPunct="1"/>
            <a:endParaRPr lang="en-US" altLang="en-US" sz="1200" b="1" dirty="0"/>
          </a:p>
          <a:p>
            <a:pPr lvl="0" eaLnBrk="1" hangingPunct="1"/>
            <a:r>
              <a:rPr lang="en-US" altLang="en-US" sz="1200" b="1" dirty="0"/>
              <a:t>What would you do on the med sheet if you notice the strength and directions changed of a medication while logging in receipt of a refill however the new strength works with the dose ordered?</a:t>
            </a:r>
          </a:p>
          <a:p>
            <a:pPr lvl="0" eaLnBrk="1" hangingPunct="1"/>
            <a:endParaRPr lang="en-US" altLang="en-US" sz="1200" b="1" dirty="0"/>
          </a:p>
          <a:p>
            <a:pPr lvl="0" eaLnBrk="1" hangingPunct="1"/>
            <a:r>
              <a:rPr lang="en-US" altLang="en-US" sz="1200" b="1" dirty="0"/>
              <a:t>See Example page 73</a:t>
            </a:r>
          </a:p>
          <a:p>
            <a:pPr lvl="0" eaLnBrk="1" hangingPunct="1"/>
            <a:r>
              <a:rPr lang="en-US" altLang="en-US" sz="1200" b="1" dirty="0"/>
              <a:t>When to Request a Medication Refill page 73</a:t>
            </a:r>
          </a:p>
          <a:p>
            <a:pPr lvl="0" eaLnBrk="1" hangingPunct="1"/>
            <a:r>
              <a:rPr lang="en-US" altLang="en-US" sz="1200" b="1" dirty="0"/>
              <a:t>Class discussion page 74</a:t>
            </a:r>
          </a:p>
          <a:p>
            <a:pPr lvl="0" eaLnBrk="1" hangingPunct="1"/>
            <a:endParaRPr lang="en-US" altLang="en-US" sz="1200" b="1" dirty="0"/>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When meds come in to a program they must be documented as received.</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75</a:t>
            </a:r>
          </a:p>
          <a:p>
            <a:pPr lvl="0" eaLnBrk="1" hangingPunct="1"/>
            <a:endParaRPr lang="en-US" altLang="en-US" sz="1200" b="1" dirty="0"/>
          </a:p>
          <a:p>
            <a:pPr lvl="0" eaLnBrk="1" hangingPunct="1"/>
            <a:r>
              <a:rPr lang="en-US" altLang="en-US" sz="1200" b="1" dirty="0"/>
              <a:t>Medication is documented and tracked using this list of items.</a:t>
            </a:r>
          </a:p>
          <a:p>
            <a:pPr lvl="0" eaLnBrk="1" hangingPunct="1"/>
            <a:endParaRPr lang="en-US" altLang="en-US" sz="1200" b="1" dirty="0"/>
          </a:p>
          <a:p>
            <a:pPr lvl="0" eaLnBrk="1" hangingPunct="1"/>
            <a:r>
              <a:rPr lang="en-US" altLang="en-US" sz="1200" b="1" dirty="0"/>
              <a:t>We will cover these forms of tracking in detail tomorrow.</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76</a:t>
            </a:r>
          </a:p>
          <a:p>
            <a:pPr lvl="0" eaLnBrk="1" hangingPunct="1"/>
            <a:r>
              <a:rPr lang="en-US" altLang="en-US" sz="1200" b="1" dirty="0"/>
              <a:t>Only items needed for med administration should be stored in med area.</a:t>
            </a:r>
          </a:p>
          <a:p>
            <a:pPr lvl="0" eaLnBrk="1" hangingPunct="1"/>
            <a:endParaRPr lang="en-US" altLang="en-US" sz="1200" b="1" dirty="0"/>
          </a:p>
          <a:p>
            <a:pPr lvl="0" eaLnBrk="1" hangingPunct="1"/>
            <a:r>
              <a:rPr lang="en-US" altLang="en-US" sz="1200" b="1" dirty="0"/>
              <a:t>Meds must remain in original packaging</a:t>
            </a:r>
          </a:p>
          <a:p>
            <a:pPr lvl="0" eaLnBrk="1" hangingPunct="1"/>
            <a:endParaRPr lang="en-US" altLang="en-US" sz="1200" b="1" dirty="0"/>
          </a:p>
          <a:p>
            <a:pPr lvl="0" eaLnBrk="1" hangingPunct="1"/>
            <a:r>
              <a:rPr lang="en-US" altLang="en-US" sz="1200" b="1" dirty="0"/>
              <a:t>Keep in a cool, dry place away from excessive heat, light and moisture</a:t>
            </a:r>
          </a:p>
          <a:p>
            <a:pPr lvl="0" eaLnBrk="1" hangingPunct="1"/>
            <a:endParaRPr lang="en-US" altLang="en-US" sz="1200" b="1" dirty="0"/>
          </a:p>
          <a:p>
            <a:pPr lvl="0" eaLnBrk="1" hangingPunct="1"/>
            <a:r>
              <a:rPr lang="en-US" altLang="en-US" sz="1200" b="1" dirty="0"/>
              <a:t>Mention med info sheet lists storage requirements</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77</a:t>
            </a:r>
          </a:p>
          <a:p>
            <a:pPr lvl="0" eaLnBrk="1" hangingPunct="1"/>
            <a:r>
              <a:rPr lang="en-US" altLang="en-US" sz="1200" b="1" dirty="0"/>
              <a:t>Back up keys are accessed through administrative staff.</a:t>
            </a:r>
          </a:p>
          <a:p>
            <a:pPr lvl="0" eaLnBrk="1" hangingPunct="1"/>
            <a:endParaRPr lang="en-US" altLang="en-US" sz="1200" b="1" dirty="0"/>
          </a:p>
          <a:p>
            <a:pPr lvl="0" eaLnBrk="1" hangingPunct="1"/>
            <a:r>
              <a:rPr lang="en-US" altLang="en-US" sz="1200" b="1" dirty="0"/>
              <a:t>Sometimes there are 2 combination lock boxes.  </a:t>
            </a:r>
          </a:p>
          <a:p>
            <a:pPr lvl="0" eaLnBrk="1" hangingPunct="1"/>
            <a:r>
              <a:rPr lang="en-US" altLang="en-US" sz="1200" b="1" dirty="0"/>
              <a:t>MAP Certified staff in the home know only one combination to one of the boxes.  </a:t>
            </a:r>
          </a:p>
          <a:p>
            <a:pPr lvl="0" eaLnBrk="1" hangingPunct="1"/>
            <a:r>
              <a:rPr lang="en-US" altLang="en-US" sz="1200" b="1" dirty="0"/>
              <a:t>If keys are lost, administrative staff are contacted to determine the code to the second combination lock box to access the keys</a:t>
            </a:r>
          </a:p>
          <a:p>
            <a:pPr lvl="0" eaLnBrk="1" hangingPunct="1"/>
            <a:r>
              <a:rPr lang="en-US" altLang="en-US" sz="1200" b="1" dirty="0"/>
              <a:t>VOLUNTEER to read ‘Let’s Review’ page 78</a:t>
            </a:r>
          </a:p>
          <a:p>
            <a:pPr lvl="0" eaLnBrk="1" hangingPunct="1"/>
            <a:endParaRPr lang="en-US" altLang="en-US" b="1" dirty="0"/>
          </a:p>
          <a:p>
            <a:pPr lvl="0" eaLnBrk="1" hangingPunct="1"/>
            <a:r>
              <a:rPr lang="en-US" altLang="en-US" sz="1200" b="1" dirty="0"/>
              <a:t>Review homework on next slide</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Tomorrow we will</a:t>
            </a:r>
          </a:p>
          <a:p>
            <a:pPr lvl="0"/>
            <a:r>
              <a:rPr lang="en-US" altLang="en-US" sz="1200" b="1" dirty="0"/>
              <a:t>-cover Units 8 and 9</a:t>
            </a:r>
          </a:p>
          <a:p>
            <a:pPr lvl="0"/>
            <a:r>
              <a:rPr lang="en-US" altLang="en-US" sz="1200" b="1" dirty="0"/>
              <a:t>-take the transcription pretest</a:t>
            </a:r>
          </a:p>
          <a:p>
            <a:pPr lvl="0"/>
            <a:endParaRPr lang="en-US" altLang="en-US" sz="1200" b="1" dirty="0"/>
          </a:p>
          <a:p>
            <a:pPr lvl="0"/>
            <a:r>
              <a:rPr lang="en-US" altLang="en-US" sz="1200" b="1" dirty="0"/>
              <a:t>End of Day 3</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Beginning of Day 4</a:t>
            </a:r>
          </a:p>
          <a:p>
            <a:pPr lvl="0" eaLnBrk="1" hangingPunct="1"/>
            <a:endParaRPr lang="en-US" altLang="en-US" sz="1200" b="1" dirty="0"/>
          </a:p>
          <a:p>
            <a:pPr lvl="0" eaLnBrk="1" hangingPunct="1"/>
            <a:r>
              <a:rPr lang="en-US" altLang="en-US" sz="1200" b="1" dirty="0"/>
              <a:t>Ask if questions about homework </a:t>
            </a:r>
          </a:p>
          <a:p>
            <a:pPr lvl="0"/>
            <a:endParaRPr lang="en-US" altLang="en-US" sz="1200" b="1" dirty="0"/>
          </a:p>
          <a:p>
            <a:pPr lvl="0"/>
            <a:r>
              <a:rPr lang="en-US" altLang="en-US" sz="1200" b="1" dirty="0"/>
              <a:t>Unit 8 162-213</a:t>
            </a:r>
          </a:p>
          <a:p>
            <a:pPr lvl="0"/>
            <a:endParaRPr lang="en-US" altLang="en-US" sz="1200" b="1" dirty="0"/>
          </a:p>
          <a:p>
            <a:pPr lvl="0"/>
            <a:r>
              <a:rPr lang="en-US" altLang="en-US" sz="1200" b="1" dirty="0"/>
              <a:t>Every tablet that comes in to or leaves a program must be accounted for.  </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lnSpc>
                <a:spcPct val="80000"/>
              </a:lnSpc>
            </a:pPr>
            <a:r>
              <a:rPr lang="en-US" altLang="en-US" sz="1200" b="1" dirty="0"/>
              <a:t>After selecting details, this screen will appear and it will show your test results.</a:t>
            </a:r>
          </a:p>
          <a:p>
            <a:pPr lvl="0" eaLnBrk="1" hangingPunct="1">
              <a:lnSpc>
                <a:spcPct val="80000"/>
              </a:lnSpc>
            </a:pPr>
            <a:endParaRPr lang="en-US" altLang="en-US" sz="1200" b="1" dirty="0"/>
          </a:p>
          <a:p>
            <a:pPr lvl="0" eaLnBrk="1" hangingPunct="1">
              <a:lnSpc>
                <a:spcPct val="80000"/>
              </a:lnSpc>
            </a:pPr>
            <a:r>
              <a:rPr lang="en-US" altLang="en-US" sz="1200" b="1" dirty="0"/>
              <a:t>There is a specific tutorial found along with the other</a:t>
            </a:r>
            <a:r>
              <a:rPr lang="en-US" altLang="en-US" sz="1200" b="1" baseline="0" dirty="0"/>
              <a:t> </a:t>
            </a:r>
            <a:r>
              <a:rPr lang="en-US" altLang="en-US" sz="1200" b="1" dirty="0"/>
              <a:t>tutorials titled “How to take the MAP knowledge Pretest” that reviews these steps in detail.</a:t>
            </a:r>
          </a:p>
          <a:p>
            <a:pPr lvl="0" eaLnBrk="1" hangingPunct="1">
              <a:lnSpc>
                <a:spcPct val="80000"/>
              </a:lnSpc>
            </a:pPr>
            <a:r>
              <a:rPr lang="en-US" altLang="en-US" sz="1200" b="1" dirty="0"/>
              <a:t> </a:t>
            </a:r>
          </a:p>
          <a:p>
            <a:pPr lvl="0" eaLnBrk="1" hangingPunct="1">
              <a:lnSpc>
                <a:spcPct val="80000"/>
              </a:lnSpc>
            </a:pPr>
            <a:r>
              <a:rPr lang="en-US" altLang="en-US" sz="1200" b="1" dirty="0"/>
              <a:t>You can access the pretest any time</a:t>
            </a:r>
            <a:r>
              <a:rPr lang="en-US" altLang="en-US" sz="1050"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These documents and methods are used to track medication.</a:t>
            </a:r>
          </a:p>
          <a:p>
            <a:pPr lvl="0"/>
            <a:endParaRPr lang="en-US" altLang="en-US" sz="1200" b="1" dirty="0"/>
          </a:p>
          <a:p>
            <a:pPr lvl="0"/>
            <a:r>
              <a:rPr lang="en-US" altLang="en-US" sz="1200" b="1" dirty="0"/>
              <a:t>We will go through each item listed.</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164</a:t>
            </a:r>
          </a:p>
          <a:p>
            <a:pPr lvl="0"/>
            <a:endParaRPr lang="en-US" altLang="en-US" sz="1200" b="1" dirty="0"/>
          </a:p>
          <a:p>
            <a:pPr lvl="0"/>
            <a:r>
              <a:rPr lang="en-US" altLang="en-US" sz="1200" b="1" dirty="0"/>
              <a:t>Sample Medication Ordering/Receiving Log Page 164</a:t>
            </a:r>
          </a:p>
          <a:p>
            <a:pPr lvl="0"/>
            <a:endParaRPr lang="en-US" altLang="en-US" sz="1200" b="1" dirty="0"/>
          </a:p>
          <a:p>
            <a:pPr lvl="0"/>
            <a:r>
              <a:rPr lang="en-US" altLang="en-US" sz="1200" b="1" dirty="0"/>
              <a:t>Exercise Bottom of Page 164</a:t>
            </a:r>
          </a:p>
          <a:p>
            <a:pPr lvl="0"/>
            <a:endParaRPr lang="en-US" altLang="en-US" sz="1200" b="1" dirty="0"/>
          </a:p>
          <a:p>
            <a:pPr lvl="0"/>
            <a:r>
              <a:rPr lang="en-US" altLang="en-US" sz="1200" b="1" dirty="0"/>
              <a:t>If a refill was requested and did not arrive with a pharmacy delivery, what should you do?</a:t>
            </a:r>
          </a:p>
          <a:p>
            <a:pPr lvl="0"/>
            <a:endParaRPr lang="en-US" altLang="en-US" sz="1200" b="1" dirty="0"/>
          </a:p>
          <a:p>
            <a:pPr lvl="0"/>
            <a:r>
              <a:rPr lang="en-US" altLang="en-US" sz="1200" b="1" dirty="0"/>
              <a:t>Always double check the strength of medication received against the strength ordered.</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165</a:t>
            </a:r>
          </a:p>
          <a:p>
            <a:pPr lvl="0"/>
            <a:endParaRPr lang="en-US" altLang="en-US" sz="1200" b="1" dirty="0"/>
          </a:p>
          <a:p>
            <a:pPr lvl="0"/>
            <a:r>
              <a:rPr lang="en-US" altLang="en-US" sz="1200" b="1" dirty="0"/>
              <a:t>When medication is received from the pharmacy you must compare the medication to the pharmacy receipt (making sure the pharmacy provided what is listed on the receipt) and against what was requested in the medication ordering and receiving log.</a:t>
            </a:r>
          </a:p>
          <a:p>
            <a:pPr lvl="0"/>
            <a:endParaRPr lang="en-US" altLang="en-US" sz="1200" b="1" dirty="0"/>
          </a:p>
          <a:p>
            <a:pPr lvl="0"/>
            <a:r>
              <a:rPr lang="en-US" altLang="en-US" sz="1200" b="1" dirty="0"/>
              <a:t>Receipts must be kept in a program for at least 90 days.</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166</a:t>
            </a:r>
          </a:p>
          <a:p>
            <a:pPr lvl="0"/>
            <a:endParaRPr lang="en-US" altLang="en-US" sz="1200" b="1" dirty="0"/>
          </a:p>
          <a:p>
            <a:pPr lvl="0"/>
            <a:r>
              <a:rPr lang="en-US" altLang="en-US" sz="1200" b="1" dirty="0"/>
              <a:t>To the Trainer:  consider showing staff a commercially available count book</a:t>
            </a:r>
          </a:p>
          <a:p>
            <a:pPr lvl="0"/>
            <a:endParaRPr lang="en-US" altLang="en-US" sz="1200" b="1" dirty="0"/>
          </a:p>
          <a:p>
            <a:pPr lvl="0"/>
            <a:r>
              <a:rPr lang="en-US" altLang="en-US" sz="1200" b="1" dirty="0"/>
              <a:t>A count book tracks countable medication.  The book must be bound with no loose pages and have preprinted page numbers.</a:t>
            </a:r>
          </a:p>
          <a:p>
            <a:pPr lvl="0" eaLnBrk="1" hangingPunct="1"/>
            <a:endParaRPr lang="en-US" altLang="en-US" sz="1200" b="1" dirty="0"/>
          </a:p>
          <a:p>
            <a:pPr lvl="0" eaLnBrk="1" hangingPunct="1"/>
            <a:r>
              <a:rPr lang="en-US" altLang="en-US" sz="1200" b="1" dirty="0"/>
              <a:t>Each count book is “numbered” somewhere in the front.</a:t>
            </a:r>
          </a:p>
          <a:p>
            <a:pPr lvl="0" eaLnBrk="1" hangingPunct="1"/>
            <a:endParaRPr lang="en-US" altLang="en-US" sz="1200" b="1" dirty="0"/>
          </a:p>
          <a:p>
            <a:pPr lvl="0" eaLnBrk="1" hangingPunct="1"/>
            <a:r>
              <a:rPr lang="en-US" altLang="en-US" sz="1200" b="1" dirty="0"/>
              <a:t>If the pages become loose staff should notify a Supervisor so that another book can be obtained as quickly as possible.</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The assigned staff giving meds who uses the last line on a count sheet is the one who transfers the information to the next available count sheet and updates the index.</a:t>
            </a:r>
          </a:p>
          <a:p>
            <a:pPr lvl="0" eaLnBrk="1" hangingPunct="1"/>
            <a:endParaRPr lang="en-US" altLang="en-US" sz="1200" b="1" dirty="0"/>
          </a:p>
          <a:p>
            <a:pPr lvl="0" eaLnBrk="1" hangingPunct="1"/>
            <a:r>
              <a:rPr lang="en-US" altLang="en-US" sz="1200" b="1" dirty="0"/>
              <a:t>The next slides cover the basics of a count book.</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Index Section Page 167</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Page 167</a:t>
            </a:r>
            <a:r>
              <a:rPr kumimoji="0" lang="sv-SE" altLang="en-US" sz="1200" b="1" i="0" u="none" strike="noStrike" kern="1200" cap="none" spc="0" normalizeH="0" noProof="0" dirty="0">
                <a:ln>
                  <a:noFill/>
                </a:ln>
                <a:solidFill>
                  <a:schemeClr val="tx1"/>
                </a:solidFill>
                <a:effectLst/>
                <a:uLnTx/>
                <a:uFillTx/>
                <a:latin typeface="Arial" panose="020B0604020202020204" pitchFamily="34" charset="0"/>
                <a:ea typeface="+mn-ea"/>
                <a:cs typeface="+mn-cs"/>
              </a:rPr>
              <a:t> </a:t>
            </a:r>
            <a:r>
              <a:rPr kumimoji="0" lang="sv-SE"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and 168 Sample Index</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Every count book has an index page at the beginning of the book that identifies the pages that are currently in use.   </a:t>
            </a:r>
            <a:r>
              <a:rPr kumimoji="0" lang="sv-SE"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It must be kept accurate and up to date.  </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Looking at this index, you know Sarah Brown’s Phenobarbital is no longer in the doubled locked area to count because Linda White (Supervisor) signed as removing it from the count.  If the med was discontinued, it would have stayed on count and double locked until disposed of.  Only after its disposal (following the guidelines) would a supervisor sign as ”Responsible for Removing Medication from Count”.</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Mike Stone has Ativan 1mg tabs to be counted on p. 5 (because p. 2 became full.)</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The index must be  updated when transferring information from an old count page to a new count page.</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When the 4 boxes next to Joseph Smith’s Ativan were full, a Supervisor wrote “see below” with their initials to indicate his Ativan had started on a new row in the index.  Joseph Smith’s Ativan 0.5mg is currently found on page 11.  </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William Mitchell has Percocet to be counted on page 8.</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According to this index, there are 3 count sheets currently in use. </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Page 169-171</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Each prescription is entered onto a separate numbered count sheet. </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These pages tell us the current number of pills remaining (amount left) on each prescription</a:t>
            </a:r>
          </a:p>
          <a:p>
            <a:pPr marL="0" marR="0" lvl="0" indent="0" algn="l" defTabSz="914400" rtl="0" eaLnBrk="1" fontAlgn="base" latinLnBrk="0" hangingPunct="1">
              <a:lnSpc>
                <a:spcPct val="100000"/>
              </a:lnSpc>
              <a:spcBef>
                <a:spcPct val="30000"/>
              </a:spcBef>
              <a:spcAft>
                <a:spcPct val="0"/>
              </a:spcAft>
              <a:buClrTx/>
              <a:buSzTx/>
              <a:buFontTx/>
              <a:buNone/>
              <a:defRPr/>
            </a:pPr>
            <a:endPar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Two MAP Certified staff signatures are required when:</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-transferring from a previous count sheet</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-adding medication into count</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Look at the first 12-19-yr entry – what happened there? When a count sheet page is full, the prescription gets transferred to a new page</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At the bottom of the ”full” page (page 10) Linda and Lisa’s signature would be there also </a:t>
            </a:r>
          </a:p>
          <a:p>
            <a:pPr marL="0" marR="0" lvl="0" indent="0" algn="l" defTabSz="914400" rtl="0" eaLnBrk="1" fontAlgn="base" latinLnBrk="0" hangingPunct="1">
              <a:lnSpc>
                <a:spcPct val="100000"/>
              </a:lnSpc>
              <a:spcBef>
                <a:spcPct val="30000"/>
              </a:spcBef>
              <a:spcAft>
                <a:spcPct val="0"/>
              </a:spcAft>
              <a:buClrTx/>
              <a:buSzTx/>
              <a:buFontTx/>
              <a:buNone/>
              <a:defRPr/>
            </a:pPr>
            <a:endPar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Look at 12/20/yr 11:00 am entry – what happened there?  Meds had been re-ordered and the refill blister package is added to the existing supply</a:t>
            </a:r>
            <a:endParaRPr kumimoji="0" lang="en-US"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endParaRP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172</a:t>
            </a:r>
          </a:p>
          <a:p>
            <a:pPr lvl="0" eaLnBrk="1" hangingPunct="1"/>
            <a:r>
              <a:rPr lang="en-US" altLang="en-US" sz="1200" b="1" dirty="0"/>
              <a:t>Countable meds must be counted every time the staff keys change hands; ideally with a staff coming on and another staff who is leaving.</a:t>
            </a:r>
          </a:p>
          <a:p>
            <a:pPr lvl="0" eaLnBrk="1" hangingPunct="1"/>
            <a:endParaRPr lang="en-US" altLang="en-US" sz="1200" b="1" dirty="0"/>
          </a:p>
          <a:p>
            <a:pPr lvl="0" eaLnBrk="1" hangingPunct="1"/>
            <a:r>
              <a:rPr lang="en-US" altLang="en-US" sz="1200" b="1" dirty="0"/>
              <a:t>If that is not possible, count with another MAP Certified staff working on the same shift as you. Have them document next to their name “witness”. See 3/4/yr entry</a:t>
            </a:r>
          </a:p>
          <a:p>
            <a:pPr lvl="0" eaLnBrk="1" hangingPunct="1"/>
            <a:endParaRPr lang="en-US" altLang="en-US" sz="1200" b="1" dirty="0"/>
          </a:p>
          <a:p>
            <a:pPr lvl="0" eaLnBrk="1" hangingPunct="1"/>
            <a:r>
              <a:rPr lang="en-US" altLang="en-US" sz="1200" b="1" dirty="0"/>
              <a:t>Document the exact time you count.  </a:t>
            </a:r>
          </a:p>
          <a:p>
            <a:pPr lvl="0" eaLnBrk="1" hangingPunct="1"/>
            <a:endParaRPr lang="en-US" altLang="en-US" sz="1200" b="1" dirty="0"/>
          </a:p>
          <a:p>
            <a:pPr lvl="0" eaLnBrk="1" hangingPunct="1"/>
            <a:r>
              <a:rPr lang="en-US" altLang="en-US" sz="1200" b="1" dirty="0"/>
              <a:t>Optional-Show video of ‘Shoulder to Shoulder’ count procedure.</a:t>
            </a: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Page 173</a:t>
            </a:r>
          </a:p>
        </p:txBody>
      </p:sp>
      <p:sp>
        <p:nvSpPr>
          <p:cNvPr id="4" name="Slide Number Placeholder 3"/>
          <p:cNvSpPr>
            <a:spLocks noGrp="1"/>
          </p:cNvSpPr>
          <p:nvPr>
            <p:ph type="sldNum" sz="quarter" idx="10"/>
          </p:nvPr>
        </p:nvSpPr>
        <p:spPr/>
        <p:txBody>
          <a:bodyPr/>
          <a:lstStyle/>
          <a:p>
            <a:fld id="{6B0AEF73-4246-4147-ABD6-4FA5636718E4}" type="slidenum">
              <a:rPr lang="en-US" smtClean="0"/>
              <a:t>188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en-US" sz="1200" b="1" dirty="0"/>
              <a:t>Counting should be done using the index.</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solidFill>
                  <a:srgbClr val="000000"/>
                </a:solidFill>
              </a:rPr>
              <a:t>The med pass is another pretest component.</a:t>
            </a:r>
          </a:p>
          <a:p>
            <a:pPr lvl="0"/>
            <a:endParaRPr lang="en-US" altLang="en-US" sz="1200" b="1" dirty="0">
              <a:solidFill>
                <a:srgbClr val="000000"/>
              </a:solidFill>
            </a:endParaRPr>
          </a:p>
          <a:p>
            <a:pPr lvl="0"/>
            <a:r>
              <a:rPr lang="en-US" altLang="en-US" sz="1200" b="1" dirty="0"/>
              <a:t>Using a checklist, I will be observing each of you complete a med pass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After reviewing the count process, pair staff and have them complete a double person count. </a:t>
            </a:r>
          </a:p>
          <a:p>
            <a:pPr lvl="0" eaLnBrk="1" hangingPunct="1"/>
            <a:endParaRPr lang="en-US" altLang="en-US" sz="1200" b="1" dirty="0"/>
          </a:p>
          <a:p>
            <a:pPr lvl="0" eaLnBrk="1" hangingPunct="1"/>
            <a:r>
              <a:rPr lang="en-US" altLang="en-US" sz="1200" b="1" dirty="0"/>
              <a:t>EXERCISES Page 174-177</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178</a:t>
            </a:r>
          </a:p>
          <a:p>
            <a:pPr lvl="0"/>
            <a:endParaRPr lang="en-US" altLang="en-US" sz="1200" b="1" dirty="0"/>
          </a:p>
          <a:p>
            <a:pPr lvl="0"/>
            <a:r>
              <a:rPr lang="en-US" altLang="en-US" sz="1200" b="1" dirty="0"/>
              <a:t>These are when 2 signatures are required in the Count Book.</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180</a:t>
            </a:r>
          </a:p>
          <a:p>
            <a:pPr lvl="0" eaLnBrk="1" hangingPunct="1"/>
            <a:r>
              <a:rPr lang="en-US" altLang="en-US" sz="1200" b="1" dirty="0"/>
              <a:t>List of acceptable codes</a:t>
            </a:r>
          </a:p>
          <a:p>
            <a:pPr lvl="0" eaLnBrk="1" hangingPunct="1"/>
            <a:endParaRPr lang="en-US" altLang="en-US" sz="1200" b="1" dirty="0"/>
          </a:p>
          <a:p>
            <a:pPr lvl="0"/>
            <a:r>
              <a:rPr lang="en-US" altLang="en-US" sz="1200" b="1" dirty="0"/>
              <a:t>Exercise Page 181</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183</a:t>
            </a:r>
          </a:p>
          <a:p>
            <a:pPr lvl="0"/>
            <a:r>
              <a:rPr lang="en-US" altLang="en-US" sz="1200" b="1" dirty="0"/>
              <a:t>A transfer form is used form various reasons, i.e., when meds are transported by MAP Certified staff from a residential to a day program.</a:t>
            </a:r>
          </a:p>
          <a:p>
            <a:pPr lvl="0"/>
            <a:endParaRPr lang="en-US" altLang="en-US" sz="1200" b="1" dirty="0"/>
          </a:p>
          <a:p>
            <a:pPr lvl="0"/>
            <a:r>
              <a:rPr lang="en-US" altLang="en-US" sz="1200" b="1" dirty="0"/>
              <a:t>Page 184 Sample transfer form</a:t>
            </a:r>
          </a:p>
          <a:p>
            <a:pPr lvl="0" eaLnBrk="1" hangingPunct="1"/>
            <a:r>
              <a:rPr lang="en-US" altLang="en-US" sz="1200" b="1" dirty="0"/>
              <a:t>The transfer form goes back to residential program.</a:t>
            </a:r>
          </a:p>
          <a:p>
            <a:pPr lvl="0" eaLnBrk="1" hangingPunct="1"/>
            <a:r>
              <a:rPr lang="en-US" altLang="en-US" sz="1200" b="1" dirty="0"/>
              <a:t>Day program staff may keep a copy of the transfer form as their ‘receipt’ of meds.</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Pages 185-188</a:t>
            </a:r>
          </a:p>
          <a:p>
            <a:pPr lvl="0" eaLnBrk="1" hangingPunct="1"/>
            <a:endParaRPr lang="en-US" altLang="en-US" sz="1200" b="1" dirty="0"/>
          </a:p>
          <a:p>
            <a:pPr lvl="0" eaLnBrk="1" hangingPunct="1"/>
            <a:r>
              <a:rPr lang="en-US" altLang="en-US" sz="1200" b="1" dirty="0"/>
              <a:t>Find out communication system between the two programs.</a:t>
            </a:r>
          </a:p>
          <a:p>
            <a:pPr lvl="0" eaLnBrk="1" hangingPunct="1"/>
            <a:endParaRPr lang="en-US" altLang="en-US" sz="1200" b="1" dirty="0"/>
          </a:p>
          <a:p>
            <a:pPr lvl="0" eaLnBrk="1" hangingPunct="1"/>
            <a:r>
              <a:rPr lang="en-US" altLang="en-US" sz="1200" b="1" dirty="0"/>
              <a:t>Exercise pages 187-189</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Page</a:t>
            </a:r>
            <a:r>
              <a:rPr lang="en-US" altLang="en-US" sz="1200" b="1" baseline="0" dirty="0"/>
              <a:t> 190</a:t>
            </a:r>
            <a:endParaRPr lang="en-US" altLang="en-US" sz="1200" b="1" dirty="0"/>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How is a OSA documented on med sheet, count book?</a:t>
            </a:r>
          </a:p>
          <a:p>
            <a:pPr lvl="0" eaLnBrk="1" hangingPunct="1"/>
            <a:r>
              <a:rPr lang="en-US" altLang="en-US" sz="1200" b="1" dirty="0"/>
              <a:t>Med Sheet:</a:t>
            </a:r>
          </a:p>
          <a:p>
            <a:pPr lvl="0" eaLnBrk="1" hangingPunct="1">
              <a:buChar char="•"/>
            </a:pPr>
            <a:r>
              <a:rPr lang="en-US" altLang="en-US" sz="1200" b="1" dirty="0"/>
              <a:t>‘OSA’ code is written in place of staff initials</a:t>
            </a:r>
          </a:p>
          <a:p>
            <a:pPr lvl="0" eaLnBrk="1" hangingPunct="1">
              <a:buChar char="•"/>
            </a:pPr>
            <a:r>
              <a:rPr lang="en-US" altLang="en-US" sz="1200" b="1" dirty="0"/>
              <a:t>Corresponding med progress note or narrative note that includes the location where OSA medication will be administered.</a:t>
            </a:r>
          </a:p>
          <a:p>
            <a:pPr lvl="0" eaLnBrk="1" hangingPunct="1"/>
            <a:endParaRPr lang="en-US" altLang="en-US" sz="1200" b="1" dirty="0"/>
          </a:p>
          <a:p>
            <a:pPr lvl="0" eaLnBrk="1" hangingPunct="1"/>
            <a:r>
              <a:rPr lang="en-US" altLang="en-US" sz="1200" b="1" dirty="0"/>
              <a:t>Count Book:</a:t>
            </a:r>
          </a:p>
          <a:p>
            <a:pPr lvl="0" eaLnBrk="1" hangingPunct="1">
              <a:buChar char="•"/>
            </a:pPr>
            <a:r>
              <a:rPr lang="en-US" altLang="en-US" sz="1200" b="1" dirty="0"/>
              <a:t>The total number of tablets removed are noted along with ‘OSA’ in the ‘amount used’ column on a count sheet.</a:t>
            </a:r>
          </a:p>
          <a:p>
            <a:pPr lvl="0" eaLnBrk="1" hangingPunct="1"/>
            <a:r>
              <a:rPr lang="en-US" altLang="en-US" sz="1200" b="1" dirty="0"/>
              <a:t>See count sheet page 192 for documentation example</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Page 195-199</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Regardless</a:t>
            </a:r>
            <a:r>
              <a:rPr lang="en-US" altLang="en-US" sz="1200" b="1" baseline="0" dirty="0"/>
              <a:t> of the length of time, if the LOA is planned, it must be prepared by the pharmacy.</a:t>
            </a:r>
            <a:endParaRPr lang="en-US" altLang="en-US" sz="1200" b="1" dirty="0"/>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b="1" dirty="0"/>
              <a:t>How is a LOA med documented on med sheet, count book?</a:t>
            </a:r>
          </a:p>
          <a:p>
            <a:pPr lvl="0" eaLnBrk="1" hangingPunct="1"/>
            <a:r>
              <a:rPr lang="en-US" altLang="en-US" b="1" dirty="0"/>
              <a:t>Med Sheet:</a:t>
            </a:r>
          </a:p>
          <a:p>
            <a:pPr lvl="0" eaLnBrk="1" hangingPunct="1">
              <a:buChar char="•"/>
            </a:pPr>
            <a:r>
              <a:rPr lang="en-US" altLang="en-US" b="1" dirty="0"/>
              <a:t>‘LOA’ code is written in place of staff initials</a:t>
            </a:r>
          </a:p>
          <a:p>
            <a:pPr lvl="0" eaLnBrk="1" hangingPunct="1">
              <a:buChar char="•"/>
            </a:pPr>
            <a:r>
              <a:rPr lang="en-US" altLang="en-US" b="1" dirty="0"/>
              <a:t>One med progress note needed that includes the LOA destination; unless the LOA form used includes the destination, then no  medication progress note is required.</a:t>
            </a:r>
          </a:p>
          <a:p>
            <a:pPr lvl="0" eaLnBrk="1" hangingPunct="1"/>
            <a:endParaRPr lang="en-US" altLang="en-US" b="1" dirty="0"/>
          </a:p>
          <a:p>
            <a:pPr lvl="0" eaLnBrk="1" hangingPunct="1"/>
            <a:r>
              <a:rPr lang="en-US" altLang="en-US" b="1" dirty="0"/>
              <a:t>Count Book:</a:t>
            </a:r>
          </a:p>
          <a:p>
            <a:pPr lvl="0" eaLnBrk="1" hangingPunct="1">
              <a:buChar char="•"/>
            </a:pPr>
            <a:r>
              <a:rPr lang="en-US" altLang="en-US" b="1" dirty="0"/>
              <a:t>The total number of tablets removed are noted along with ‘LOA’ in the ‘amount used’ column on a count sheet.</a:t>
            </a:r>
          </a:p>
          <a:p>
            <a:pPr lvl="0" eaLnBrk="1" hangingPunct="1"/>
            <a:r>
              <a:rPr lang="en-US" altLang="en-US" b="1" dirty="0"/>
              <a:t>See count sheet page 200 for documentation example</a:t>
            </a:r>
          </a:p>
          <a:p>
            <a:pPr lvl="0" eaLnBrk="1" hangingPunct="1"/>
            <a:endParaRPr lang="en-US" altLang="en-US" b="1" dirty="0"/>
          </a:p>
          <a:p>
            <a:pPr lvl="0" eaLnBrk="1" hangingPunct="1"/>
            <a:r>
              <a:rPr lang="en-US" altLang="en-US" b="1" dirty="0"/>
              <a:t>Sample LOA form page 197</a:t>
            </a:r>
          </a:p>
          <a:p>
            <a:pPr lvl="0" eaLnBrk="1" hangingPunct="1"/>
            <a:r>
              <a:rPr lang="en-US" altLang="en-US" b="1" dirty="0"/>
              <a:t>LOA form with double signatures needed.</a:t>
            </a:r>
          </a:p>
          <a:p>
            <a:pPr lvl="0" eaLnBrk="1" hangingPunct="1"/>
            <a:endParaRPr lang="en-US" altLang="en-US" b="1" dirty="0"/>
          </a:p>
          <a:p>
            <a:pPr lvl="0" eaLnBrk="1" hangingPunct="1"/>
            <a:r>
              <a:rPr lang="en-US" altLang="en-US" b="1" dirty="0"/>
              <a:t>Meds returned from an LOA may not be used and must be destroyed or consider having family keep the meds to use at the time of the next LOA.  If this is done, there must be a system to keep track of how many meds the family has.</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Here is my contact information.</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000000"/>
                </a:solidFill>
              </a:rPr>
              <a:t>You will see a medication administration video today before you start practicing med administration. It is located on the D&amp;S website. You can watch it again on your own time. The demonstration reinforces what is expected during the med pass component of the skills test.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Pages 200-205</a:t>
            </a:r>
          </a:p>
          <a:p>
            <a:pPr lvl="0" eaLnBrk="1" hangingPunct="1"/>
            <a:endParaRPr lang="en-US" altLang="en-US" sz="1200" b="1" dirty="0"/>
          </a:p>
          <a:p>
            <a:pPr lvl="0" eaLnBrk="1" hangingPunct="1"/>
            <a:r>
              <a:rPr lang="en-US" altLang="en-US" sz="1200" b="1" dirty="0"/>
              <a:t>Meds must be destroyed on site or at Provider main office.</a:t>
            </a:r>
          </a:p>
          <a:p>
            <a:pPr lvl="0" eaLnBrk="1" hangingPunct="1"/>
            <a:r>
              <a:rPr lang="en-US" altLang="en-US" sz="1200" b="1" dirty="0"/>
              <a:t>If disposal is done at a main office, a transfer form is needed when transporting to  the office and both the transfer form and disposal records are maintained on site.</a:t>
            </a:r>
          </a:p>
          <a:p>
            <a:pPr lvl="0" eaLnBrk="1" hangingPunct="1"/>
            <a:r>
              <a:rPr lang="en-US" altLang="en-US" sz="1200" b="1" dirty="0"/>
              <a:t> </a:t>
            </a:r>
          </a:p>
          <a:p>
            <a:pPr lvl="0" eaLnBrk="1" hangingPunct="1"/>
            <a:r>
              <a:rPr lang="en-US" altLang="en-US" sz="1200" b="1" dirty="0"/>
              <a:t>Medication is never returned to a pharmacy for disposal.</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200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The DPH form is required to be used for countable meds and other prescription meds that are not countable, such as </a:t>
            </a:r>
            <a:r>
              <a:rPr lang="en-US" altLang="en-US" sz="1200" b="1" dirty="0" err="1"/>
              <a:t>Tegretol</a:t>
            </a:r>
            <a:r>
              <a:rPr lang="en-US" altLang="en-US" sz="1200" b="1" dirty="0"/>
              <a:t> and Dilantin.</a:t>
            </a:r>
          </a:p>
          <a:p>
            <a:pPr lvl="0"/>
            <a:endParaRPr lang="en-US" altLang="en-US" sz="1200" b="1" dirty="0"/>
          </a:p>
          <a:p>
            <a:pPr lvl="0"/>
            <a:r>
              <a:rPr lang="en-US" altLang="en-US" sz="1200" b="1" dirty="0"/>
              <a:t>To the Trainer:  Let staff know if your company also uses the DPH disposal form for over the counter meds and dietary supplements.</a:t>
            </a:r>
          </a:p>
        </p:txBody>
      </p:sp>
      <p:sp>
        <p:nvSpPr>
          <p:cNvPr id="4" name="Slide Number Placeholder 3"/>
          <p:cNvSpPr>
            <a:spLocks noGrp="1"/>
          </p:cNvSpPr>
          <p:nvPr>
            <p:ph type="sldNum" sz="quarter" idx="10"/>
          </p:nvPr>
        </p:nvSpPr>
        <p:spPr/>
        <p:txBody>
          <a:bodyPr/>
          <a:lstStyle/>
          <a:p>
            <a:fld id="{6B0AEF73-4246-4147-ABD6-4FA5636718E4}" type="slidenum">
              <a:rPr lang="en-US" smtClean="0"/>
              <a:t>201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Review the sections/information to be completed on the form</a:t>
            </a:r>
          </a:p>
          <a:p>
            <a:pPr lvl="0" eaLnBrk="1" hangingPunct="1"/>
            <a:endParaRPr lang="en-US" altLang="en-US" sz="1200" b="1" dirty="0"/>
          </a:p>
          <a:p>
            <a:pPr lvl="0" eaLnBrk="1" hangingPunct="1"/>
            <a:r>
              <a:rPr lang="en-US" altLang="en-US" sz="1200" b="1" dirty="0"/>
              <a:t>Documentation of any controlled and controlled countable (prescription) med disposal is required on a DPH disposal form.</a:t>
            </a:r>
          </a:p>
          <a:p>
            <a:pPr lvl="0" eaLnBrk="1" hangingPunct="1"/>
            <a:endParaRPr lang="en-US" altLang="en-US" sz="1200" b="1" dirty="0"/>
          </a:p>
          <a:p>
            <a:pPr lvl="0" eaLnBrk="1" hangingPunct="1"/>
            <a:r>
              <a:rPr lang="en-US" altLang="en-US" sz="1200" b="1" dirty="0"/>
              <a:t>If the med is countable there must be a corresponding progress note in the count book indicating the med was disposed of.</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202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201</a:t>
            </a:r>
          </a:p>
          <a:p>
            <a:pPr lvl="0"/>
            <a:r>
              <a:rPr lang="en-US" altLang="en-US" sz="1200" b="1" dirty="0"/>
              <a:t>These are examples of when meds are disposed.</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203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Page 202</a:t>
            </a:r>
          </a:p>
        </p:txBody>
      </p:sp>
      <p:sp>
        <p:nvSpPr>
          <p:cNvPr id="4" name="Slide Number Placeholder 3"/>
          <p:cNvSpPr>
            <a:spLocks noGrp="1"/>
          </p:cNvSpPr>
          <p:nvPr>
            <p:ph type="sldNum" sz="quarter" idx="10"/>
          </p:nvPr>
        </p:nvSpPr>
        <p:spPr/>
        <p:txBody>
          <a:bodyPr/>
          <a:lstStyle/>
          <a:p>
            <a:fld id="{6B0AEF73-4246-4147-ABD6-4FA5636718E4}" type="slidenum">
              <a:rPr lang="en-US" smtClean="0"/>
              <a:t>204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202</a:t>
            </a:r>
          </a:p>
          <a:p>
            <a:pPr lvl="0"/>
            <a:r>
              <a:rPr lang="en-US" altLang="en-US" sz="1200" b="1" dirty="0"/>
              <a:t>To the Trainer:  If your company has a policy that all disposal is to be completed in the presence of a Supervisor make sure your staff know that.</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205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202</a:t>
            </a:r>
          </a:p>
          <a:p>
            <a:pPr lvl="0"/>
            <a:r>
              <a:rPr lang="en-US" altLang="en-US" sz="1200" b="1" dirty="0"/>
              <a:t>Scenario of disposal pages 203-204 OR…</a:t>
            </a:r>
          </a:p>
          <a:p>
            <a:pPr lvl="0"/>
            <a:endParaRPr lang="en-US" altLang="en-US" sz="1200" b="1" dirty="0"/>
          </a:p>
          <a:p>
            <a:pPr lvl="0"/>
            <a:r>
              <a:rPr lang="en-US" altLang="en-US" sz="1200" b="1" dirty="0"/>
              <a:t>Optional Scenario-As you prepare (pick a person and med), you accidently drop the medication on the floor.  You are working with another MAP Certified staff and must dispose of the tablet dropped.  (Pop out highest numbered tic tac.)   Document what happened:</a:t>
            </a:r>
          </a:p>
          <a:p>
            <a:pPr lvl="0"/>
            <a:r>
              <a:rPr lang="en-US" altLang="en-US" sz="1200" b="1" dirty="0"/>
              <a:t>-Disposal form page 204</a:t>
            </a:r>
          </a:p>
          <a:p>
            <a:pPr lvl="0"/>
            <a:r>
              <a:rPr lang="en-US" altLang="en-US" sz="1200" b="1" dirty="0"/>
              <a:t>-Count book that corresponds with blister pack ‘popped from’.</a:t>
            </a:r>
          </a:p>
          <a:p>
            <a:pPr lvl="0"/>
            <a:endParaRPr lang="en-US" altLang="en-US" sz="1200" b="1" dirty="0"/>
          </a:p>
          <a:p>
            <a:pPr lvl="0"/>
            <a:r>
              <a:rPr lang="en-US" altLang="en-US" sz="1200" b="1" dirty="0"/>
              <a:t>EXERCISE page 205</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206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206</a:t>
            </a:r>
            <a:r>
              <a:rPr lang="en-US" altLang="en-US" sz="1200" b="1" baseline="0" dirty="0"/>
              <a:t> example</a:t>
            </a:r>
            <a:endParaRPr lang="en-US" altLang="en-US" sz="1200" b="1" dirty="0"/>
          </a:p>
          <a:p>
            <a:pPr lvl="0" eaLnBrk="1" hangingPunct="1"/>
            <a:r>
              <a:rPr lang="en-US" b="1" dirty="0"/>
              <a:t>Although not a MAP requirement, your agency may require that you do blister pack monitoring. If so, you will document your initials, date and time on the back of the blister pack for each tablet removed.</a:t>
            </a:r>
          </a:p>
        </p:txBody>
      </p:sp>
      <p:sp>
        <p:nvSpPr>
          <p:cNvPr id="4" name="Slide Number Placeholder 3"/>
          <p:cNvSpPr>
            <a:spLocks noGrp="1"/>
          </p:cNvSpPr>
          <p:nvPr>
            <p:ph type="sldNum" sz="quarter" idx="10"/>
          </p:nvPr>
        </p:nvSpPr>
        <p:spPr/>
        <p:txBody>
          <a:bodyPr/>
          <a:lstStyle/>
          <a:p>
            <a:fld id="{6B0AEF73-4246-4147-ABD6-4FA5636718E4}" type="slidenum">
              <a:rPr lang="en-US" smtClean="0"/>
              <a:t>207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207</a:t>
            </a:r>
          </a:p>
          <a:p>
            <a:pPr lvl="0" eaLnBrk="1" hangingPunct="1"/>
            <a:r>
              <a:rPr lang="en-US" altLang="en-US" sz="1200" b="1" dirty="0"/>
              <a:t>The next 2 slides cover medication supply discrepancies.</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208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207</a:t>
            </a:r>
          </a:p>
          <a:p>
            <a:pPr lvl="0" eaLnBrk="1" hangingPunct="1"/>
            <a:endParaRPr lang="en-US" altLang="en-US" sz="1200" b="1" dirty="0"/>
          </a:p>
          <a:p>
            <a:pPr lvl="0" eaLnBrk="1" hangingPunct="1"/>
            <a:r>
              <a:rPr lang="en-US" altLang="en-US" sz="1200" b="1" dirty="0"/>
              <a:t>Medication is missing</a:t>
            </a:r>
          </a:p>
          <a:p>
            <a:pPr lvl="0" eaLnBrk="1" hangingPunct="1"/>
            <a:r>
              <a:rPr lang="en-US" altLang="en-US" sz="1200" b="1" dirty="0"/>
              <a:t>Call supervisor</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209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rgbClr val="000000"/>
                </a:solidFill>
                <a:effectLst/>
                <a:uLnTx/>
                <a:uFillTx/>
                <a:latin typeface="+mn-lt"/>
                <a:ea typeface="+mn-ea"/>
                <a:cs typeface="+mn-cs"/>
              </a:rPr>
              <a:t>The last pretest component is the transcription. There is a </a:t>
            </a:r>
            <a:r>
              <a:rPr kumimoji="0" lang="en-US" altLang="en-US" sz="1200" b="1" i="0" u="none" strike="noStrike" kern="1200" cap="none" spc="0" normalizeH="0" baseline="0" noProof="0" dirty="0">
                <a:ln>
                  <a:noFill/>
                </a:ln>
                <a:solidFill>
                  <a:schemeClr val="tx1"/>
                </a:solidFill>
                <a:effectLst/>
                <a:uLnTx/>
                <a:uFillTx/>
                <a:latin typeface="+mn-lt"/>
                <a:ea typeface="+mn-ea"/>
                <a:cs typeface="+mn-cs"/>
              </a:rPr>
              <a:t>15 minute time limit.  You must complete it without making a mistake. </a:t>
            </a: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The transcription is taken as a group on the last training day</a:t>
            </a:r>
            <a:r>
              <a:rPr kumimoji="0" lang="en-US"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mn-lt"/>
                <a:ea typeface="+mn-ea"/>
                <a:cs typeface="+mn-cs"/>
              </a:rPr>
              <a:t>.  </a:t>
            </a:r>
            <a:r>
              <a:rPr kumimoji="0" lang="en-US" altLang="en-US" sz="1200" b="1" i="0" u="none" strike="noStrike" kern="1200" cap="none" spc="0" normalizeH="0" baseline="0" noProof="0" dirty="0">
                <a:ln>
                  <a:noFill/>
                </a:ln>
                <a:solidFill>
                  <a:srgbClr val="000000"/>
                </a:solidFill>
                <a:effectLst/>
                <a:uLnTx/>
                <a:uFillTx/>
                <a:latin typeface="+mn-lt"/>
                <a:ea typeface="+mn-ea"/>
                <a:cs typeface="+mn-cs"/>
              </a:rPr>
              <a:t>We will spend most of the day on day 3 practicing how to transcribe. </a:t>
            </a: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rgbClr val="000000"/>
                </a:solidFill>
                <a:effectLst/>
                <a:uLnTx/>
                <a:uFillTx/>
                <a:latin typeface="+mn-lt"/>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rgbClr val="000000"/>
                </a:solidFill>
                <a:effectLst/>
                <a:uLnTx/>
                <a:uFillTx/>
                <a:latin typeface="+mn-lt"/>
                <a:ea typeface="+mn-ea"/>
                <a:cs typeface="+mn-cs"/>
              </a:rPr>
              <a:t>You must pass all pretest components to be eligible to test with D&amp;S. Once you have completed all pretest components successfully, I will update your file in</a:t>
            </a:r>
            <a:r>
              <a:rPr kumimoji="0" lang="en-US" altLang="en-US" sz="1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mn-lt"/>
                <a:ea typeface="+mn-ea"/>
                <a:cs typeface="+mn-cs"/>
              </a:rPr>
              <a:t> </a:t>
            </a:r>
            <a:r>
              <a:rPr kumimoji="0" lang="en-US" altLang="en-US" sz="1200" b="1" i="0" u="none" strike="noStrike" kern="1200" cap="none" spc="0" normalizeH="0" baseline="0" noProof="0" dirty="0">
                <a:ln>
                  <a:noFill/>
                </a:ln>
                <a:solidFill>
                  <a:srgbClr val="000000"/>
                </a:solidFill>
                <a:effectLst/>
                <a:uLnTx/>
                <a:uFillTx/>
                <a:latin typeface="+mn-lt"/>
                <a:ea typeface="+mn-ea"/>
                <a:cs typeface="+mn-cs"/>
              </a:rPr>
              <a:t>the system, your employer will verify your employment, then you can schedule yourself to test.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This is an example of how to document on a Count sheet an incorrect count due to a missing medication.</a:t>
            </a:r>
          </a:p>
          <a:p>
            <a:pPr lvl="0" eaLnBrk="1" hangingPunct="1"/>
            <a:r>
              <a:rPr lang="en-US" altLang="en-US" sz="1200" b="1" dirty="0"/>
              <a:t>Tell a story on both the Count Sheet and Count Signature Sheet.</a:t>
            </a:r>
          </a:p>
          <a:p>
            <a:pPr lvl="0" eaLnBrk="1" hangingPunct="1"/>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AEF73-4246-4147-ABD6-4FA5636718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286566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This is an example of the Count Signature Sheet. It reflects that the Count is incorrect, “no” is documented with a story including the corresponding Count Page number.</a:t>
            </a:r>
          </a:p>
          <a:p>
            <a:pPr lvl="0" eaLnBrk="1" hangingPunct="1"/>
            <a:endParaRPr lang="en-US" altLang="en-US" sz="1200" b="1" dirty="0"/>
          </a:p>
          <a:p>
            <a:pPr lvl="0" eaLnBrk="1" hangingPunct="1"/>
            <a:r>
              <a:rPr lang="en-US" altLang="en-US" sz="1200" b="1" dirty="0"/>
              <a:t>An example of the Drug Incident Report that would be filed is on Page 210</a:t>
            </a: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211</a:t>
            </a:r>
          </a:p>
          <a:p>
            <a:pPr lvl="0" eaLnBrk="1" hangingPunct="1"/>
            <a:r>
              <a:rPr lang="en-US" altLang="en-US" sz="1200" b="1" dirty="0"/>
              <a:t>A non suspicious count discrepancy typically involves inaccurate documentation; meds are not missing.</a:t>
            </a:r>
          </a:p>
          <a:p>
            <a:pPr lvl="0" eaLnBrk="1" hangingPunct="1"/>
            <a:endParaRPr lang="en-US" altLang="en-US" sz="1200" b="1" dirty="0"/>
          </a:p>
          <a:p>
            <a:pPr lvl="0" eaLnBrk="1" hangingPunct="1"/>
            <a:r>
              <a:rPr lang="en-US" altLang="en-US" sz="1200" b="1" dirty="0"/>
              <a:t>Example page 212 and/or cover a different example on the next slide.</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Take a look at this slide.</a:t>
            </a:r>
          </a:p>
          <a:p>
            <a:pPr marL="0" marR="0" lvl="0" indent="0" algn="l" defTabSz="914400" rtl="0" eaLnBrk="1" fontAlgn="base" latinLnBrk="0" hangingPunct="1">
              <a:lnSpc>
                <a:spcPct val="100000"/>
              </a:lnSpc>
              <a:spcBef>
                <a:spcPct val="30000"/>
              </a:spcBef>
              <a:spcAft>
                <a:spcPct val="0"/>
              </a:spcAft>
              <a:buClrTx/>
              <a:buSzTx/>
              <a:buFontTx/>
              <a:buNone/>
              <a:defRPr/>
            </a:pPr>
            <a:endParaRPr kumimoji="0" 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This scenario is an example of the count being correct but the staff forgot to document the med when it was removed from the package.  </a:t>
            </a:r>
          </a:p>
          <a:p>
            <a:pPr marL="0" marR="0" lvl="0" indent="0" algn="l" defTabSz="914400" rtl="0" eaLnBrk="1" fontAlgn="base" latinLnBrk="0" hangingPunct="1">
              <a:lnSpc>
                <a:spcPct val="100000"/>
              </a:lnSpc>
              <a:spcBef>
                <a:spcPct val="30000"/>
              </a:spcBef>
              <a:spcAft>
                <a:spcPct val="0"/>
              </a:spcAft>
              <a:buClrTx/>
              <a:buSzTx/>
              <a:buFontTx/>
              <a:buNone/>
              <a:defRPr/>
            </a:pPr>
            <a:endParaRPr kumimoji="0" 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A “late entry” should be documented by the staff who gave the med but forgot to document.  </a:t>
            </a:r>
          </a:p>
          <a:p>
            <a:pPr marL="0" marR="0" lvl="0" indent="0" algn="l" defTabSz="914400" rtl="0" eaLnBrk="1" fontAlgn="base" latinLnBrk="0" hangingPunct="1">
              <a:lnSpc>
                <a:spcPct val="100000"/>
              </a:lnSpc>
              <a:spcBef>
                <a:spcPct val="30000"/>
              </a:spcBef>
              <a:spcAft>
                <a:spcPct val="0"/>
              </a:spcAft>
              <a:buClrTx/>
              <a:buSzTx/>
              <a:buFontTx/>
              <a:buNone/>
              <a:defRPr/>
            </a:pPr>
            <a:endParaRPr kumimoji="0" 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No spaces should be skipped for the staff to “go back” and subtract.</a:t>
            </a:r>
          </a:p>
          <a:p>
            <a:pPr marL="0" marR="0" lvl="0" indent="0" algn="l" defTabSz="914400" rtl="0" eaLnBrk="1" fontAlgn="base" latinLnBrk="0" hangingPunct="1">
              <a:lnSpc>
                <a:spcPct val="100000"/>
              </a:lnSpc>
              <a:spcBef>
                <a:spcPct val="30000"/>
              </a:spcBef>
              <a:spcAft>
                <a:spcPct val="0"/>
              </a:spcAft>
              <a:buClrTx/>
              <a:buSzTx/>
              <a:buFontTx/>
              <a:buNone/>
              <a:defRPr/>
            </a:pPr>
            <a:endParaRPr kumimoji="0" 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VOLUNTEER to Read ‘Let’s Review’ page 213</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Unit 9</a:t>
            </a:r>
          </a:p>
          <a:p>
            <a:pPr lvl="0" eaLnBrk="1" hangingPunct="1"/>
            <a:r>
              <a:rPr lang="en-US" altLang="en-US" sz="1200" b="1" dirty="0"/>
              <a:t>Page 214-226</a:t>
            </a:r>
          </a:p>
          <a:p>
            <a:pPr lvl="0" eaLnBrk="1" hangingPunct="1"/>
            <a:endParaRPr lang="en-US" altLang="en-US" sz="1200" b="1" dirty="0"/>
          </a:p>
          <a:p>
            <a:pPr lvl="0" eaLnBrk="1" hangingPunct="1"/>
            <a:r>
              <a:rPr lang="en-US" altLang="en-US" sz="1200" b="1" dirty="0"/>
              <a:t>Most medication occurrences can be traced to not following the medication administration process.</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Need to look back at HCP order to figure out which right went wrong</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215</a:t>
            </a:r>
          </a:p>
          <a:p>
            <a:pPr lvl="0" eaLnBrk="1" hangingPunct="1"/>
            <a:r>
              <a:rPr lang="en-US" altLang="en-US" sz="1200" b="1" dirty="0"/>
              <a:t>Notifying someone when a med occurrence happens or is discovered is one of your responsibilities.  This is a self-reporting system, designed to keep the person safe.</a:t>
            </a:r>
          </a:p>
          <a:p>
            <a:pPr lvl="0" eaLnBrk="1" hangingPunct="1"/>
            <a:endParaRPr lang="en-US" altLang="en-US" sz="1200" b="1" dirty="0"/>
          </a:p>
          <a:p>
            <a:pPr lvl="0" eaLnBrk="1" hangingPunct="1"/>
            <a:r>
              <a:rPr lang="en-US" altLang="en-US" sz="1200" b="1" dirty="0"/>
              <a:t>The responsibilities listed are the same whether you make an error or discover one.</a:t>
            </a:r>
          </a:p>
          <a:p>
            <a:pPr lvl="0" eaLnBrk="1" hangingPunct="1"/>
            <a:endParaRPr lang="en-US" altLang="en-US" sz="1200" b="1" dirty="0"/>
          </a:p>
          <a:p>
            <a:pPr lvl="0" eaLnBrk="1" hangingPunct="1"/>
            <a:r>
              <a:rPr lang="en-US" altLang="en-US" sz="1200" b="1" dirty="0"/>
              <a:t>Most med occurrences are not emergencies but know your agency’s emergency procedures and who to call in addition to calling 911, if needed.</a:t>
            </a:r>
          </a:p>
          <a:p>
            <a:pPr lvl="0" eaLnBrk="1" hangingPunct="1"/>
            <a:endParaRPr lang="en-US" altLang="en-US" sz="1200" b="1" dirty="0"/>
          </a:p>
          <a:p>
            <a:pPr lvl="0" eaLnBrk="1" hangingPunct="1"/>
            <a:r>
              <a:rPr lang="en-US" altLang="en-US" sz="1200" b="1" dirty="0"/>
              <a:t>When calling the MAP Consultant make sure you have the orders, med sheet, medication and any other pertinent materials at your finger tips.</a:t>
            </a:r>
          </a:p>
          <a:p>
            <a:pPr lvl="0" eaLnBrk="1" hangingPunct="1"/>
            <a:endParaRPr lang="en-US" altLang="en-US" sz="1200" b="1" dirty="0"/>
          </a:p>
          <a:p>
            <a:pPr lvl="0" eaLnBrk="1" hangingPunct="1"/>
            <a:r>
              <a:rPr lang="en-US" altLang="en-US" sz="1200" b="1" dirty="0"/>
              <a:t>Sometimes, even though the person looks okay to you, when you contact the MAP Consultant…</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…The MAP Consultant may recommend what is known as medical intervention, which includes, but is not limited to the list on the slide.</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When medical intervention, illness, injury and or death follow an occurrence, this meets the criteria of a ‘hotline’ medication occurrence.</a:t>
            </a:r>
          </a:p>
          <a:p>
            <a:pPr lvl="0" eaLnBrk="1" hangingPunct="1"/>
            <a:r>
              <a:rPr lang="en-US" altLang="en-US" sz="1200" b="1" dirty="0"/>
              <a:t>Page 216 DPH MAP Medication Occurrence Report Form</a:t>
            </a:r>
          </a:p>
          <a:p>
            <a:pPr lvl="0" eaLnBrk="1" hangingPunct="1"/>
            <a:r>
              <a:rPr lang="en-US" altLang="en-US" sz="1200" b="1" dirty="0"/>
              <a:t>The DPH medication occurrence report form is used for all MORs in DMH-DCF programs and in DDS programs for hotlines only.</a:t>
            </a:r>
          </a:p>
          <a:p>
            <a:pPr lvl="0" eaLnBrk="1" hangingPunct="1"/>
            <a:endParaRPr lang="en-US" altLang="en-US" sz="1200" b="1" dirty="0"/>
          </a:p>
          <a:p>
            <a:pPr lvl="0" eaLnBrk="1" hangingPunct="1"/>
            <a:r>
              <a:rPr lang="en-US" altLang="en-US" sz="1200" b="1" dirty="0"/>
              <a:t>All DDS MORs require electronic entry into the HCSIS system. </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When medical intervention, illness, injury and or death follow an occurrence, this meets the criteria of a ‘hotline’ medication occurrence.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Page 216 DPH MAP Medication Occurrence Report Form</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DPH medication occurrence report form is used for all MORs in DMH-DCF programs and in DDS programs for hotlines only.</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All DDS MORs require electronic entry into the HCSIS system. </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The pretests set you up for success and mirrors the D&amp;S tests.</a:t>
            </a:r>
          </a:p>
          <a:p>
            <a:pPr lvl="0" eaLnBrk="1" hangingPunct="1"/>
            <a:endParaRPr lang="en-US" altLang="en-US" sz="1200" b="1" dirty="0"/>
          </a:p>
          <a:p>
            <a:pPr lvl="0" eaLnBrk="1" hangingPunct="1"/>
            <a:r>
              <a:rPr lang="en-US" altLang="en-US" sz="1200" b="1" dirty="0"/>
              <a:t>Test Preparation:  read curriculum; watch the med admin demo, practice skills and take the computer pretest over and over, to review of content covered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220</a:t>
            </a:r>
          </a:p>
          <a:p>
            <a:pPr lvl="0" eaLnBrk="1" hangingPunct="1"/>
            <a:r>
              <a:rPr lang="en-US" altLang="en-US" sz="1200" b="1" dirty="0"/>
              <a:t>A wrong person means medication was administered to the wrong person for the reasons as listed.</a:t>
            </a:r>
          </a:p>
          <a:p>
            <a:pPr lvl="0" eaLnBrk="1" hangingPunct="1"/>
            <a:endParaRPr lang="en-US" altLang="en-US" sz="1200" b="1" dirty="0"/>
          </a:p>
          <a:p>
            <a:pPr lvl="0" eaLnBrk="1" hangingPunct="1"/>
            <a:r>
              <a:rPr lang="en-US" altLang="en-US" sz="1200" b="1" dirty="0"/>
              <a:t>To decrease the chances:</a:t>
            </a:r>
          </a:p>
          <a:p>
            <a:pPr lvl="0" eaLnBrk="1" hangingPunct="1"/>
            <a:r>
              <a:rPr lang="en-US" altLang="en-US" sz="1200" b="1" dirty="0"/>
              <a:t>-Remain mindful</a:t>
            </a:r>
          </a:p>
          <a:p>
            <a:pPr lvl="0" eaLnBrk="1" hangingPunct="1"/>
            <a:r>
              <a:rPr lang="en-US" altLang="en-US" sz="1200" b="1" dirty="0"/>
              <a:t>-bring person to med area, if possible</a:t>
            </a:r>
          </a:p>
          <a:p>
            <a:pPr lvl="0" eaLnBrk="1" hangingPunct="1"/>
            <a:r>
              <a:rPr lang="en-US" altLang="en-US" sz="1200" b="1" dirty="0"/>
              <a:t>-if unsure of right person, ASK or look at EFS</a:t>
            </a:r>
          </a:p>
          <a:p>
            <a:pPr lvl="0" eaLnBrk="1" hangingPunct="1"/>
            <a:r>
              <a:rPr lang="en-US" altLang="en-US" sz="1200" b="1" dirty="0"/>
              <a:t>-do not try to do more than 1 task at a time</a:t>
            </a:r>
          </a:p>
          <a:p>
            <a:pPr lvl="0" eaLnBrk="1" hangingPunct="1"/>
            <a:r>
              <a:rPr lang="en-US" altLang="en-US" sz="1200" b="1" dirty="0"/>
              <a:t>-stay off your cell phone</a:t>
            </a:r>
          </a:p>
          <a:p>
            <a:pPr lvl="0" eaLnBrk="1" hangingPunct="1"/>
            <a:r>
              <a:rPr lang="en-US" altLang="en-US" sz="1200" b="1" dirty="0"/>
              <a:t>-secure med if you have to leave</a:t>
            </a:r>
          </a:p>
          <a:p>
            <a:pPr lvl="0" eaLnBrk="1" hangingPunct="1"/>
            <a:endParaRPr lang="en-US" altLang="en-US" sz="1200" b="1" dirty="0"/>
          </a:p>
          <a:p>
            <a:pPr lvl="0" eaLnBrk="1" hangingPunct="1"/>
            <a:r>
              <a:rPr lang="en-US" altLang="en-US" sz="1200" b="1" dirty="0"/>
              <a:t>EXERCISE page 222</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221</a:t>
            </a:r>
          </a:p>
          <a:p>
            <a:pPr lvl="0" eaLnBrk="1" hangingPunct="1"/>
            <a:r>
              <a:rPr lang="en-US" altLang="en-US" sz="1200" b="1" dirty="0"/>
              <a:t>A wrong medication means medication was administered for the reasons as listed.</a:t>
            </a:r>
          </a:p>
          <a:p>
            <a:pPr lvl="0" eaLnBrk="1" hangingPunct="1"/>
            <a:endParaRPr lang="en-US" altLang="en-US" sz="1200" b="1" dirty="0"/>
          </a:p>
          <a:p>
            <a:pPr lvl="0" eaLnBrk="1" hangingPunct="1"/>
            <a:r>
              <a:rPr lang="en-US" altLang="en-US" sz="1200" b="1" dirty="0"/>
              <a:t>To decrease the chances:</a:t>
            </a:r>
          </a:p>
          <a:p>
            <a:pPr lvl="0" eaLnBrk="1" hangingPunct="1"/>
            <a:r>
              <a:rPr lang="en-US" altLang="en-US" sz="1200" b="1" dirty="0"/>
              <a:t>-Look at HCP order (Check # 1) to ensure</a:t>
            </a:r>
          </a:p>
          <a:p>
            <a:pPr lvl="0" eaLnBrk="1" hangingPunct="1"/>
            <a:r>
              <a:rPr lang="en-US" altLang="en-US" sz="1200" b="1" dirty="0"/>
              <a:t>-it is valid</a:t>
            </a:r>
          </a:p>
          <a:p>
            <a:pPr lvl="0" eaLnBrk="1" hangingPunct="1"/>
            <a:r>
              <a:rPr lang="en-US" altLang="en-US" sz="1200" b="1" dirty="0"/>
              <a:t>-signed</a:t>
            </a:r>
          </a:p>
          <a:p>
            <a:pPr lvl="0" eaLnBrk="1" hangingPunct="1"/>
            <a:r>
              <a:rPr lang="en-US" altLang="en-US" sz="1200" b="1" dirty="0"/>
              <a:t>-dated by HCP</a:t>
            </a:r>
          </a:p>
          <a:p>
            <a:pPr lvl="0" eaLnBrk="1" hangingPunct="1"/>
            <a:r>
              <a:rPr lang="en-US" altLang="en-US" sz="1200" b="1" dirty="0"/>
              <a:t>-has not been changed or discontinued</a:t>
            </a:r>
          </a:p>
          <a:p>
            <a:pPr lvl="0" eaLnBrk="1" hangingPunct="1"/>
            <a:endParaRPr lang="en-US" altLang="en-US" sz="1200" b="1" dirty="0"/>
          </a:p>
          <a:p>
            <a:pPr lvl="0" eaLnBrk="1" hangingPunct="1"/>
            <a:r>
              <a:rPr lang="en-US" altLang="en-US" sz="1200" b="1" dirty="0"/>
              <a:t>EXERCISE page 221</a:t>
            </a:r>
          </a:p>
        </p:txBody>
      </p:sp>
      <p:sp>
        <p:nvSpPr>
          <p:cNvPr id="4" name="Slide Number Placeholder 3"/>
          <p:cNvSpPr>
            <a:spLocks noGrp="1"/>
          </p:cNvSpPr>
          <p:nvPr>
            <p:ph type="sldNum" sz="quarter" idx="10"/>
          </p:nvPr>
        </p:nvSpPr>
        <p:spPr/>
        <p:txBody>
          <a:bodyPr/>
          <a:lstStyle/>
          <a:p>
            <a:fld id="{6B0AEF73-4246-4147-ABD6-4FA5636718E4}" type="slidenum">
              <a:rPr lang="en-US" smtClean="0"/>
              <a:t>221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222</a:t>
            </a:r>
          </a:p>
          <a:p>
            <a:pPr lvl="0" eaLnBrk="1" hangingPunct="1"/>
            <a:r>
              <a:rPr lang="en-US" altLang="en-US" sz="1200" b="1" dirty="0"/>
              <a:t>A wrong dose of medication means medication was administered for the reasons as listed.</a:t>
            </a:r>
          </a:p>
          <a:p>
            <a:pPr lvl="0" eaLnBrk="1" hangingPunct="1"/>
            <a:endParaRPr lang="en-US" altLang="en-US" sz="1200" b="1" dirty="0"/>
          </a:p>
          <a:p>
            <a:pPr lvl="0" eaLnBrk="1" hangingPunct="1"/>
            <a:r>
              <a:rPr lang="en-US" altLang="en-US" sz="1200" b="1" dirty="0"/>
              <a:t>To decrease the chances:</a:t>
            </a:r>
          </a:p>
          <a:p>
            <a:pPr lvl="0" eaLnBrk="1" hangingPunct="1"/>
            <a:r>
              <a:rPr lang="en-US" altLang="en-US" sz="1200" b="1" dirty="0"/>
              <a:t>-Look at:</a:t>
            </a:r>
          </a:p>
          <a:p>
            <a:pPr lvl="0" eaLnBrk="1" hangingPunct="1"/>
            <a:r>
              <a:rPr lang="en-US" altLang="en-US" sz="1200" b="1" dirty="0"/>
              <a:t>-HCP order for dose</a:t>
            </a:r>
          </a:p>
          <a:p>
            <a:pPr lvl="0" eaLnBrk="1" hangingPunct="1"/>
            <a:r>
              <a:rPr lang="en-US" altLang="en-US" sz="1200" b="1" dirty="0"/>
              <a:t>-pharmacy label for strength supplied and amount to give</a:t>
            </a:r>
          </a:p>
          <a:p>
            <a:pPr lvl="0" eaLnBrk="1" hangingPunct="1"/>
            <a:r>
              <a:rPr lang="en-US" altLang="en-US" sz="1200" b="1" dirty="0"/>
              <a:t>-medication once prepared in the cup to ensure you are giving correct number</a:t>
            </a:r>
          </a:p>
          <a:p>
            <a:pPr lvl="0" eaLnBrk="1" hangingPunct="1"/>
            <a:endParaRPr lang="en-US" altLang="en-US" sz="1200" b="1" dirty="0"/>
          </a:p>
          <a:p>
            <a:pPr lvl="0" eaLnBrk="1" hangingPunct="1"/>
            <a:r>
              <a:rPr lang="en-US" altLang="en-US" sz="1200" b="1" dirty="0"/>
              <a:t>EXERCISE page 222</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223</a:t>
            </a:r>
          </a:p>
          <a:p>
            <a:pPr lvl="0" eaLnBrk="1" hangingPunct="1"/>
            <a:r>
              <a:rPr lang="en-US" altLang="en-US" sz="1200" b="1" dirty="0"/>
              <a:t>A wrong time means medication was administered for the reasons as listed.</a:t>
            </a:r>
          </a:p>
          <a:p>
            <a:pPr lvl="0" eaLnBrk="1" hangingPunct="1"/>
            <a:r>
              <a:rPr lang="en-US" altLang="en-US" sz="1200" b="1" dirty="0"/>
              <a:t>Omission means the med was not given at all.</a:t>
            </a:r>
          </a:p>
          <a:p>
            <a:pPr lvl="0" eaLnBrk="1" hangingPunct="1"/>
            <a:endParaRPr lang="en-US" altLang="en-US" sz="1200" b="1" dirty="0"/>
          </a:p>
          <a:p>
            <a:pPr lvl="0" eaLnBrk="1" hangingPunct="1"/>
            <a:r>
              <a:rPr lang="en-US" altLang="en-US" sz="1200" b="1" dirty="0"/>
              <a:t>To decrease the chances:</a:t>
            </a:r>
          </a:p>
          <a:p>
            <a:pPr lvl="0" eaLnBrk="1" hangingPunct="1"/>
            <a:r>
              <a:rPr lang="en-US" altLang="en-US" sz="1200" b="1" dirty="0"/>
              <a:t>-use top boxes for am meds/bottom boxes for pm meds </a:t>
            </a:r>
          </a:p>
          <a:p>
            <a:pPr lvl="0" eaLnBrk="1" hangingPunct="1"/>
            <a:r>
              <a:rPr lang="en-US" altLang="en-US" sz="1200" b="1" dirty="0"/>
              <a:t>-remember 1 hour time frame (hour before/after)</a:t>
            </a:r>
          </a:p>
          <a:p>
            <a:pPr lvl="0" eaLnBrk="1" hangingPunct="1"/>
            <a:r>
              <a:rPr lang="en-US" altLang="en-US" sz="1200" b="1" dirty="0"/>
              <a:t>-document after administering so that another staff does not give again</a:t>
            </a:r>
          </a:p>
          <a:p>
            <a:pPr lvl="0" eaLnBrk="1" hangingPunct="1"/>
            <a:r>
              <a:rPr lang="en-US" altLang="en-US" sz="1200" b="1" dirty="0"/>
              <a:t>-follow parameters before giving-ensure med is obtained from pharmacy</a:t>
            </a:r>
          </a:p>
          <a:p>
            <a:pPr lvl="0" eaLnBrk="1" hangingPunct="1"/>
            <a:endParaRPr lang="en-US" altLang="en-US" sz="1200" b="1" dirty="0"/>
          </a:p>
          <a:p>
            <a:pPr lvl="0" eaLnBrk="1" hangingPunct="1"/>
            <a:r>
              <a:rPr lang="en-US" altLang="en-US" sz="1200" b="1" dirty="0"/>
              <a:t>EXERCISE page 224</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225</a:t>
            </a:r>
          </a:p>
          <a:p>
            <a:pPr lvl="0" eaLnBrk="1" hangingPunct="1"/>
            <a:r>
              <a:rPr lang="en-US" altLang="en-US" sz="1200" b="1" dirty="0"/>
              <a:t>A wrong route means medication was administered by a way (route) not ordered by the HCP.</a:t>
            </a:r>
          </a:p>
          <a:p>
            <a:pPr lvl="0" eaLnBrk="1" hangingPunct="1"/>
            <a:endParaRPr lang="en-US" altLang="en-US" sz="1200" b="1" dirty="0"/>
          </a:p>
          <a:p>
            <a:pPr lvl="0" eaLnBrk="1" hangingPunct="1"/>
            <a:r>
              <a:rPr lang="en-US" altLang="en-US" sz="1200" b="1" dirty="0"/>
              <a:t>To decrease the chances:</a:t>
            </a:r>
          </a:p>
          <a:p>
            <a:pPr lvl="0" eaLnBrk="1" hangingPunct="1"/>
            <a:r>
              <a:rPr lang="en-US" altLang="en-US" sz="1200" b="1" dirty="0"/>
              <a:t>-look at the route ordered and make sure the label and med sheet are the same</a:t>
            </a:r>
          </a:p>
          <a:p>
            <a:pPr lvl="0" eaLnBrk="1" hangingPunct="1"/>
            <a:r>
              <a:rPr lang="en-US" altLang="en-US" sz="1200" b="1" dirty="0"/>
              <a:t>-store oral meds separate from other routes</a:t>
            </a:r>
          </a:p>
          <a:p>
            <a:pPr lvl="0" eaLnBrk="1" hangingPunct="1"/>
            <a:r>
              <a:rPr lang="en-US" altLang="en-US" sz="1200" b="1" dirty="0"/>
              <a:t>-remain mindful</a:t>
            </a:r>
          </a:p>
          <a:p>
            <a:pPr lvl="0" eaLnBrk="1" hangingPunct="1"/>
            <a:endParaRPr lang="en-US" altLang="en-US" sz="1200" b="1" dirty="0"/>
          </a:p>
          <a:p>
            <a:pPr lvl="0" eaLnBrk="1" hangingPunct="1"/>
            <a:r>
              <a:rPr lang="en-US" altLang="en-US" sz="1200" b="1" dirty="0"/>
              <a:t>EXERCISE page 225 </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Exercise page 226</a:t>
            </a:r>
          </a:p>
          <a:p>
            <a:pPr lvl="0" eaLnBrk="1" hangingPunct="1"/>
            <a:r>
              <a:rPr lang="en-US" altLang="en-US" sz="1200" b="1" dirty="0"/>
              <a:t>Expect that your Supervisor will speak to you to try and determine what happened so that they may set up procedures to minimize the chance that another staff will make the same error.</a:t>
            </a:r>
          </a:p>
          <a:p>
            <a:pPr lvl="0" eaLnBrk="1" hangingPunct="1"/>
            <a:endParaRPr lang="en-US" altLang="en-US" sz="1200" b="1" dirty="0"/>
          </a:p>
          <a:p>
            <a:pPr lvl="0" eaLnBrk="1" hangingPunct="1"/>
            <a:r>
              <a:rPr lang="en-US" altLang="en-US" sz="1200" b="1" dirty="0"/>
              <a:t>Many supervisors will review what happened at a staff meeting to ensure others do not make the same occurrence.</a:t>
            </a:r>
          </a:p>
          <a:p>
            <a:pPr lvl="0" eaLnBrk="1" hangingPunct="1"/>
            <a:endParaRPr lang="en-US" altLang="en-US" sz="1200" b="1" dirty="0"/>
          </a:p>
          <a:p>
            <a:pPr lvl="0" eaLnBrk="1" hangingPunct="1"/>
            <a:r>
              <a:rPr lang="en-US" altLang="en-US" sz="1200" b="1" dirty="0"/>
              <a:t>Most med occurrences are followed by retraining, such as a mock med pass or unannounced med pass, etc.</a:t>
            </a:r>
          </a:p>
          <a:p>
            <a:pPr lvl="0" eaLnBrk="1" hangingPunct="1"/>
            <a:endParaRPr lang="en-US" altLang="en-US" sz="1200" b="1" dirty="0"/>
          </a:p>
          <a:p>
            <a:pPr lvl="0" eaLnBrk="1" hangingPunct="1"/>
            <a:r>
              <a:rPr lang="en-US" altLang="en-US" sz="1200" b="1" dirty="0"/>
              <a:t>Volunteer to Read ‘Let’s Review’ page 226</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Different pairs and practice</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Different pairs and practice</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Different pairs and practice</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Review support plan, unless reviewed earlier.</a:t>
            </a:r>
          </a:p>
          <a:p>
            <a:pPr lvl="0" eaLnBrk="1" hangingPunct="1"/>
            <a:r>
              <a:rPr lang="en-US" altLang="en-US" sz="1200" b="1" dirty="0"/>
              <a:t>Pair off and practice</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Once you pass all test components, your can print out a copy of your MAP Certification letter from the TMU website using the MA registry.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Practice</a:t>
            </a:r>
          </a:p>
        </p:txBody>
      </p:sp>
      <p:sp>
        <p:nvSpPr>
          <p:cNvPr id="4" name="Slide Number Placeholder 3"/>
          <p:cNvSpPr>
            <a:spLocks noGrp="1"/>
          </p:cNvSpPr>
          <p:nvPr>
            <p:ph type="sldNum" sz="quarter" idx="10"/>
          </p:nvPr>
        </p:nvSpPr>
        <p:spPr/>
        <p:txBody>
          <a:bodyPr/>
          <a:lstStyle/>
          <a:p>
            <a:fld id="{6B0AEF73-4246-4147-ABD6-4FA5636718E4}" type="slidenum">
              <a:rPr lang="en-US" smtClean="0"/>
              <a:t>230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Practice</a:t>
            </a:r>
          </a:p>
        </p:txBody>
      </p:sp>
      <p:sp>
        <p:nvSpPr>
          <p:cNvPr id="4" name="Slide Number Placeholder 3"/>
          <p:cNvSpPr>
            <a:spLocks noGrp="1"/>
          </p:cNvSpPr>
          <p:nvPr>
            <p:ph type="sldNum" sz="quarter" idx="10"/>
          </p:nvPr>
        </p:nvSpPr>
        <p:spPr/>
        <p:txBody>
          <a:bodyPr/>
          <a:lstStyle/>
          <a:p>
            <a:fld id="{6B0AEF73-4246-4147-ABD6-4FA5636718E4}" type="slidenum">
              <a:rPr lang="en-US" smtClean="0"/>
              <a:t>231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a:t>Pages 276-277 </a:t>
            </a:r>
            <a:r>
              <a:rPr lang="en-US" altLang="en-US" sz="1200" b="1" dirty="0"/>
              <a:t>Remember to use this list, ‘Ask Your Supervisor Questions Specific to Your Work Location’ and get all your questions answered prior to administering medication in your work location.</a:t>
            </a:r>
          </a:p>
          <a:p>
            <a:pPr lvl="0"/>
            <a:endParaRPr lang="en-US" altLang="en-US" sz="1200" b="1" dirty="0"/>
          </a:p>
          <a:p>
            <a:pPr lvl="0"/>
            <a:r>
              <a:rPr lang="en-US" altLang="en-US" sz="1200" b="1" dirty="0"/>
              <a:t>Q&amp;A</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232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Proof of current med certification must be in every program where you give meds at all times.</a:t>
            </a:r>
          </a:p>
          <a:p>
            <a:pPr lvl="0" eaLnBrk="1" hangingPunct="1"/>
            <a:endParaRPr lang="en-US" altLang="en-US" sz="1200" b="1" dirty="0"/>
          </a:p>
          <a:p>
            <a:pPr lvl="0" eaLnBrk="1" hangingPunct="1"/>
            <a:r>
              <a:rPr lang="en-US" altLang="en-US" sz="1200" b="1" dirty="0"/>
              <a:t>Review pages 9 and 10 on your own for additional information specific to med certification.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Optional ask a volunteer read through page 2.</a:t>
            </a:r>
          </a:p>
          <a:p>
            <a:pPr lvl="0"/>
            <a:endParaRPr lang="en-US" altLang="en-US" sz="1200" b="1" dirty="0"/>
          </a:p>
          <a:p>
            <a:pPr lvl="0"/>
            <a:r>
              <a:rPr lang="en-US" altLang="en-US" sz="1200" b="1" dirty="0"/>
              <a:t>We will be covering these responsibilities (in detail) as they relate to medication administration throughout your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Each unit has a list of information you will learn, content, many exercises to help reinforce the content  covered and ends with a review section.</a:t>
            </a:r>
          </a:p>
          <a:p>
            <a:pPr lvl="0" eaLnBrk="1" hangingPunct="1"/>
            <a:endParaRPr lang="en-US" altLang="en-US" sz="1200" b="1" dirty="0"/>
          </a:p>
          <a:p>
            <a:pPr lvl="0" eaLnBrk="1" hangingPunct="1"/>
            <a:r>
              <a:rPr lang="en-US" altLang="en-US" sz="1200" b="1" dirty="0"/>
              <a:t>Page 12-Symbols</a:t>
            </a:r>
          </a:p>
          <a:p>
            <a:pPr lvl="0" eaLnBrk="1" hangingPunct="1"/>
            <a:r>
              <a:rPr lang="en-US" altLang="en-US" sz="1200" b="1" dirty="0"/>
              <a:t>Within the units are symbols-identify important facts, questions you need to ask your supervisor, references to the MAP Policy manual (link to policy manual page 11)</a:t>
            </a:r>
          </a:p>
          <a:p>
            <a:pPr lvl="0" eaLnBrk="1" hangingPunct="1"/>
            <a:endParaRPr lang="en-US" altLang="en-US" sz="1200" b="1" dirty="0"/>
          </a:p>
          <a:p>
            <a:pPr lvl="0" eaLnBrk="1" hangingPunct="1"/>
            <a:r>
              <a:rPr lang="en-US" altLang="en-US" sz="1200" b="1" dirty="0"/>
              <a:t>Appendix contains scenarios that you may encounter in your work setting and is a reference guide. There are no test questions from this section.</a:t>
            </a:r>
          </a:p>
          <a:p>
            <a:pPr lvl="0" eaLnBrk="1" hangingPunct="1"/>
            <a:endParaRPr lang="en-US" altLang="en-US" sz="1200" b="1" dirty="0"/>
          </a:p>
          <a:p>
            <a:pPr lvl="0" eaLnBrk="1" hangingPunct="1"/>
            <a:r>
              <a:rPr lang="en-US" altLang="en-US" sz="1200" b="1" dirty="0"/>
              <a:t>Lets turn to p. 13 and review the case studies.</a:t>
            </a:r>
          </a:p>
          <a:p>
            <a:pPr lvl="0"/>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Options To the Trainer:</a:t>
            </a:r>
          </a:p>
          <a:p>
            <a:pPr lvl="0" eaLnBrk="1" hangingPunct="1"/>
            <a:r>
              <a:rPr lang="en-US" altLang="en-US" sz="1200" b="1" dirty="0"/>
              <a:t>-Divide into groups, assign each group to read info on their character; discuss, decide on a spokesperson then report back to the larger group.</a:t>
            </a:r>
          </a:p>
          <a:p>
            <a:pPr lvl="0" eaLnBrk="1" hangingPunct="1"/>
            <a:r>
              <a:rPr lang="en-US" altLang="en-US" sz="1200" b="1" dirty="0"/>
              <a:t>-Have different staff read through each case study</a:t>
            </a:r>
          </a:p>
          <a:p>
            <a:pPr lvl="0" eaLnBrk="1" hangingPunct="1"/>
            <a:endParaRPr lang="en-US" altLang="en-US" sz="1200" b="1" dirty="0"/>
          </a:p>
          <a:p>
            <a:pPr lvl="0"/>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Before you start giving meds, if you have any questions about meds or medication administration you need to know who to ask…</a:t>
            </a:r>
          </a:p>
          <a:p>
            <a:pPr lvl="0" eaLnBrk="1" hangingPunct="1"/>
            <a:endParaRPr lang="en-US" altLang="en-US" sz="1200" b="1" dirty="0"/>
          </a:p>
          <a:p>
            <a:pPr lvl="0"/>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b="1" dirty="0"/>
              <a:t>…in the setting you work in that would be a MAP consultant; RN, pharmacist or HCP (same as authorized prescriber.)</a:t>
            </a:r>
          </a:p>
          <a:p>
            <a:pPr lvl="0" eaLnBrk="1" hangingPunct="1"/>
            <a:r>
              <a:rPr lang="en-US" altLang="en-US" b="1" dirty="0"/>
              <a:t>An authorized prescriber is someone who is registered in Massachusetts to prescribe medication.	</a:t>
            </a:r>
          </a:p>
          <a:p>
            <a:pPr lvl="0" eaLnBrk="1" hangingPunct="1"/>
            <a:r>
              <a:rPr lang="en-US" altLang="en-US" b="1" dirty="0"/>
              <a:t>Page 15</a:t>
            </a:r>
          </a:p>
          <a:p>
            <a:pPr lvl="0" eaLnBrk="1" hangingPunct="1"/>
            <a:r>
              <a:rPr lang="en-US" altLang="en-US" b="1" dirty="0"/>
              <a:t>Each program is required to have 24/7 access to a MAP consultant.</a:t>
            </a:r>
          </a:p>
          <a:p>
            <a:pPr lvl="0" eaLnBrk="1" hangingPunct="1"/>
            <a:r>
              <a:rPr lang="en-US" altLang="en-US" b="1" dirty="0"/>
              <a:t>Consultants will </a:t>
            </a:r>
          </a:p>
          <a:p>
            <a:pPr lvl="0" eaLnBrk="1" hangingPunct="1"/>
            <a:r>
              <a:rPr lang="en-US" altLang="en-US" b="1" dirty="0"/>
              <a:t>-answer questions about medication procedures or questions specific to meds.</a:t>
            </a:r>
          </a:p>
          <a:p>
            <a:pPr lvl="0" eaLnBrk="1" hangingPunct="1"/>
            <a:r>
              <a:rPr lang="en-US" altLang="en-US" b="1" dirty="0"/>
              <a:t>-provide recommendations if too much, too little or if a med is not given at all.</a:t>
            </a:r>
          </a:p>
          <a:p>
            <a:pPr lvl="0" eaLnBrk="1" hangingPunct="1"/>
            <a:r>
              <a:rPr lang="en-US" altLang="en-US" b="1" dirty="0"/>
              <a:t>Find out who your MAP consultant(s) are and where phone numbers, including emergency numbers are located where you work. </a:t>
            </a:r>
          </a:p>
          <a:p>
            <a:pPr lvl="0" eaLnBrk="1" hangingPunct="1"/>
            <a:r>
              <a:rPr lang="en-US" altLang="en-US" b="1" dirty="0"/>
              <a:t>Page 16 Example of Emergency Contact List</a:t>
            </a:r>
          </a:p>
          <a:p>
            <a:pPr lvl="0" eaLnBrk="1" hangingPunct="1"/>
            <a:r>
              <a:rPr lang="en-US" altLang="en-US" b="1" dirty="0"/>
              <a:t>EXERCISE page 17</a:t>
            </a:r>
          </a:p>
          <a:p>
            <a:pPr lvl="0" eaLnBrk="1" hangingPunct="1"/>
            <a:r>
              <a:rPr lang="en-US" altLang="en-US" b="1" dirty="0"/>
              <a:t>RAISE hand if you have taken or helped a family member with a prescription med</a:t>
            </a:r>
          </a:p>
          <a:p>
            <a:pPr lvl="0" eaLnBrk="1" hangingPunct="1"/>
            <a:r>
              <a:rPr lang="en-US" altLang="en-US" b="1" dirty="0"/>
              <a:t>-why did you need it?</a:t>
            </a:r>
          </a:p>
          <a:p>
            <a:pPr lvl="0" eaLnBrk="1" hangingPunct="1"/>
            <a:r>
              <a:rPr lang="en-US" altLang="en-US" b="1" dirty="0"/>
              <a:t>-how did you get it  …sick, called HCP, went to doctor, med prescribed, pharmacy</a:t>
            </a:r>
          </a:p>
          <a:p>
            <a:pPr lvl="0" eaLnBrk="1" hangingPunct="1"/>
            <a:r>
              <a:rPr lang="en-US" altLang="en-US" b="1" dirty="0"/>
              <a:t>-in addition to the medication, what else did you receive with the medication? (Medication information sheet.)</a:t>
            </a:r>
          </a:p>
          <a:p>
            <a:pPr lvl="0" eaLnBrk="1" hangingPunct="1"/>
            <a:r>
              <a:rPr lang="en-US" altLang="en-US" b="1" dirty="0"/>
              <a:t>-did it work? </a:t>
            </a:r>
          </a:p>
          <a:p>
            <a:pPr lvl="0" eaLnBrk="1" hangingPunct="1"/>
            <a:r>
              <a:rPr lang="en-US" altLang="en-US" b="1" dirty="0"/>
              <a:t>Specific to your work location you need the following to give medication…</a:t>
            </a:r>
          </a:p>
          <a:p>
            <a:pPr lvl="0"/>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D&amp;S Diversified Technologies is the name of the testing company. All of</a:t>
            </a:r>
            <a:r>
              <a:rPr lang="en-US" altLang="en-US" sz="1200" b="1" baseline="0" dirty="0"/>
              <a:t> you</a:t>
            </a:r>
            <a:r>
              <a:rPr lang="en-US" altLang="en-US" sz="1200" b="1" dirty="0"/>
              <a:t> should have had your demographics entered into the testing company’s database before the start of class. Once your</a:t>
            </a:r>
            <a:r>
              <a:rPr lang="en-US" altLang="en-US" sz="1200" b="1" baseline="0" dirty="0"/>
              <a:t> </a:t>
            </a:r>
            <a:r>
              <a:rPr lang="en-US" altLang="en-US" sz="1200" b="1" dirty="0"/>
              <a:t>information is entered, you will be able to access your account.</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A HCP order is needed for every medication you give.</a:t>
            </a:r>
          </a:p>
          <a:p>
            <a:pPr lvl="0" eaLnBrk="1" hangingPunct="1"/>
            <a:endParaRPr lang="en-US" altLang="en-US" sz="1200" b="1" dirty="0"/>
          </a:p>
          <a:p>
            <a:pPr lvl="0" eaLnBrk="1" hangingPunct="1"/>
            <a:r>
              <a:rPr lang="en-US" altLang="en-US" sz="1200" b="1" dirty="0"/>
              <a:t>Most of you are familiar with pharmacy labels.</a:t>
            </a:r>
          </a:p>
          <a:p>
            <a:pPr lvl="0" eaLnBrk="1" hangingPunct="1"/>
            <a:r>
              <a:rPr lang="en-US" altLang="en-US" sz="1200" b="1" dirty="0"/>
              <a:t> </a:t>
            </a:r>
          </a:p>
          <a:p>
            <a:pPr lvl="0" eaLnBrk="1" hangingPunct="1"/>
            <a:r>
              <a:rPr lang="en-US" altLang="en-US" sz="1200" b="1" dirty="0"/>
              <a:t>Medication sheets are to document the meds you administer.</a:t>
            </a:r>
          </a:p>
          <a:p>
            <a:pPr lvl="0" eaLnBrk="1" hangingPunct="1"/>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30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Go through med book contents…</a:t>
            </a:r>
          </a:p>
          <a:p>
            <a:pPr lvl="0" eaLnBrk="1" hangingPunct="1"/>
            <a:r>
              <a:rPr lang="en-US" altLang="en-US" sz="1200" b="1" dirty="0"/>
              <a:t>HCP orders must be renewed at least yearly.  (Many times renewed in conjunction with yearly physical.)</a:t>
            </a:r>
          </a:p>
          <a:p>
            <a:pPr lvl="0" eaLnBrk="1" hangingPunct="1"/>
            <a:r>
              <a:rPr lang="en-US" altLang="en-US" sz="1200" b="1" dirty="0"/>
              <a:t>For training purposes, the year of these documents is not specified.  (yr.)</a:t>
            </a:r>
          </a:p>
          <a:p>
            <a:pPr lvl="0" eaLnBrk="1" hangingPunct="1"/>
            <a:endParaRPr lang="en-US" altLang="en-US" sz="1200" b="1" dirty="0">
              <a:solidFill>
                <a:srgbClr val="000000"/>
              </a:solidFill>
            </a:endParaRPr>
          </a:p>
          <a:p>
            <a:pPr lvl="0" eaLnBrk="1" hangingPunct="1"/>
            <a:r>
              <a:rPr lang="en-US" altLang="en-US" sz="1200" b="1" dirty="0">
                <a:solidFill>
                  <a:srgbClr val="000000"/>
                </a:solidFill>
              </a:rPr>
              <a:t>Initials are written every time after you give meds next to the name of the med across from the time given and under the corresponding date. </a:t>
            </a:r>
          </a:p>
          <a:p>
            <a:pPr lvl="0" eaLnBrk="1" hangingPunct="1"/>
            <a:r>
              <a:rPr lang="en-US" altLang="en-US" sz="1200" b="1" dirty="0"/>
              <a:t>In signature key sign name/initial only once on each med sheet for the month.</a:t>
            </a:r>
          </a:p>
          <a:p>
            <a:pPr lvl="0" eaLnBrk="1" hangingPunct="1"/>
            <a:r>
              <a:rPr lang="en-US" altLang="en-US" sz="1200" b="1" dirty="0"/>
              <a:t>Acceptable Codes at bottom next to signature key.</a:t>
            </a:r>
          </a:p>
          <a:p>
            <a:pPr lvl="0" eaLnBrk="1" hangingPunct="1"/>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31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en-US" sz="1200" b="1" dirty="0"/>
              <a:t>In addition to keeping documentation of all prescription meds ordered and received, countable substances require entry into a Countable Controlled Substances book.</a:t>
            </a:r>
          </a:p>
          <a:p>
            <a:pPr lvl="0" eaLnBrk="1" hangingPunct="1"/>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32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17</a:t>
            </a:r>
          </a:p>
          <a:p>
            <a:pPr lvl="0" eaLnBrk="1" hangingPunct="1"/>
            <a:r>
              <a:rPr lang="en-US" altLang="en-US" sz="1200" b="1" dirty="0"/>
              <a:t>How did you first learn about the people you support? (Possible answers-watching, talking with and listening to the person, communicating with the person's family, your co-workers; reading the persons confidential file.)</a:t>
            </a:r>
          </a:p>
          <a:p>
            <a:pPr lvl="0" eaLnBrk="1" hangingPunct="1"/>
            <a:endParaRPr lang="en-US" altLang="en-US" sz="1200" b="1" dirty="0"/>
          </a:p>
          <a:p>
            <a:pPr lvl="0" eaLnBrk="1" hangingPunct="1"/>
            <a:r>
              <a:rPr lang="en-US" altLang="en-US" sz="1200" b="1" dirty="0"/>
              <a:t>Getting familiar with a person’s daily habits, routines is important because a big part of your job is looking for changes in their physical condition (nose is red/runny) or behavior(slapping/crying).</a:t>
            </a:r>
          </a:p>
          <a:p>
            <a:pPr lvl="0" eaLnBrk="1" hangingPunct="1"/>
            <a:endParaRPr lang="en-US" altLang="en-US" sz="1200" b="1" dirty="0"/>
          </a:p>
          <a:p>
            <a:pPr lvl="0" eaLnBrk="1" hangingPunct="1"/>
            <a:r>
              <a:rPr lang="en-US" altLang="en-US" sz="1200" b="1" dirty="0"/>
              <a:t>Once you are familiar with the people you support, recognizing and reporting changes will ensure they receive the best care possible.</a:t>
            </a:r>
          </a:p>
          <a:p>
            <a:pPr lvl="0" eaLnBrk="1" hangingPunct="1"/>
            <a:endParaRPr lang="en-US" altLang="en-US" sz="1200" b="1" dirty="0"/>
          </a:p>
          <a:p>
            <a:pPr lvl="0" eaLnBrk="1" hangingPunct="1"/>
            <a:r>
              <a:rPr lang="en-US" altLang="en-US" sz="1200" b="1" dirty="0"/>
              <a:t>There is basic information to remember as you administer medication to the people you support.</a:t>
            </a:r>
          </a:p>
          <a:p>
            <a:pPr lvl="0" eaLnBrk="1" hangingPunct="1"/>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33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The</a:t>
            </a:r>
            <a:r>
              <a:rPr lang="en-US" b="1" baseline="0" dirty="0"/>
              <a:t> next few slides cover the basics.</a:t>
            </a: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Page 18  To administer meds safely you must follow the same process every time while incorporating these principles.</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Mindfulness means a few things:</a:t>
            </a:r>
          </a:p>
          <a:p>
            <a:pPr marL="0" marR="0" lvl="0" indent="0" algn="l" defTabSz="914400" rtl="0" eaLnBrk="1" fontAlgn="base" latinLnBrk="0" hangingPunct="1">
              <a:lnSpc>
                <a:spcPct val="100000"/>
              </a:lnSpc>
              <a:spcBef>
                <a:spcPct val="30000"/>
              </a:spcBef>
              <a:spcAft>
                <a:spcPct val="0"/>
              </a:spcAft>
              <a:buClrTx/>
              <a:buSzTx/>
              <a:buFontTx/>
              <a:buChar char="-"/>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pay attention</a:t>
            </a:r>
          </a:p>
          <a:p>
            <a:pPr marL="0" marR="0" lvl="0" indent="0" algn="l" defTabSz="914400" rtl="0" eaLnBrk="1" fontAlgn="base" latinLnBrk="0" hangingPunct="1">
              <a:lnSpc>
                <a:spcPct val="100000"/>
              </a:lnSpc>
              <a:spcBef>
                <a:spcPct val="30000"/>
              </a:spcBef>
              <a:spcAft>
                <a:spcPct val="0"/>
              </a:spcAft>
              <a:buClrTx/>
              <a:buSzTx/>
              <a:buFontTx/>
              <a:buChar char="-"/>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think about what you are doing</a:t>
            </a:r>
          </a:p>
          <a:p>
            <a:pPr marL="0" marR="0" lvl="0" indent="0" algn="l" defTabSz="914400" rtl="0" eaLnBrk="1" fontAlgn="base" latinLnBrk="0" hangingPunct="1">
              <a:lnSpc>
                <a:spcPct val="100000"/>
              </a:lnSpc>
              <a:spcBef>
                <a:spcPct val="30000"/>
              </a:spcBef>
              <a:spcAft>
                <a:spcPct val="0"/>
              </a:spcAft>
              <a:buClrTx/>
              <a:buSzTx/>
              <a:buFontTx/>
              <a:buChar char="-"/>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minimize distractions NO CELL PHONES</a:t>
            </a:r>
          </a:p>
          <a:p>
            <a:pPr marL="0" marR="0" lvl="0" indent="0" algn="l" defTabSz="914400" rtl="0" eaLnBrk="1" fontAlgn="base" latinLnBrk="0" hangingPunct="1">
              <a:lnSpc>
                <a:spcPct val="100000"/>
              </a:lnSpc>
              <a:spcBef>
                <a:spcPct val="30000"/>
              </a:spcBef>
              <a:spcAft>
                <a:spcPct val="0"/>
              </a:spcAft>
              <a:buClrTx/>
              <a:buSzTx/>
              <a:buFontTx/>
              <a:buChar char="-"/>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be observant</a:t>
            </a:r>
          </a:p>
          <a:p>
            <a:pPr marL="0" marR="0" lvl="0" indent="0" algn="l" defTabSz="914400" rtl="0" eaLnBrk="1" fontAlgn="base" latinLnBrk="0" hangingPunct="1">
              <a:lnSpc>
                <a:spcPct val="100000"/>
              </a:lnSpc>
              <a:spcBef>
                <a:spcPct val="30000"/>
              </a:spcBef>
              <a:spcAft>
                <a:spcPct val="0"/>
              </a:spcAft>
              <a:buClrTx/>
              <a:buSzTx/>
              <a:buFontTx/>
              <a:buChar char="-"/>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report observations</a:t>
            </a:r>
          </a:p>
          <a:p>
            <a:pPr marL="0" marR="0" lvl="0" indent="0" algn="l" defTabSz="914400" rtl="0" eaLnBrk="1" fontAlgn="base" latinLnBrk="0" hangingPunct="1">
              <a:lnSpc>
                <a:spcPct val="100000"/>
              </a:lnSpc>
              <a:spcBef>
                <a:spcPct val="30000"/>
              </a:spcBef>
              <a:spcAft>
                <a:spcPct val="0"/>
              </a:spcAft>
              <a:buClrTx/>
              <a:buSzTx/>
              <a:buFontTx/>
              <a:buChar char="-"/>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Never allow the medication administration process to be come routine (consider changing the order of who you administer medications to first)</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Supporting abilities:</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-helping a person to function as independently as possible</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Communication:</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-contacting a MAP consultant if needed</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*other than talking give me examples of  how we communicate…facial expressions, listening, written notes, body language, tone of voice</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EXERCISE page 19</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You have a responsibility to treat the people you support just as you or a family member would want to be treated.</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We all have basic rights…tell me rights people have specific to med administration.</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20</a:t>
            </a:r>
          </a:p>
          <a:p>
            <a:pPr lvl="0" eaLnBrk="1" hangingPunct="1"/>
            <a:r>
              <a:rPr lang="en-US" altLang="en-US" sz="1200" b="1" dirty="0"/>
              <a:t>If a person refuses, what is the first thing you should do?</a:t>
            </a:r>
          </a:p>
          <a:p>
            <a:pPr lvl="0" eaLnBrk="1" hangingPunct="1"/>
            <a:r>
              <a:rPr lang="en-US" altLang="en-US" sz="1200" b="1" dirty="0"/>
              <a:t>-Ask them why, then report to prescriber and your supervisor</a:t>
            </a:r>
          </a:p>
          <a:p>
            <a:pPr lvl="0" eaLnBrk="1" hangingPunct="1"/>
            <a:r>
              <a:rPr lang="en-US" altLang="en-US" sz="1200" b="1" dirty="0"/>
              <a:t>…Because the goal is for someone to take their meds and if there is a problem it needs to be solved.</a:t>
            </a:r>
          </a:p>
          <a:p>
            <a:pPr lvl="0" eaLnBrk="1" hangingPunct="1"/>
            <a:endParaRPr lang="en-US" altLang="en-US" sz="1200" b="1" dirty="0"/>
          </a:p>
          <a:p>
            <a:pPr lvl="0" eaLnBrk="1" hangingPunct="1"/>
            <a:r>
              <a:rPr lang="en-US" altLang="en-US" sz="1200" b="1" dirty="0"/>
              <a:t>Page 21</a:t>
            </a:r>
          </a:p>
          <a:p>
            <a:pPr lvl="0" eaLnBrk="1" hangingPunct="1"/>
            <a:r>
              <a:rPr lang="en-US" altLang="en-US" sz="1200" b="1" dirty="0"/>
              <a:t>EXERCISE Related to medication only administered as ordered by the HCP.  See Ellen Tracey’s Support Plan Anxiety Management</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Once you become Certified, you will want to find out if there are new orders since the last time you worked and how that is communicated.  </a:t>
            </a:r>
          </a:p>
          <a:p>
            <a:pPr lvl="0" eaLnBrk="1" hangingPunct="1"/>
            <a:endParaRPr lang="en-US" altLang="en-US" sz="1200" b="1" dirty="0"/>
          </a:p>
          <a:p>
            <a:pPr lvl="0" eaLnBrk="1" hangingPunct="1"/>
            <a:r>
              <a:rPr lang="en-US" altLang="en-US" sz="1200" b="1" dirty="0"/>
              <a:t>Page 22  Ask for VOLUNTEER to read ‘Let’s Review’</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Unit 2 Pages 23-31</a:t>
            </a:r>
          </a:p>
          <a:p>
            <a:pPr lvl="0" eaLnBrk="1" hangingPunct="1"/>
            <a:r>
              <a:rPr lang="en-US" altLang="en-US" sz="1200" b="1" dirty="0"/>
              <a:t>Follow up on what you have reported to learn what was done.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23</a:t>
            </a:r>
          </a:p>
          <a:p>
            <a:pPr lvl="0" eaLnBrk="1" hangingPunct="1"/>
            <a:endParaRPr lang="en-US" altLang="en-US" sz="1200" b="1" dirty="0"/>
          </a:p>
          <a:p>
            <a:pPr lvl="0" eaLnBrk="1" hangingPunct="1"/>
            <a:r>
              <a:rPr lang="en-US" altLang="en-US" sz="1200" b="1" dirty="0"/>
              <a:t>What does observation mean?</a:t>
            </a:r>
          </a:p>
          <a:p>
            <a:pPr lvl="0" eaLnBrk="1" hangingPunct="1"/>
            <a:endParaRPr lang="en-US" altLang="en-US" sz="1200" b="1" dirty="0"/>
          </a:p>
          <a:p>
            <a:pPr lvl="0" eaLnBrk="1" hangingPunct="1"/>
            <a:r>
              <a:rPr lang="en-US" altLang="en-US" sz="1200" b="1" dirty="0"/>
              <a:t>Observation-paying attention to the people you support and recognizing a change has occurred.</a:t>
            </a:r>
          </a:p>
          <a:p>
            <a:pPr lvl="0" eaLnBrk="1" hangingPunct="1"/>
            <a:endParaRPr lang="en-US" altLang="en-US" sz="1200" b="1" dirty="0"/>
          </a:p>
          <a:p>
            <a:pPr lvl="0" eaLnBrk="1" hangingPunct="1"/>
            <a:r>
              <a:rPr lang="en-US" altLang="en-US" sz="1200" b="1" dirty="0"/>
              <a:t>Objective-what you can see, hear, feel, smell AND things that can be measured, i.e., temp., BP</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Each</a:t>
            </a:r>
            <a:r>
              <a:rPr lang="en-US" altLang="en-US" sz="1200" b="1" baseline="0" dirty="0"/>
              <a:t> of you</a:t>
            </a:r>
            <a:r>
              <a:rPr lang="en-US" altLang="en-US" sz="1200" b="1" dirty="0"/>
              <a:t> should have received an email from D&amp;S notifying you that a </a:t>
            </a:r>
            <a:r>
              <a:rPr lang="en-US" altLang="en-US" sz="1200" b="1" dirty="0" err="1"/>
              <a:t>testmaster</a:t>
            </a:r>
            <a:r>
              <a:rPr lang="en-US" altLang="en-US" sz="1200" b="1" dirty="0"/>
              <a:t> account has been created.</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24</a:t>
            </a:r>
          </a:p>
          <a:p>
            <a:pPr lvl="0" eaLnBrk="1" hangingPunct="1"/>
            <a:r>
              <a:rPr lang="en-US" altLang="en-US" sz="1200" b="1" dirty="0"/>
              <a:t>Subjective-what/how a person tells you they feel</a:t>
            </a:r>
          </a:p>
          <a:p>
            <a:pPr lvl="0" eaLnBrk="1" hangingPunct="1"/>
            <a:endParaRPr lang="en-US" altLang="en-US" sz="1200" b="1" dirty="0"/>
          </a:p>
          <a:p>
            <a:pPr lvl="0" eaLnBrk="1" hangingPunct="1"/>
            <a:r>
              <a:rPr lang="en-US" altLang="en-US" sz="1200" b="1" dirty="0"/>
              <a:t>EXERCISE Page 24</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r>
              <a:rPr lang="en-US" b="1" dirty="0"/>
              <a:t>The</a:t>
            </a:r>
            <a:r>
              <a:rPr lang="en-US" b="1" baseline="0" dirty="0"/>
              <a:t> differences between objective and subjective information.</a:t>
            </a: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Pages 24-27</a:t>
            </a:r>
          </a:p>
          <a:p>
            <a:pPr lvl="0" eaLnBrk="1" hangingPunct="1"/>
            <a:r>
              <a:rPr lang="en-US" altLang="en-US" sz="1200" b="1" dirty="0"/>
              <a:t>Reporting is both verbal and written.</a:t>
            </a:r>
          </a:p>
          <a:p>
            <a:pPr lvl="0" eaLnBrk="1" hangingPunct="1"/>
            <a:endParaRPr lang="en-US" altLang="en-US" sz="1200" b="1" dirty="0"/>
          </a:p>
          <a:p>
            <a:pPr lvl="0" eaLnBrk="1" hangingPunct="1"/>
            <a:r>
              <a:rPr lang="en-US" altLang="en-US" sz="1200" b="1" dirty="0"/>
              <a:t>Report the facts.</a:t>
            </a:r>
          </a:p>
          <a:p>
            <a:pPr lvl="0" eaLnBrk="1" hangingPunct="1"/>
            <a:r>
              <a:rPr lang="en-US" altLang="en-US" sz="1200" b="1" dirty="0"/>
              <a:t>Do not guess at what you think the issue might be.</a:t>
            </a:r>
          </a:p>
          <a:p>
            <a:pPr lvl="0" eaLnBrk="1" hangingPunct="1"/>
            <a:endParaRPr lang="en-US" altLang="en-US" sz="1200" b="1" dirty="0"/>
          </a:p>
          <a:p>
            <a:pPr lvl="0" eaLnBrk="1" hangingPunct="1"/>
            <a:r>
              <a:rPr lang="en-US" altLang="en-US" sz="1200" b="1" dirty="0"/>
              <a:t>Reporting immediately may prevent a small change from becoming a major health issue.</a:t>
            </a:r>
          </a:p>
          <a:p>
            <a:pPr lvl="0" eaLnBrk="1" hangingPunct="1"/>
            <a:endParaRPr lang="en-US" altLang="en-US" sz="1200" b="1" dirty="0"/>
          </a:p>
          <a:p>
            <a:pPr lvl="0" eaLnBrk="1" hangingPunct="1"/>
            <a:r>
              <a:rPr lang="en-US" altLang="en-US" sz="1200" b="1" dirty="0"/>
              <a:t>The more details you report the better the HCP can determine the most appropriate treatment.</a:t>
            </a:r>
          </a:p>
          <a:p>
            <a:pPr lvl="0" eaLnBrk="1" hangingPunct="1"/>
            <a:endParaRPr lang="en-US" altLang="en-US" sz="1200" b="1" dirty="0"/>
          </a:p>
          <a:p>
            <a:pPr lvl="0" eaLnBrk="1" hangingPunct="1"/>
            <a:r>
              <a:rPr lang="en-US" altLang="en-US" sz="1200" b="1" dirty="0"/>
              <a:t>The quality of the healthcare a person receives is only as good as the information you report to the HCP.</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Why report if you are unsure???</a:t>
            </a:r>
          </a:p>
          <a:p>
            <a:pPr lvl="0" eaLnBrk="1" hangingPunct="1"/>
            <a:r>
              <a:rPr lang="en-US" altLang="en-US" sz="1200" b="1" dirty="0"/>
              <a:t>Any change in physical condition or general behavior could be important.</a:t>
            </a:r>
          </a:p>
          <a:p>
            <a:pPr lvl="0" eaLnBrk="1" hangingPunct="1"/>
            <a:endParaRPr lang="en-US" altLang="en-US" sz="1200" b="1" dirty="0"/>
          </a:p>
          <a:p>
            <a:pPr lvl="0" eaLnBrk="1" hangingPunct="1"/>
            <a:r>
              <a:rPr lang="en-US" altLang="en-US" sz="1200" b="1" dirty="0"/>
              <a:t>Being aware of who to report to is an important part of your responsibilities.  (Could be directly to the HCP, supervisor, MAP consultant.)</a:t>
            </a:r>
          </a:p>
          <a:p>
            <a:pPr lvl="0" eaLnBrk="1" hangingPunct="1"/>
            <a:r>
              <a:rPr lang="en-US" altLang="en-US" sz="1200" b="1" dirty="0"/>
              <a:t>Find out from your supervisor-do you directly contact doctor if need info about a person’s health etc.  Depending on the situation and the provider you work for the answer may be different.  However, if a ? regarding meds and how to give…always contact MAP consultant first and directly.</a:t>
            </a:r>
          </a:p>
          <a:p>
            <a:pPr lvl="0" eaLnBrk="1" hangingPunct="1"/>
            <a:endParaRPr lang="en-US" altLang="en-US" sz="1200" b="1" dirty="0"/>
          </a:p>
          <a:p>
            <a:pPr lvl="0" eaLnBrk="1" hangingPunct="1"/>
            <a:r>
              <a:rPr lang="en-US" altLang="en-US" sz="1200" b="1" dirty="0"/>
              <a:t>Page 28 EXERCISE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Pages 29-30</a:t>
            </a:r>
          </a:p>
          <a:p>
            <a:pPr lvl="0" eaLnBrk="1" hangingPunct="1"/>
            <a:r>
              <a:rPr lang="en-US" altLang="en-US" sz="1200" b="1" dirty="0"/>
              <a:t>Make sure all of your questions are answered by the person you contacted and document the conversation</a:t>
            </a:r>
          </a:p>
          <a:p>
            <a:pPr lvl="0" eaLnBrk="1" hangingPunct="1"/>
            <a:endParaRPr lang="en-US" altLang="en-US" sz="1200" b="1" dirty="0"/>
          </a:p>
          <a:p>
            <a:pPr lvl="0" eaLnBrk="1" hangingPunct="1"/>
            <a:r>
              <a:rPr lang="en-US" altLang="en-US" sz="1200" b="1" dirty="0"/>
              <a:t>When documenting:</a:t>
            </a:r>
          </a:p>
          <a:p>
            <a:pPr lvl="0" eaLnBrk="1" hangingPunct="1"/>
            <a:r>
              <a:rPr lang="en-US" altLang="en-US" sz="1200" b="1" dirty="0"/>
              <a:t>-use ink</a:t>
            </a:r>
          </a:p>
          <a:p>
            <a:pPr lvl="0" eaLnBrk="1" hangingPunct="1"/>
            <a:r>
              <a:rPr lang="en-US" altLang="en-US" sz="1200" b="1" dirty="0"/>
              <a:t>-write clearly</a:t>
            </a:r>
          </a:p>
          <a:p>
            <a:pPr lvl="0" eaLnBrk="1" hangingPunct="1"/>
            <a:r>
              <a:rPr lang="en-US" altLang="en-US" sz="1200" b="1" dirty="0"/>
              <a:t>-use complete sentences </a:t>
            </a:r>
          </a:p>
          <a:p>
            <a:pPr lvl="0" eaLnBrk="1" hangingPunct="1"/>
            <a:endParaRPr lang="en-US" altLang="en-US" sz="1200" b="1" dirty="0"/>
          </a:p>
          <a:p>
            <a:pPr lvl="0" eaLnBrk="1" hangingPunct="1"/>
            <a:r>
              <a:rPr lang="en-US" altLang="en-US" sz="1200" b="1" dirty="0"/>
              <a:t>Because we are all human, how do you correct a documentation mistake? (next slide)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Review examples of corrected progress notes on pages 29 and 30 (See 3-4-yr 3:30pm note)</a:t>
            </a:r>
          </a:p>
          <a:p>
            <a:pPr lvl="0" eaLnBrk="1" hangingPunct="1"/>
            <a:endParaRPr lang="en-US" altLang="en-US" sz="1200" b="1" dirty="0"/>
          </a:p>
          <a:p>
            <a:pPr lvl="0" eaLnBrk="1" hangingPunct="1"/>
            <a:r>
              <a:rPr lang="en-US" altLang="en-US" sz="1200" b="1" dirty="0"/>
              <a:t>The same correction method is used if a mistake is made in a count book on a count sheet page (next slide.)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zh-CN" sz="1200" b="1" dirty="0">
                <a:ea typeface="SimSun" panose="02010600030101010101" pitchFamily="2" charset="-122"/>
              </a:rPr>
              <a:t>This scenario includes examples of how to correct a documentation errors in a count book.</a:t>
            </a:r>
          </a:p>
          <a:p>
            <a:pPr lvl="0" eaLnBrk="1" hangingPunct="1"/>
            <a:endParaRPr lang="en-US" altLang="zh-CN" sz="1200" b="1" dirty="0">
              <a:ea typeface="SimSun" panose="02010600030101010101" pitchFamily="2" charset="-122"/>
            </a:endParaRPr>
          </a:p>
          <a:p>
            <a:pPr lvl="0" eaLnBrk="1" hangingPunct="1">
              <a:buSzPct val="125000"/>
              <a:buChar char="•"/>
            </a:pPr>
            <a:r>
              <a:rPr lang="en-US" altLang="zh-CN" sz="1200" b="1" dirty="0">
                <a:ea typeface="SimSun" panose="02010600030101010101" pitchFamily="2" charset="-122"/>
              </a:rPr>
              <a:t>Lisa wrote small enough and neat enough to be able to correct on the same line. (She subtracted incorrectly.)</a:t>
            </a:r>
          </a:p>
          <a:p>
            <a:pPr lvl="0" eaLnBrk="1" hangingPunct="1">
              <a:buSzPct val="125000"/>
              <a:buChar char="•"/>
            </a:pPr>
            <a:r>
              <a:rPr lang="en-US" altLang="zh-CN" sz="1200" b="1" dirty="0">
                <a:ea typeface="SimSun" panose="02010600030101010101" pitchFamily="2" charset="-122"/>
              </a:rPr>
              <a:t>Reggie’s writing is bigger and he decided to mark a single line, error and initial through the entire row and rewrite the information.  (His date was incorrect.)</a:t>
            </a:r>
          </a:p>
          <a:p>
            <a:pPr lvl="0" eaLnBrk="1" hangingPunct="1"/>
            <a:endParaRPr lang="en-US" altLang="zh-CN" sz="1200" b="1" dirty="0">
              <a:ea typeface="SimSun" panose="02010600030101010101" pitchFamily="2" charset="-122"/>
            </a:endParaRPr>
          </a:p>
          <a:p>
            <a:pPr lvl="0" eaLnBrk="1" hangingPunct="1"/>
            <a:r>
              <a:rPr lang="en-US" altLang="zh-CN" sz="1200" b="1" dirty="0">
                <a:ea typeface="SimSun" panose="02010600030101010101" pitchFamily="2" charset="-122"/>
              </a:rPr>
              <a:t>You may only correct your own documentation errors.  You never mark through someone else’s documentation. </a:t>
            </a:r>
          </a:p>
          <a:p>
            <a:pPr lvl="0" eaLnBrk="1" hangingPunct="1"/>
            <a:endParaRPr lang="en-US" altLang="zh-CN" sz="1200" b="1" dirty="0">
              <a:ea typeface="SimSun" panose="02010600030101010101" pitchFamily="2" charset="-122"/>
            </a:endParaRPr>
          </a:p>
          <a:p>
            <a:pPr lvl="0" eaLnBrk="1" hangingPunct="1"/>
            <a:r>
              <a:rPr lang="en-US" altLang="en-US" sz="1200" b="1" dirty="0"/>
              <a:t>Page 31</a:t>
            </a:r>
          </a:p>
          <a:p>
            <a:pPr lvl="0" eaLnBrk="1" hangingPunct="1"/>
            <a:r>
              <a:rPr lang="en-US" altLang="en-US" sz="1200" b="1" dirty="0"/>
              <a:t>Ask for VOLUNTEER to read ‘Lets Review’</a:t>
            </a:r>
          </a:p>
          <a:p>
            <a:pPr lvl="0" eaLnBrk="1" hangingPunct="1"/>
            <a:r>
              <a:rPr lang="en-US" altLang="en-US" sz="1200" b="1" dirty="0"/>
              <a:t>Approximately 11:00am-Ten minute break</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What’s the best thing you can do to prevent spreading germs?</a:t>
            </a:r>
            <a:endParaRPr lang="en-US" altLang="en-US" sz="1200"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In addition to before and after administering meds, tell when you should wash your hands.</a:t>
            </a:r>
          </a:p>
          <a:p>
            <a:pPr lvl="0" eaLnBrk="1" hangingPunct="1"/>
            <a:endParaRPr lang="en-US" altLang="en-US" sz="1200" b="1" dirty="0"/>
          </a:p>
          <a:p>
            <a:pPr lvl="0" eaLnBrk="1" hangingPunct="1"/>
            <a:r>
              <a:rPr lang="en-US" altLang="en-US" sz="1200" b="1" dirty="0"/>
              <a:t>How long should you rub together with soap and water?  (At least 20 seconds.)</a:t>
            </a:r>
          </a:p>
          <a:p>
            <a:pPr lvl="0" eaLnBrk="1" hangingPunct="1"/>
            <a:endParaRPr lang="en-US" altLang="en-US" sz="1200" b="1" dirty="0"/>
          </a:p>
          <a:p>
            <a:pPr lvl="0" eaLnBrk="1" hangingPunct="1"/>
            <a:r>
              <a:rPr lang="en-US" altLang="en-US" sz="1200" b="1" dirty="0"/>
              <a:t>If you have not had an in-service on hand washing yet…review page 134</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In addition to hand washing you may need to wear gloves.</a:t>
            </a:r>
          </a:p>
          <a:p>
            <a:pPr lvl="0" eaLnBrk="1" hangingPunct="1"/>
            <a:endParaRPr lang="en-US" altLang="en-US" sz="1200" b="1" dirty="0"/>
          </a:p>
          <a:p>
            <a:pPr lvl="0" eaLnBrk="1" hangingPunct="1"/>
            <a:r>
              <a:rPr lang="en-US" altLang="en-US" sz="1200" b="1" dirty="0"/>
              <a:t>If have not yet attended an in-service on putting on or taking off gloves read page 139.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Once you</a:t>
            </a:r>
            <a:r>
              <a:rPr lang="en-US" altLang="en-US" sz="1200" b="1" baseline="0" dirty="0"/>
              <a:t> </a:t>
            </a:r>
            <a:r>
              <a:rPr lang="en-US" altLang="en-US" sz="1200" b="1" dirty="0"/>
              <a:t>receive the email, you should access the home page using the web address listed above. Select the sign in box in the top right hand corner.</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Who has heard of the 5 rights?</a:t>
            </a:r>
          </a:p>
          <a:p>
            <a:pPr lvl="0" eaLnBrk="1" hangingPunct="1"/>
            <a:r>
              <a:rPr lang="en-US" altLang="en-US" sz="1200" b="1" dirty="0"/>
              <a:t>You will be checking the 5 rights as you compare them between the HCP order, label and med sheet to ensure the info agrees.</a:t>
            </a:r>
          </a:p>
          <a:p>
            <a:pPr lvl="0" eaLnBrk="1" hangingPunct="1"/>
            <a:endParaRPr lang="en-US" altLang="en-US" sz="1200" b="1" dirty="0"/>
          </a:p>
          <a:p>
            <a:pPr lvl="0" eaLnBrk="1" hangingPunct="1"/>
            <a:r>
              <a:rPr lang="en-US" altLang="en-US" sz="1200" b="1" dirty="0"/>
              <a:t>Individual</a:t>
            </a:r>
          </a:p>
          <a:p>
            <a:pPr lvl="0" eaLnBrk="1" hangingPunct="1"/>
            <a:r>
              <a:rPr lang="en-US" altLang="en-US" sz="1200" b="1" dirty="0"/>
              <a:t>Medication</a:t>
            </a:r>
          </a:p>
          <a:p>
            <a:pPr lvl="0" eaLnBrk="1" hangingPunct="1"/>
            <a:r>
              <a:rPr lang="en-US" altLang="en-US" sz="1200" b="1" dirty="0"/>
              <a:t>Dose</a:t>
            </a:r>
          </a:p>
          <a:p>
            <a:pPr lvl="0" eaLnBrk="1" hangingPunct="1"/>
            <a:r>
              <a:rPr lang="en-US" altLang="en-US" sz="1200" b="1" dirty="0"/>
              <a:t>Time</a:t>
            </a:r>
          </a:p>
          <a:p>
            <a:pPr lvl="0" eaLnBrk="1" hangingPunct="1"/>
            <a:r>
              <a:rPr lang="en-US" altLang="en-US" sz="1200" b="1" dirty="0"/>
              <a:t>Route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Optional-Divide into groups each taking a “right”, read, talk about what it means and report back to group.</a:t>
            </a:r>
          </a:p>
          <a:p>
            <a:pPr lvl="0" eaLnBrk="1" hangingPunct="1">
              <a:spcBef>
                <a:spcPct val="20000"/>
              </a:spcBef>
            </a:pPr>
            <a:endParaRPr lang="en-US" altLang="en-US" sz="1200" b="1" dirty="0"/>
          </a:p>
          <a:p>
            <a:pPr lvl="0" eaLnBrk="1" hangingPunct="1">
              <a:spcBef>
                <a:spcPct val="20000"/>
              </a:spcBef>
            </a:pPr>
            <a:r>
              <a:rPr lang="en-US" altLang="en-US" sz="1200" b="1" dirty="0"/>
              <a:t>Right Person page 116-117 </a:t>
            </a:r>
          </a:p>
          <a:p>
            <a:pPr lvl="0" eaLnBrk="1" hangingPunct="1">
              <a:spcBef>
                <a:spcPct val="20000"/>
              </a:spcBef>
            </a:pPr>
            <a:endParaRPr lang="en-US" altLang="en-US" sz="1200" b="1" dirty="0"/>
          </a:p>
          <a:p>
            <a:pPr lvl="0" eaLnBrk="1" hangingPunct="1">
              <a:spcBef>
                <a:spcPct val="20000"/>
              </a:spcBef>
            </a:pPr>
            <a:r>
              <a:rPr lang="en-US" altLang="en-US" sz="1200" b="1" dirty="0"/>
              <a:t>Right Medication page 118</a:t>
            </a:r>
          </a:p>
          <a:p>
            <a:pPr lvl="0" eaLnBrk="1" hangingPunct="1">
              <a:spcBef>
                <a:spcPct val="20000"/>
              </a:spcBef>
            </a:pPr>
            <a:endParaRPr lang="en-US" altLang="en-US" sz="1200" b="1" dirty="0"/>
          </a:p>
          <a:p>
            <a:pPr lvl="0" eaLnBrk="1" hangingPunct="1">
              <a:spcBef>
                <a:spcPct val="20000"/>
              </a:spcBef>
            </a:pPr>
            <a:r>
              <a:rPr lang="en-US" altLang="en-US" sz="1200" b="1" dirty="0"/>
              <a:t>Right Dose page 120</a:t>
            </a:r>
          </a:p>
          <a:p>
            <a:pPr lvl="0" eaLnBrk="1" hangingPunct="1">
              <a:spcBef>
                <a:spcPct val="20000"/>
              </a:spcBef>
            </a:pPr>
            <a:endParaRPr lang="en-US" altLang="en-US" sz="1200" b="1" dirty="0"/>
          </a:p>
          <a:p>
            <a:pPr lvl="0" eaLnBrk="1" hangingPunct="1">
              <a:spcBef>
                <a:spcPct val="20000"/>
              </a:spcBef>
            </a:pPr>
            <a:r>
              <a:rPr lang="en-US" altLang="en-US" sz="1200" b="1" dirty="0"/>
              <a:t>Right Time page 123</a:t>
            </a:r>
          </a:p>
          <a:p>
            <a:pPr lvl="0" eaLnBrk="1" hangingPunct="1">
              <a:spcBef>
                <a:spcPct val="20000"/>
              </a:spcBef>
            </a:pPr>
            <a:endParaRPr lang="en-US" altLang="en-US" sz="1200" b="1" dirty="0"/>
          </a:p>
          <a:p>
            <a:pPr lvl="0" eaLnBrk="1" hangingPunct="1">
              <a:spcBef>
                <a:spcPct val="20000"/>
              </a:spcBef>
            </a:pPr>
            <a:r>
              <a:rPr lang="en-US" altLang="en-US" sz="1200" b="1" dirty="0"/>
              <a:t>Right Route page 124</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[EFS Page 117]</a:t>
            </a:r>
          </a:p>
          <a:p>
            <a:pPr lvl="0" eaLnBrk="1" hangingPunct="1">
              <a:spcBef>
                <a:spcPct val="20000"/>
              </a:spcBef>
            </a:pPr>
            <a:endParaRPr lang="en-US" altLang="en-US" sz="1200" b="1" dirty="0"/>
          </a:p>
          <a:p>
            <a:pPr lvl="0" eaLnBrk="1" hangingPunct="1">
              <a:spcBef>
                <a:spcPct val="20000"/>
              </a:spcBef>
            </a:pPr>
            <a:r>
              <a:rPr lang="en-US" altLang="en-US" sz="1200" b="1" dirty="0"/>
              <a:t>If you're not sure of the person, never ask them their name, such as , ‘Are you David Cook’?  (Someone other than David may respond.)</a:t>
            </a:r>
            <a:endParaRPr lang="en-US" altLang="en-US"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Page 118</a:t>
            </a:r>
            <a:endParaRPr lang="en-US" altLang="en-US"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EXERCISE page 119</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Page 120</a:t>
            </a:r>
          </a:p>
          <a:p>
            <a:pPr lvl="0" eaLnBrk="1" hangingPunct="1">
              <a:spcBef>
                <a:spcPct val="20000"/>
              </a:spcBef>
            </a:pPr>
            <a:endParaRPr lang="en-US" altLang="en-US" sz="1200" b="1" dirty="0"/>
          </a:p>
          <a:p>
            <a:pPr lvl="0" eaLnBrk="1" hangingPunct="1">
              <a:spcBef>
                <a:spcPct val="20000"/>
              </a:spcBef>
            </a:pPr>
            <a:r>
              <a:rPr lang="en-US" altLang="en-US" sz="1200" b="1" dirty="0"/>
              <a:t>Review page 121 Dose = Strength X Amount</a:t>
            </a:r>
          </a:p>
          <a:p>
            <a:pPr lvl="0" eaLnBrk="1" hangingPunct="1">
              <a:spcBef>
                <a:spcPct val="20000"/>
              </a:spcBef>
            </a:pPr>
            <a:endParaRPr lang="en-US" altLang="en-US" sz="1200" b="1" dirty="0"/>
          </a:p>
          <a:p>
            <a:pPr lvl="0" eaLnBrk="1" hangingPunct="1">
              <a:spcBef>
                <a:spcPct val="20000"/>
              </a:spcBef>
            </a:pPr>
            <a:r>
              <a:rPr lang="en-US" altLang="en-US" sz="1200" b="1" dirty="0"/>
              <a:t>Exercise page 1232</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Page 123</a:t>
            </a:r>
          </a:p>
          <a:p>
            <a:pPr lvl="0" eaLnBrk="1" hangingPunct="1">
              <a:spcBef>
                <a:spcPct val="20000"/>
              </a:spcBef>
            </a:pPr>
            <a:endParaRPr lang="en-US" altLang="en-US" sz="1200" b="1" dirty="0"/>
          </a:p>
          <a:p>
            <a:pPr lvl="0" eaLnBrk="1" hangingPunct="1">
              <a:spcBef>
                <a:spcPct val="20000"/>
              </a:spcBef>
            </a:pPr>
            <a:r>
              <a:rPr lang="en-US" altLang="en-US" sz="1200" b="1" dirty="0"/>
              <a:t>The words frequency (printed on a med sheet) and time are used interchangeably.</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If a med</a:t>
            </a:r>
            <a:r>
              <a:rPr lang="en-US" altLang="en-US" sz="1200" b="1" baseline="0" dirty="0"/>
              <a:t> is scheduled for 5pm what is the timeframe that you </a:t>
            </a:r>
            <a:r>
              <a:rPr lang="en-US" altLang="en-US" sz="1200" b="1" dirty="0"/>
              <a:t>have to administer the med?</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What would you do if a med hasn’t been given, the med sheet hour is 7a and it is 8:05a, what do you do?</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Page 124</a:t>
            </a:r>
          </a:p>
          <a:p>
            <a:pPr lvl="0" eaLnBrk="1" hangingPunct="1">
              <a:spcBef>
                <a:spcPct val="20000"/>
              </a:spcBef>
            </a:pPr>
            <a:endParaRPr lang="en-US" altLang="en-US" sz="1200" b="1" dirty="0"/>
          </a:p>
          <a:p>
            <a:pPr lvl="0" eaLnBrk="1" hangingPunct="1">
              <a:spcBef>
                <a:spcPct val="20000"/>
              </a:spcBef>
            </a:pPr>
            <a:r>
              <a:rPr lang="en-US" altLang="en-US" sz="1200" b="1" dirty="0"/>
              <a:t>The route ordered determines how the medication enters the body. </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Focus of this training is on oral medication, other routes require additional training.</a:t>
            </a:r>
          </a:p>
          <a:p>
            <a:pPr lvl="0" eaLnBrk="1" hangingPunct="1"/>
            <a:endParaRPr lang="en-US" altLang="en-US" sz="1200" b="1" dirty="0"/>
          </a:p>
          <a:p>
            <a:pPr lvl="0" eaLnBrk="1" hangingPunct="1"/>
            <a:r>
              <a:rPr lang="en-US" altLang="en-US" sz="1200" b="1" dirty="0"/>
              <a:t>Page 124 has a list of other routes including meds via:</a:t>
            </a:r>
          </a:p>
          <a:p>
            <a:pPr lvl="0" eaLnBrk="1" hangingPunct="1"/>
            <a:r>
              <a:rPr lang="en-US" altLang="en-US" sz="1200" b="1" dirty="0"/>
              <a:t>-g/j tube </a:t>
            </a:r>
          </a:p>
          <a:p>
            <a:pPr lvl="0" eaLnBrk="1" hangingPunct="1"/>
            <a:r>
              <a:rPr lang="en-US" altLang="en-US" sz="1200" b="1" dirty="0"/>
              <a:t>-epi-pen</a:t>
            </a:r>
          </a:p>
          <a:p>
            <a:pPr lvl="0" eaLnBrk="1" hangingPunct="1"/>
            <a:r>
              <a:rPr lang="en-US" altLang="en-US" sz="1200" b="1" dirty="0"/>
              <a:t>These are separate person specific specialized trainings by licensed staff not covered in this training. </a:t>
            </a:r>
          </a:p>
          <a:p>
            <a:pPr lvl="0" eaLnBrk="1" hangingPunct="1"/>
            <a:endParaRPr lang="en-US" altLang="en-US" sz="1200" b="1" dirty="0"/>
          </a:p>
          <a:p>
            <a:pPr lvl="0" eaLnBrk="1" hangingPunct="1"/>
            <a:r>
              <a:rPr lang="en-US" altLang="en-US" sz="1200" b="1" dirty="0"/>
              <a:t>EXERCISE page 125</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Using the information provided in the email, enter your</a:t>
            </a:r>
            <a:r>
              <a:rPr lang="en-US" altLang="en-US" sz="1200" b="1" baseline="0" dirty="0"/>
              <a:t> </a:t>
            </a:r>
            <a:r>
              <a:rPr lang="en-US" altLang="en-US" sz="1200" b="1" dirty="0"/>
              <a:t>user name and temporary password.</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126</a:t>
            </a:r>
          </a:p>
          <a:p>
            <a:pPr lvl="0" eaLnBrk="1" hangingPunct="1"/>
            <a:endParaRPr lang="en-US" altLang="en-US" sz="1200" b="1" dirty="0"/>
          </a:p>
          <a:p>
            <a:pPr lvl="0" eaLnBrk="1" hangingPunct="1"/>
            <a:r>
              <a:rPr lang="en-US" altLang="en-US" sz="1200" b="1" dirty="0"/>
              <a:t>What do you need to give meds?</a:t>
            </a:r>
          </a:p>
          <a:p>
            <a:pPr lvl="0" eaLnBrk="1" hangingPunct="1"/>
            <a:r>
              <a:rPr lang="en-US" altLang="en-US" sz="1200" b="1" dirty="0"/>
              <a:t>-order-label-med sheet</a:t>
            </a:r>
          </a:p>
          <a:p>
            <a:pPr lvl="0" eaLnBrk="1" hangingPunct="1"/>
            <a:endParaRPr lang="en-US" altLang="en-US" sz="1200" b="1" dirty="0"/>
          </a:p>
          <a:p>
            <a:pPr lvl="0" eaLnBrk="1" hangingPunct="1"/>
            <a:r>
              <a:rPr lang="en-US" altLang="en-US" sz="1200" b="1" dirty="0"/>
              <a:t>Three  checks of the 5 rights between HCP order, label and med sheet.  </a:t>
            </a:r>
          </a:p>
          <a:p>
            <a:pPr lvl="0" eaLnBrk="1" hangingPunct="1"/>
            <a:endParaRPr lang="en-US" altLang="en-US" sz="1200" b="1" dirty="0"/>
          </a:p>
          <a:p>
            <a:pPr lvl="0" eaLnBrk="1" hangingPunct="1"/>
            <a:r>
              <a:rPr lang="en-US" altLang="en-US" sz="1200" b="1" dirty="0"/>
              <a:t>You will be reading the written info between these items to ensure all agree with each other.</a:t>
            </a:r>
          </a:p>
          <a:p>
            <a:pPr lvl="0" eaLnBrk="1" hangingPunct="1"/>
            <a:r>
              <a:rPr lang="en-US" altLang="en-US" sz="1200" b="1" dirty="0"/>
              <a:t> </a:t>
            </a:r>
          </a:p>
          <a:p>
            <a:pPr lvl="0" eaLnBrk="1" hangingPunct="1"/>
            <a:r>
              <a:rPr lang="en-US" altLang="en-US" sz="1200" b="1" dirty="0"/>
              <a:t>Checks are absolutely necessary because there is always a possibility a change was ordered since the last time you worked. </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‘Visual’ of each check and rationale for each check</a:t>
            </a:r>
          </a:p>
          <a:p>
            <a:pPr lvl="0"/>
            <a:r>
              <a:rPr lang="en-US" altLang="en-US" sz="1200" b="1" dirty="0"/>
              <a:t>Check 1 Page 127</a:t>
            </a:r>
          </a:p>
          <a:p>
            <a:pPr lvl="0"/>
            <a:r>
              <a:rPr lang="en-US" altLang="en-US" sz="1200" b="1" dirty="0"/>
              <a:t>Check 2 Page 128</a:t>
            </a:r>
          </a:p>
          <a:p>
            <a:pPr lvl="0"/>
            <a:r>
              <a:rPr lang="en-US" altLang="en-US" sz="1200" b="1" dirty="0"/>
              <a:t>Check 3 Page 129</a:t>
            </a:r>
          </a:p>
          <a:p>
            <a:pPr lvl="0"/>
            <a:endParaRPr lang="en-US" altLang="en-US" sz="1200" b="1" dirty="0"/>
          </a:p>
          <a:p>
            <a:pPr lvl="0"/>
            <a:r>
              <a:rPr lang="en-US" altLang="en-US" sz="1200" b="1" dirty="0"/>
              <a:t>EXERCISES Pages 130-131</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Pages 134-136 (detailed written version of the medication administration process)</a:t>
            </a:r>
          </a:p>
          <a:p>
            <a:pPr lvl="0" eaLnBrk="1" hangingPunct="1"/>
            <a:endParaRPr lang="en-US" altLang="en-US" sz="1200" b="1" dirty="0"/>
          </a:p>
          <a:p>
            <a:pPr lvl="0" eaLnBrk="1" hangingPunct="1"/>
            <a:r>
              <a:rPr lang="en-US" altLang="en-US" sz="1200" b="1" dirty="0"/>
              <a:t>There are 3 parts to the process, what you do to prepare, administer and complete.</a:t>
            </a:r>
          </a:p>
          <a:p>
            <a:pPr lvl="0" eaLnBrk="1" hangingPunct="1"/>
            <a:endParaRPr lang="en-US" altLang="en-US" sz="1200" b="1" dirty="0"/>
          </a:p>
          <a:p>
            <a:pPr lvl="0" eaLnBrk="1" hangingPunct="1"/>
            <a:r>
              <a:rPr lang="en-US" altLang="en-US" sz="1200" b="1" dirty="0"/>
              <a:t>Optional- grid exercise OR if using pre-printed grid go through the next slides</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134 (details of preparing)</a:t>
            </a:r>
          </a:p>
          <a:p>
            <a:pPr lvl="0" eaLnBrk="1" hangingPunct="1"/>
            <a:endParaRPr lang="en-US" altLang="en-US" sz="1200" b="1" dirty="0"/>
          </a:p>
          <a:p>
            <a:pPr lvl="0" eaLnBrk="1" hangingPunct="1"/>
            <a:r>
              <a:rPr lang="en-US" altLang="en-US" sz="1200" b="1" dirty="0"/>
              <a:t>Review above to the first 3 pictures of the visual grid on page 138</a:t>
            </a:r>
            <a:endParaRPr lang="en-US" altLang="en-US" sz="1200"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135 (details of administering)</a:t>
            </a:r>
          </a:p>
          <a:p>
            <a:pPr lvl="0" eaLnBrk="1" hangingPunct="1"/>
            <a:endParaRPr lang="en-US" altLang="en-US" sz="1200" b="1" dirty="0"/>
          </a:p>
          <a:p>
            <a:pPr lvl="0" eaLnBrk="1" hangingPunct="1"/>
            <a:r>
              <a:rPr lang="en-US" altLang="en-US" sz="1200" b="1" dirty="0"/>
              <a:t>Review  above to the middle 6 pictures of the visual grid on page 138</a:t>
            </a:r>
            <a:endParaRPr lang="en-US" altLang="en-US" sz="1200" dirty="0"/>
          </a:p>
          <a:p>
            <a:pPr lvl="0" eaLnBrk="1" hangingPunct="1"/>
            <a:r>
              <a:rPr lang="en-US" altLang="en-US" sz="1200" b="1" dirty="0"/>
              <a:t>Check 1-HCP order to label </a:t>
            </a:r>
          </a:p>
          <a:p>
            <a:pPr lvl="0" eaLnBrk="1" hangingPunct="1"/>
            <a:r>
              <a:rPr lang="en-US" altLang="en-US" sz="1200" b="1" dirty="0"/>
              <a:t>Check 2-compare label to med sheet</a:t>
            </a:r>
          </a:p>
          <a:p>
            <a:pPr lvl="0" eaLnBrk="1" hangingPunct="1"/>
            <a:r>
              <a:rPr lang="en-US" altLang="en-US" sz="1200" b="1" dirty="0"/>
              <a:t>Put the pills in the cup</a:t>
            </a:r>
          </a:p>
          <a:p>
            <a:pPr lvl="0" eaLnBrk="1" hangingPunct="1"/>
            <a:r>
              <a:rPr lang="en-US" altLang="en-US" sz="1200" b="1" dirty="0"/>
              <a:t>Check 3-compare label to med sheet</a:t>
            </a:r>
          </a:p>
          <a:p>
            <a:pPr lvl="0" eaLnBrk="1" hangingPunct="1"/>
            <a:r>
              <a:rPr lang="en-US" altLang="en-US" sz="1200" b="1" dirty="0"/>
              <a:t>Give med and stay with the person until it is swallowed</a:t>
            </a:r>
          </a:p>
          <a:p>
            <a:pPr lvl="0" eaLnBrk="1" hangingPunct="1"/>
            <a:r>
              <a:rPr lang="en-US" altLang="en-US" sz="1200" b="1" dirty="0"/>
              <a:t>Look back (silently review pharmacy label and med sheet in preparation for documentation.)</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136 (details of completing)</a:t>
            </a:r>
          </a:p>
          <a:p>
            <a:pPr lvl="0" eaLnBrk="1" hangingPunct="1"/>
            <a:endParaRPr lang="en-US" altLang="en-US" sz="1200" b="1" dirty="0"/>
          </a:p>
          <a:p>
            <a:pPr lvl="0" eaLnBrk="1" hangingPunct="1"/>
            <a:r>
              <a:rPr lang="en-US" altLang="en-US" sz="1200" b="1" dirty="0"/>
              <a:t>Review  above to the last 3 pictures of the visual grid on page 138</a:t>
            </a:r>
          </a:p>
          <a:p>
            <a:pPr lvl="0" eaLnBrk="1" hangingPunct="1"/>
            <a:endParaRPr lang="en-US" altLang="en-US" sz="1200" b="1" dirty="0"/>
          </a:p>
          <a:p>
            <a:pPr lvl="0" eaLnBrk="1" hangingPunct="1"/>
            <a:r>
              <a:rPr lang="en-US" altLang="en-US" sz="1200" b="1" dirty="0"/>
              <a:t>Streamlined written version of process on page 137</a:t>
            </a:r>
            <a:endParaRPr lang="en-US" altLang="en-US" sz="1200"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138</a:t>
            </a:r>
          </a:p>
          <a:p>
            <a:pPr lvl="0"/>
            <a:r>
              <a:rPr lang="en-US" altLang="en-US" sz="1200" b="1" dirty="0"/>
              <a:t>Review parts of process and how they correspond to rows on grid.  </a:t>
            </a:r>
          </a:p>
          <a:p>
            <a:pPr lvl="0"/>
            <a:r>
              <a:rPr lang="en-US" altLang="en-US" sz="1200" b="1" dirty="0"/>
              <a:t>-Prepare is the first row (When demonstrating for test purposes may do in any order)</a:t>
            </a:r>
          </a:p>
          <a:p>
            <a:pPr lvl="0"/>
            <a:r>
              <a:rPr lang="en-US" altLang="en-US" sz="1200" b="1" dirty="0"/>
              <a:t>-Administer is the two middle rows (May NOT change the sequence)</a:t>
            </a:r>
          </a:p>
          <a:p>
            <a:pPr lvl="0"/>
            <a:r>
              <a:rPr lang="en-US" altLang="en-US" sz="1200" b="1" dirty="0"/>
              <a:t>-Complete is the last row (When demonstrating for test purposes may do in any order)</a:t>
            </a:r>
          </a:p>
          <a:p>
            <a:pPr lvl="0"/>
            <a:r>
              <a:rPr lang="en-US" altLang="en-US" sz="1200" b="1" dirty="0"/>
              <a:t>You are just learning.  When comparing information, read it like a book.  Don’t jump back and forth.  Once you’ve learned the process, then as you compare you will really need to think about what you are saying in regard to what you just compared to figure out if the information “agrees”.</a:t>
            </a:r>
          </a:p>
          <a:p>
            <a:pPr lvl="0"/>
            <a:endParaRPr lang="en-US" altLang="en-US" sz="1200" b="1" dirty="0"/>
          </a:p>
          <a:p>
            <a:pPr lvl="0"/>
            <a:r>
              <a:rPr lang="en-US" altLang="en-US" sz="1200" b="1" dirty="0"/>
              <a:t>Show mandatory med pass demonstration video.</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Review med sheet documentation.</a:t>
            </a:r>
          </a:p>
          <a:p>
            <a:pPr lvl="0" eaLnBrk="1" hangingPunct="1"/>
            <a:r>
              <a:rPr lang="en-US" altLang="en-US" sz="1200" b="1" dirty="0"/>
              <a:t>Review additional countable med documentation.</a:t>
            </a:r>
          </a:p>
          <a:p>
            <a:pPr lvl="0" eaLnBrk="1" hangingPunct="1"/>
            <a:r>
              <a:rPr lang="en-US" altLang="en-US" sz="1200" b="1" dirty="0"/>
              <a:t>Use index to locate correct count sheet.</a:t>
            </a:r>
          </a:p>
          <a:p>
            <a:pPr lvl="0" eaLnBrk="1" hangingPunct="1"/>
            <a:r>
              <a:rPr lang="en-US" altLang="en-US" sz="1200" b="1" dirty="0"/>
              <a:t>Spell out “number used” instead of numeral.</a:t>
            </a:r>
          </a:p>
          <a:p>
            <a:pPr lvl="0" eaLnBrk="1" hangingPunct="1"/>
            <a:r>
              <a:rPr lang="en-US" altLang="en-US" sz="1200" b="1" dirty="0"/>
              <a:t>Stress to use pretend info (date/time).  </a:t>
            </a:r>
          </a:p>
          <a:p>
            <a:pPr lvl="0" eaLnBrk="1" hangingPunct="1"/>
            <a:r>
              <a:rPr lang="en-US" altLang="en-US" sz="1200" b="1" dirty="0"/>
              <a:t>Review how to remove meds from a blister pack.  (Start with highest #.)</a:t>
            </a:r>
          </a:p>
          <a:p>
            <a:pPr lvl="0" eaLnBrk="1" hangingPunct="1"/>
            <a:endParaRPr lang="en-US" altLang="en-US" sz="1200" b="1" dirty="0"/>
          </a:p>
          <a:p>
            <a:pPr lvl="0" eaLnBrk="1" hangingPunct="1"/>
            <a:r>
              <a:rPr lang="en-US" altLang="en-US" sz="1200" b="1" dirty="0"/>
              <a:t>Optional-Demonstrate having another student read aloud the process as you demonstrate.</a:t>
            </a:r>
          </a:p>
          <a:p>
            <a:pPr lvl="0" eaLnBrk="1" hangingPunct="1"/>
            <a:endParaRPr lang="en-US" altLang="en-US" sz="1200" b="1" dirty="0"/>
          </a:p>
          <a:p>
            <a:pPr lvl="0" eaLnBrk="1" hangingPunct="1"/>
            <a:r>
              <a:rPr lang="en-US" altLang="en-US" sz="1200" b="1" dirty="0"/>
              <a:t>Pair staff.</a:t>
            </a:r>
          </a:p>
          <a:p>
            <a:pPr lvl="0" eaLnBrk="1" hangingPunct="1"/>
            <a:r>
              <a:rPr lang="en-US" altLang="en-US" sz="1200" b="1" dirty="0"/>
              <a:t>Good way to learn:</a:t>
            </a:r>
          </a:p>
          <a:p>
            <a:pPr lvl="0" eaLnBrk="1" hangingPunct="1"/>
            <a:r>
              <a:rPr lang="en-US" altLang="en-US" sz="1200" b="1" dirty="0"/>
              <a:t>-Read steps out loud and point as you practice</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Pair off and practice.</a:t>
            </a:r>
          </a:p>
          <a:p>
            <a:pPr lvl="0" eaLnBrk="1" hangingPunct="1"/>
            <a:r>
              <a:rPr lang="en-US" altLang="en-US" sz="1200" b="1" dirty="0"/>
              <a:t>AFTER PRACTICING…</a:t>
            </a:r>
          </a:p>
          <a:p>
            <a:pPr lvl="0" eaLnBrk="1" hangingPunct="1"/>
            <a:endParaRPr lang="en-US" altLang="en-US" sz="1200" b="1" dirty="0"/>
          </a:p>
          <a:p>
            <a:pPr lvl="0" eaLnBrk="1" hangingPunct="1"/>
            <a:r>
              <a:rPr lang="en-US" altLang="en-US" sz="1200" b="1" dirty="0"/>
              <a:t>If there is time remaining, consider having staff complete any exercises not completed in the units covered or assign for homework.</a:t>
            </a:r>
          </a:p>
          <a:p>
            <a:pPr lvl="0" eaLnBrk="1" hangingPunct="1"/>
            <a:endParaRPr lang="en-US" altLang="en-US" sz="1200" b="1" dirty="0"/>
          </a:p>
          <a:p>
            <a:pPr lvl="0" eaLnBrk="1" hangingPunct="1"/>
            <a:r>
              <a:rPr lang="en-US" altLang="en-US" sz="1200" b="1" dirty="0"/>
              <a:t>Handout to use for med administration practice outside of training:</a:t>
            </a:r>
          </a:p>
          <a:p>
            <a:pPr lvl="0" eaLnBrk="1" hangingPunct="1"/>
            <a:endParaRPr lang="en-US" altLang="en-US" sz="1200" b="1" dirty="0"/>
          </a:p>
          <a:p>
            <a:pPr lvl="0" eaLnBrk="1" hangingPunct="1">
              <a:buFont typeface="Calibri" panose="020F0502020204030204" pitchFamily="34" charset="0"/>
              <a:buChar char="•"/>
            </a:pPr>
            <a:r>
              <a:rPr lang="en-US" altLang="en-US" sz="1200" b="1" dirty="0"/>
              <a:t>-Practice Med Book</a:t>
            </a:r>
          </a:p>
          <a:p>
            <a:pPr lvl="0" eaLnBrk="1" hangingPunct="1">
              <a:buFont typeface="Calibri" panose="020F0502020204030204" pitchFamily="34" charset="0"/>
              <a:buChar char="•"/>
            </a:pPr>
            <a:r>
              <a:rPr lang="en-US" altLang="en-US" sz="1200" b="1" dirty="0"/>
              <a:t>-Count Book</a:t>
            </a:r>
          </a:p>
          <a:p>
            <a:pPr lvl="0" eaLnBrk="1" hangingPunct="1">
              <a:buFont typeface="Calibri" panose="020F0502020204030204" pitchFamily="34" charset="0"/>
              <a:buChar char="•"/>
            </a:pPr>
            <a:r>
              <a:rPr lang="en-US" altLang="en-US" sz="1200" b="1" dirty="0"/>
              <a:t>-corresponding copies of (or actual) blister packs</a:t>
            </a:r>
          </a:p>
          <a:p>
            <a:pPr lvl="0" eaLnBrk="1" hangingPunct="1"/>
            <a:endParaRPr lang="en-US" altLang="en-US" sz="1200" b="1" dirty="0"/>
          </a:p>
          <a:p>
            <a:pPr lvl="0" eaLnBrk="1" hangingPunct="1"/>
            <a:r>
              <a:rPr lang="en-US" altLang="en-US" sz="1200" b="1" dirty="0"/>
              <a:t>HOMEWORK…next 3 slides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Read what we have covered and complete any exercises we did not do.  Check your answers and I’ll answer any questions tomorrow.</a:t>
            </a:r>
          </a:p>
          <a:p>
            <a:pPr lvl="0"/>
            <a:r>
              <a:rPr lang="en-US" altLang="en-US" sz="1200" b="1" dirty="0"/>
              <a:t>Also…</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You will then see this screen.</a:t>
            </a:r>
            <a:r>
              <a:rPr lang="en-US" altLang="en-US" sz="1200" b="1" baseline="0" dirty="0"/>
              <a:t> Y</a:t>
            </a:r>
            <a:r>
              <a:rPr lang="en-US" altLang="en-US" sz="1200" b="1" dirty="0"/>
              <a:t>ou will need to complete your profile and change your temporary password. Then</a:t>
            </a:r>
            <a:r>
              <a:rPr lang="en-US" altLang="en-US" sz="1200" b="1" baseline="0" dirty="0"/>
              <a:t> you</a:t>
            </a:r>
            <a:r>
              <a:rPr lang="en-US" altLang="en-US" sz="1200" b="1" dirty="0"/>
              <a:t> will need to compare the name entered in your profile to your US government issued, non-expired photo ID that you plan to use when testing; such as a Driver’s License. Demographics must be updated to reflect the exact name on the ID, if needed.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Once completed select Finish Account setup (blue box at bottom left). </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Access the practice Computer Based Pretest. If you want, try to answer a few questions or actually take the test if you have time.</a:t>
            </a:r>
            <a:endParaRPr lang="en-US" sz="1200" b="1" noProof="0" dirty="0">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lvl="0" eaLnBrk="1" hangingPunct="1">
              <a:spcBef>
                <a:spcPct val="20000"/>
              </a:spcBef>
            </a:pPr>
            <a:r>
              <a:rPr lang="en-US" altLang="en-US" sz="1200" b="1" dirty="0"/>
              <a:t>End of day 1</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Beginning Day 2</a:t>
            </a:r>
          </a:p>
          <a:p>
            <a:pPr lvl="0" eaLnBrk="1" hangingPunct="1"/>
            <a:endParaRPr lang="en-US" altLang="en-US" sz="1200" b="1" dirty="0"/>
          </a:p>
          <a:p>
            <a:pPr lvl="0" eaLnBrk="1" hangingPunct="1"/>
            <a:r>
              <a:rPr lang="en-US" altLang="en-US" sz="1200" b="1" dirty="0"/>
              <a:t>Remember med sheets are tracking forms used to ensure meds are given as prescribed.</a:t>
            </a:r>
          </a:p>
          <a:p>
            <a:pPr lvl="0" eaLnBrk="1" hangingPunct="1"/>
            <a:endParaRPr lang="en-US" altLang="en-US" sz="1200" b="1" dirty="0"/>
          </a:p>
          <a:p>
            <a:pPr lvl="0" eaLnBrk="1" hangingPunct="1"/>
            <a:r>
              <a:rPr lang="en-US" altLang="en-US" sz="1200" b="1" dirty="0"/>
              <a:t>The standard when giving meds is whole tabs with water.</a:t>
            </a:r>
          </a:p>
          <a:p>
            <a:pPr lvl="0" eaLnBrk="1" hangingPunct="1"/>
            <a:r>
              <a:rPr lang="en-US" altLang="en-US" sz="1200" b="1" dirty="0"/>
              <a:t>Who has seen other certified staff crush meds and mix in applesauce, pudding, yogurt, etc. or put a whole tablet in applesauce before giving?</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If you have seen meds crushed or placed whole in applesauce, etc. you should see an order to do so on a person’s HCP orders and it must specify, may crush and mix in applesauce or may put whole tab in applesauce to give.</a:t>
            </a:r>
          </a:p>
          <a:p>
            <a:pPr lvl="0" eaLnBrk="1" hangingPunct="1"/>
            <a:endParaRPr lang="en-US" altLang="en-US" sz="1200" b="1" dirty="0"/>
          </a:p>
          <a:p>
            <a:pPr lvl="0" eaLnBrk="1" hangingPunct="1"/>
            <a:r>
              <a:rPr lang="en-US" altLang="en-US" sz="1200" b="1" dirty="0"/>
              <a:t>VOLUNTEER to read ‘A HCP Order is Required to’ on Page 132</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Not allowed to break, cut, etc.</a:t>
            </a:r>
          </a:p>
          <a:p>
            <a:pPr lvl="0" eaLnBrk="1" hangingPunct="1"/>
            <a:endParaRPr lang="en-US" altLang="en-US" sz="1200" b="1" dirty="0"/>
          </a:p>
          <a:p>
            <a:pPr lvl="0" eaLnBrk="1" hangingPunct="1"/>
            <a:r>
              <a:rPr lang="en-US" altLang="en-US" sz="1200" b="1" dirty="0"/>
              <a:t>What would you do if pharmacy supplied a 50mg strength tab and the dose in the order was to give 25mg?</a:t>
            </a:r>
          </a:p>
          <a:p>
            <a:pPr lvl="0" eaLnBrk="1" hangingPunct="1"/>
            <a:r>
              <a:rPr lang="en-US" altLang="en-US" sz="1200" b="1" dirty="0"/>
              <a:t>-Return to pharmacy to have them split</a:t>
            </a:r>
          </a:p>
          <a:p>
            <a:pPr lvl="0" eaLnBrk="1" hangingPunct="1"/>
            <a:endParaRPr lang="en-US" altLang="en-US" sz="1200" b="1" dirty="0"/>
          </a:p>
          <a:p>
            <a:pPr lvl="0" eaLnBrk="1" hangingPunct="1"/>
            <a:r>
              <a:rPr lang="en-US" altLang="en-US" sz="1200" b="1" dirty="0"/>
              <a:t>EXERCISE Page 133</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140</a:t>
            </a:r>
          </a:p>
          <a:p>
            <a:pPr lvl="0" eaLnBrk="1" hangingPunct="1"/>
            <a:r>
              <a:rPr lang="en-US" altLang="en-US" sz="1200" b="1" dirty="0"/>
              <a:t>Never use another person’s med</a:t>
            </a:r>
          </a:p>
          <a:p>
            <a:pPr lvl="0" eaLnBrk="1" hangingPunct="1"/>
            <a:endParaRPr lang="en-US" altLang="en-US" sz="1200" b="1" dirty="0"/>
          </a:p>
          <a:p>
            <a:pPr lvl="0" eaLnBrk="1" hangingPunct="1"/>
            <a:r>
              <a:rPr lang="en-US" altLang="en-US" sz="1200" b="1" dirty="0"/>
              <a:t>Ask staff what “tampered with” means, then show the example on the next slide…</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Blister pack with masking tape, although you cannot see the tablets on the other side, in the first example, Percocet tabs were replaced with Extra Strength Tylenol  tabs.</a:t>
            </a:r>
          </a:p>
          <a:p>
            <a:pPr lvl="0"/>
            <a:endParaRPr lang="en-US" altLang="en-US" sz="1200" b="1" dirty="0"/>
          </a:p>
          <a:p>
            <a:pPr lvl="0"/>
            <a:r>
              <a:rPr lang="en-US" altLang="en-US" sz="1200" b="1" dirty="0"/>
              <a:t>The second example, although it is hard to see there is scotch tape over ‘bubbles 1 and 2’.  Ativan tabs were replaced with Sudafed.</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Liquid Medication Pages 141-150</a:t>
            </a:r>
          </a:p>
          <a:p>
            <a:pPr lvl="0" eaLnBrk="1" hangingPunct="1"/>
            <a:r>
              <a:rPr lang="en-US" altLang="en-US" sz="1200" b="1" dirty="0"/>
              <a:t>Look at med cup.  What is smallest  measurement ?  Largest?</a:t>
            </a:r>
          </a:p>
          <a:p>
            <a:pPr lvl="0" eaLnBrk="1" hangingPunct="1"/>
            <a:r>
              <a:rPr lang="en-US" altLang="en-US" sz="1200" b="1" dirty="0"/>
              <a:t>Equivalent of  1mL=1cc, etc.</a:t>
            </a:r>
          </a:p>
          <a:p>
            <a:pPr lvl="0" eaLnBrk="1" hangingPunct="1"/>
            <a:endParaRPr lang="en-US" altLang="en-US" sz="1200" b="1" dirty="0"/>
          </a:p>
          <a:p>
            <a:pPr lvl="0" eaLnBrk="1" hangingPunct="1"/>
            <a:r>
              <a:rPr lang="en-US" altLang="en-US" sz="1200" b="1" dirty="0"/>
              <a:t>Review phenytoin label page 141 then complete exercises pages 142-144</a:t>
            </a:r>
          </a:p>
          <a:p>
            <a:pPr lvl="0" eaLnBrk="1" hangingPunct="1"/>
            <a:endParaRPr lang="en-US" altLang="en-US" sz="1200" b="1" dirty="0"/>
          </a:p>
          <a:p>
            <a:pPr lvl="0" eaLnBrk="1" hangingPunct="1"/>
            <a:r>
              <a:rPr lang="en-US" altLang="en-US" sz="1200" b="1" dirty="0"/>
              <a:t>Page 145</a:t>
            </a:r>
          </a:p>
          <a:p>
            <a:pPr lvl="0" eaLnBrk="1" hangingPunct="1"/>
            <a:r>
              <a:rPr lang="en-US" altLang="en-US" sz="1200" b="1" dirty="0"/>
              <a:t>Review slide info re: using medication cup</a:t>
            </a:r>
          </a:p>
          <a:p>
            <a:pPr lvl="0" eaLnBrk="1" hangingPunct="1"/>
            <a:endParaRPr lang="en-US" altLang="en-US" sz="1200" b="1" dirty="0"/>
          </a:p>
          <a:p>
            <a:pPr lvl="0" eaLnBrk="1" hangingPunct="1"/>
            <a:r>
              <a:rPr lang="en-US" altLang="en-US" sz="1200" b="1" dirty="0"/>
              <a:t>Optional-Demonstrate pouring a liquid med and or have class practice with you </a:t>
            </a:r>
          </a:p>
          <a:p>
            <a:pPr lvl="0" eaLnBrk="1" hangingPunct="1"/>
            <a:endParaRPr lang="en-US" altLang="en-US" sz="1200" b="1" dirty="0"/>
          </a:p>
          <a:p>
            <a:pPr lvl="0" eaLnBrk="1" hangingPunct="1"/>
            <a:r>
              <a:rPr lang="en-US" altLang="en-US" sz="1200" b="1" dirty="0"/>
              <a:t>Ask what would you do if pour too much.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146</a:t>
            </a:r>
          </a:p>
          <a:p>
            <a:pPr lvl="0" eaLnBrk="1" hangingPunct="1"/>
            <a:endParaRPr lang="en-US" altLang="en-US" sz="1200" b="1" dirty="0"/>
          </a:p>
          <a:p>
            <a:pPr lvl="0" eaLnBrk="1" hangingPunct="1"/>
            <a:r>
              <a:rPr lang="en-US" altLang="en-US" sz="1200" b="1" dirty="0"/>
              <a:t>Using an oral syringe is the most accurate measurement.</a:t>
            </a:r>
          </a:p>
          <a:p>
            <a:pPr lvl="0" eaLnBrk="1" hangingPunct="1"/>
            <a:r>
              <a:rPr lang="en-US" altLang="en-US" sz="1200" b="1" dirty="0"/>
              <a:t>Demonstrate how one is used.</a:t>
            </a:r>
          </a:p>
          <a:p>
            <a:pPr lvl="0" eaLnBrk="1" hangingPunct="1"/>
            <a:endParaRPr lang="en-US" altLang="en-US" sz="1200" b="1" dirty="0"/>
          </a:p>
          <a:p>
            <a:pPr lvl="0" eaLnBrk="1" hangingPunct="1"/>
            <a:r>
              <a:rPr lang="en-US" altLang="en-US" sz="1200" b="1" dirty="0"/>
              <a:t>How is it cleaned?</a:t>
            </a:r>
          </a:p>
          <a:p>
            <a:pPr lvl="0" eaLnBrk="1" hangingPunct="1"/>
            <a:endParaRPr lang="en-US" altLang="en-US" sz="1200" b="1" dirty="0"/>
          </a:p>
          <a:p>
            <a:pPr lvl="0" eaLnBrk="1" hangingPunct="1"/>
            <a:r>
              <a:rPr lang="en-US" altLang="en-US" sz="1200" b="1" dirty="0"/>
              <a:t>Have a back up because the “markings” will eventually fade.</a:t>
            </a:r>
          </a:p>
          <a:p>
            <a:pPr lvl="0" eaLnBrk="1" hangingPunct="1"/>
            <a:endParaRPr lang="en-US" altLang="en-US" sz="1200" b="1" dirty="0"/>
          </a:p>
          <a:p>
            <a:pPr lvl="0" eaLnBrk="1" hangingPunct="1"/>
            <a:r>
              <a:rPr lang="en-US" altLang="en-US" sz="1200" b="1" dirty="0"/>
              <a:t>Pass around examples</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147</a:t>
            </a:r>
          </a:p>
          <a:p>
            <a:pPr lvl="0" eaLnBrk="1" hangingPunct="1"/>
            <a:r>
              <a:rPr lang="en-US" altLang="en-US" sz="1200" b="1" dirty="0"/>
              <a:t>Another common marked measuring device for liquid meds.</a:t>
            </a:r>
          </a:p>
          <a:p>
            <a:pPr lvl="0" eaLnBrk="1" hangingPunct="1"/>
            <a:endParaRPr lang="en-US" altLang="en-US" sz="1200" b="1" dirty="0"/>
          </a:p>
          <a:p>
            <a:pPr lvl="0" eaLnBrk="1" hangingPunct="1"/>
            <a:r>
              <a:rPr lang="en-US" altLang="en-US" sz="1200" b="1" dirty="0"/>
              <a:t>Demonstrate how one is used.</a:t>
            </a:r>
          </a:p>
          <a:p>
            <a:pPr lvl="0" eaLnBrk="1" hangingPunct="1"/>
            <a:r>
              <a:rPr lang="en-US" altLang="en-US" sz="1200" b="1" dirty="0"/>
              <a:t>Pass around examples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There is also a tutorial available for you to review regarding accessing the homepage, located at www.hdmaster.com  </a:t>
            </a:r>
          </a:p>
          <a:p>
            <a:pPr lvl="0"/>
            <a:endParaRPr lang="en-US" altLang="en-US" sz="1200" b="1" dirty="0"/>
          </a:p>
          <a:p>
            <a:pPr lvl="0"/>
            <a:r>
              <a:rPr lang="en-US" altLang="en-US" sz="1200" b="1" dirty="0"/>
              <a:t>Once there, ‘click’ on Massachusetts MAP Testing &amp; Registry…</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148</a:t>
            </a:r>
          </a:p>
          <a:p>
            <a:pPr lvl="0" eaLnBrk="1" hangingPunct="1"/>
            <a:endParaRPr lang="en-US" altLang="en-US" sz="1200" b="1" dirty="0"/>
          </a:p>
          <a:p>
            <a:pPr lvl="0" eaLnBrk="1" hangingPunct="1"/>
            <a:r>
              <a:rPr lang="en-US" altLang="en-US" sz="1200" b="1" dirty="0"/>
              <a:t>Household teaspoons hold from 2 to 10 mL of liquid. But a measuring teaspoon holds 5 mL of liquid. So if you measure your liquid medications with a regular teaspoon, chances are you either giving too much or too little medicine. (www.healthlink.mcw.edu)</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EXERCISE p. 149 Out loud and together.  You can write the answers on page 149</a:t>
            </a:r>
          </a:p>
          <a:p>
            <a:pPr marL="228600" marR="0" lvl="0" indent="-22860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Answers: </a:t>
            </a:r>
          </a:p>
          <a:p>
            <a:pPr marL="228600" marR="0" lvl="0" indent="-22860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1. 20mL  </a:t>
            </a:r>
          </a:p>
          <a:p>
            <a:pPr marL="228600" marR="0" lvl="0" indent="-22860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2. 12mL  </a:t>
            </a:r>
          </a:p>
          <a:p>
            <a:pPr marL="228600" marR="0" lvl="0" indent="-22860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3.   4mL  </a:t>
            </a:r>
          </a:p>
          <a:p>
            <a:pPr marL="228600" marR="0" lvl="0" indent="-22860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4.   8mL  </a:t>
            </a:r>
          </a:p>
          <a:p>
            <a:pPr marL="228600" marR="0" lvl="0" indent="-22860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5. 10mL  </a:t>
            </a:r>
          </a:p>
          <a:p>
            <a:pPr marL="228600" marR="0" lvl="0" indent="-22860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6.   9mL  </a:t>
            </a:r>
          </a:p>
          <a:p>
            <a:pPr marL="228600" marR="0" lvl="0" indent="-228600" algn="l" defTabSz="914400" rtl="0" eaLnBrk="1" fontAlgn="base" latinLnBrk="0" hangingPunct="1">
              <a:lnSpc>
                <a:spcPct val="100000"/>
              </a:lnSpc>
              <a:spcBef>
                <a:spcPct val="30000"/>
              </a:spcBef>
              <a:spcAft>
                <a:spcPct val="0"/>
              </a:spcAft>
              <a:buClrTx/>
              <a:buSzTx/>
              <a:buFontTx/>
              <a:buAutoNum type="arabicPeriod" startAt="7"/>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8mL</a:t>
            </a:r>
          </a:p>
          <a:p>
            <a:pPr marL="228600" marR="0" lvl="0" indent="-228600" algn="l" defTabSz="914400" rtl="0" eaLnBrk="1" fontAlgn="base" latinLnBrk="0" hangingPunct="1">
              <a:lnSpc>
                <a:spcPct val="100000"/>
              </a:lnSpc>
              <a:spcBef>
                <a:spcPct val="30000"/>
              </a:spcBef>
              <a:spcAft>
                <a:spcPct val="0"/>
              </a:spcAft>
              <a:buClrTx/>
              <a:buSzTx/>
              <a:buFontTx/>
              <a:buAutoNum type="arabicPeriod" startAt="7"/>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20mL</a:t>
            </a:r>
          </a:p>
          <a:p>
            <a:pPr marL="228600" marR="0" lvl="0" indent="-228600" algn="l" defTabSz="914400" rtl="0" eaLnBrk="1" fontAlgn="base" latinLnBrk="0" hangingPunct="1">
              <a:lnSpc>
                <a:spcPct val="100000"/>
              </a:lnSpc>
              <a:spcBef>
                <a:spcPct val="30000"/>
              </a:spcBef>
              <a:spcAft>
                <a:spcPct val="0"/>
              </a:spcAft>
              <a:buClrTx/>
              <a:buSzTx/>
              <a:buFontTx/>
              <a:buAutoNum type="arabicPeriod" startAt="7"/>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15mL</a:t>
            </a:r>
          </a:p>
          <a:p>
            <a:pPr marL="228600" marR="0" lvl="0" indent="-228600" algn="l" defTabSz="914400" rtl="0" eaLnBrk="1" fontAlgn="base" latinLnBrk="0" hangingPunct="1">
              <a:lnSpc>
                <a:spcPct val="100000"/>
              </a:lnSpc>
              <a:spcBef>
                <a:spcPct val="30000"/>
              </a:spcBef>
              <a:spcAft>
                <a:spcPct val="0"/>
              </a:spcAft>
              <a:buClrTx/>
              <a:buSzTx/>
              <a:buFontTx/>
              <a:buAutoNum type="arabicPeriod" startAt="7"/>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30mL</a:t>
            </a:r>
          </a:p>
          <a:p>
            <a:pPr marL="228600" marR="0" lvl="0" indent="-228600" algn="l" defTabSz="914400" rtl="0" eaLnBrk="1" fontAlgn="base" latinLnBrk="0" hangingPunct="1">
              <a:lnSpc>
                <a:spcPct val="100000"/>
              </a:lnSpc>
              <a:spcBef>
                <a:spcPct val="30000"/>
              </a:spcBef>
              <a:spcAft>
                <a:spcPct val="0"/>
              </a:spcAft>
              <a:buClrTx/>
              <a:buSzTx/>
              <a:buFontTx/>
              <a:buAutoNum type="arabicPeriod" startAt="7"/>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20mL</a:t>
            </a:r>
          </a:p>
          <a:p>
            <a:pPr marL="0" marR="0" lvl="0" indent="0" algn="l" defTabSz="914400" rtl="0" eaLnBrk="1" fontAlgn="base" latinLnBrk="0" hangingPunct="1">
              <a:lnSpc>
                <a:spcPct val="100000"/>
              </a:lnSpc>
              <a:spcBef>
                <a:spcPct val="30000"/>
              </a:spcBef>
              <a:spcAft>
                <a:spcPct val="0"/>
              </a:spcAft>
              <a:buClrTx/>
              <a:buSzTx/>
              <a:buFontTx/>
              <a:buNone/>
              <a:defRPr/>
            </a:pPr>
            <a:endPar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EXERCISES page 150</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Pages 151-155</a:t>
            </a:r>
          </a:p>
          <a:p>
            <a:pPr lvl="0" eaLnBrk="1" hangingPunct="1"/>
            <a:endParaRPr lang="en-US" altLang="en-US" sz="1200" b="1" dirty="0"/>
          </a:p>
          <a:p>
            <a:pPr lvl="0" eaLnBrk="1" hangingPunct="1"/>
            <a:r>
              <a:rPr lang="en-US" altLang="en-US" sz="1200" b="1" dirty="0"/>
              <a:t>Definition of Refusals page 151</a:t>
            </a:r>
          </a:p>
          <a:p>
            <a:pPr lvl="0" eaLnBrk="1" hangingPunct="1"/>
            <a:endParaRPr lang="en-US" altLang="en-US" sz="1200" b="1" dirty="0"/>
          </a:p>
          <a:p>
            <a:pPr lvl="0" eaLnBrk="1" hangingPunct="1"/>
            <a:r>
              <a:rPr lang="en-US" altLang="en-US" sz="1200" b="1" dirty="0"/>
              <a:t>Suggestions if occurs:</a:t>
            </a:r>
          </a:p>
          <a:p>
            <a:pPr lvl="0" eaLnBrk="1" hangingPunct="1"/>
            <a:r>
              <a:rPr lang="en-US" altLang="en-US" sz="1200" b="1" dirty="0"/>
              <a:t>Ask person why they do not want to take</a:t>
            </a:r>
          </a:p>
          <a:p>
            <a:pPr lvl="0" eaLnBrk="1" hangingPunct="1"/>
            <a:r>
              <a:rPr lang="en-US" altLang="en-US" sz="1200" b="1" dirty="0"/>
              <a:t>Tell the person you will call HCP</a:t>
            </a:r>
          </a:p>
          <a:p>
            <a:pPr lvl="0" eaLnBrk="1" hangingPunct="1"/>
            <a:r>
              <a:rPr lang="en-US" altLang="en-US" sz="1200" b="1" dirty="0"/>
              <a:t>HCP may adjust meds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In practice, any MAP Consultant may be contacted; however specific to a refusal, the prescribing HCP must be made aware. </a:t>
            </a:r>
          </a:p>
          <a:p>
            <a:pPr lvl="0" eaLnBrk="1" hangingPunct="1"/>
            <a:endParaRPr lang="en-US" altLang="en-US" sz="1200" b="1" dirty="0"/>
          </a:p>
          <a:p>
            <a:pPr lvl="0" eaLnBrk="1" hangingPunct="1"/>
            <a:r>
              <a:rPr lang="en-US" altLang="en-US" sz="1200" b="1" dirty="0"/>
              <a:t>Ask how to document a refusal on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Review example of documentation refusal 153</a:t>
            </a:r>
          </a:p>
          <a:p>
            <a:pPr lvl="0" eaLnBrk="1" hangingPunct="1"/>
            <a:endParaRPr lang="en-US" altLang="en-US" sz="1200" b="1" dirty="0"/>
          </a:p>
          <a:p>
            <a:pPr lvl="0" eaLnBrk="1" hangingPunct="1"/>
            <a:r>
              <a:rPr lang="en-US" altLang="en-US" sz="1200" b="1" dirty="0"/>
              <a:t>EXERCISES page 153-154 (David Cook exercises)</a:t>
            </a:r>
          </a:p>
          <a:p>
            <a:pPr lvl="0" eaLnBrk="1" hangingPunct="1"/>
            <a:endParaRPr lang="en-US" altLang="en-US" sz="1200" b="1" dirty="0"/>
          </a:p>
          <a:p>
            <a:pPr lvl="0" eaLnBrk="1" hangingPunct="1"/>
            <a:r>
              <a:rPr lang="en-US" altLang="en-US" sz="1200" b="1" dirty="0"/>
              <a:t>Class discussion and exercise page 155</a:t>
            </a:r>
          </a:p>
          <a:p>
            <a:pPr lvl="0" eaLnBrk="1" hangingPunct="1"/>
            <a:endParaRPr lang="en-US" altLang="en-US" sz="1200" b="1" dirty="0"/>
          </a:p>
          <a:p>
            <a:pPr lvl="0" eaLnBrk="1" hangingPunct="1"/>
            <a:r>
              <a:rPr lang="en-US" altLang="en-US" sz="1200" b="1" dirty="0"/>
              <a:t>Volunteer to read ‘Let’s Review’ page 161</a:t>
            </a:r>
          </a:p>
          <a:p>
            <a:pPr lvl="0" eaLnBrk="1" hangingPunct="1"/>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Unit 3</a:t>
            </a:r>
            <a:r>
              <a:rPr lang="en-US" altLang="en-US" sz="1200" b="1" baseline="0" dirty="0"/>
              <a:t> </a:t>
            </a:r>
            <a:r>
              <a:rPr lang="en-US" altLang="en-US" sz="1200" b="1" dirty="0"/>
              <a:t>Pages 32-47</a:t>
            </a:r>
          </a:p>
          <a:p>
            <a:pPr lvl="0" eaLnBrk="1" hangingPunct="1"/>
            <a:endParaRPr lang="en-US" altLang="en-US" sz="1200" b="1" dirty="0"/>
          </a:p>
          <a:p>
            <a:pPr lvl="0" eaLnBrk="1" hangingPunct="1"/>
            <a:r>
              <a:rPr lang="en-US" altLang="en-US" sz="1200" b="1" dirty="0"/>
              <a:t>What’s your definition of a med?</a:t>
            </a:r>
          </a:p>
          <a:p>
            <a:pPr lvl="0" eaLnBrk="1" hangingPunct="1"/>
            <a:endParaRPr lang="en-US" altLang="en-US" sz="1200" b="1" dirty="0"/>
          </a:p>
          <a:p>
            <a:pPr lvl="0" eaLnBrk="1" hangingPunct="1"/>
            <a:r>
              <a:rPr lang="en-US" altLang="en-US" sz="1200" b="1" dirty="0"/>
              <a:t>Re-state example staff gave previous day and apply here </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Meds can affect different parts of the body at the same time so…it’s important to observe for both desired and side effects. </a:t>
            </a:r>
          </a:p>
          <a:p>
            <a:pPr lvl="0" eaLnBrk="1" hangingPunct="1"/>
            <a:r>
              <a:rPr lang="en-US" altLang="en-US" sz="1200" b="1" dirty="0"/>
              <a:t>Examples – Motrin if taken on an empty stomach could cause upset. </a:t>
            </a:r>
          </a:p>
          <a:p>
            <a:pPr lvl="0" eaLnBrk="1" hangingPunct="1"/>
            <a:endParaRPr lang="en-US" altLang="en-US" sz="1200" b="1" dirty="0"/>
          </a:p>
          <a:p>
            <a:pPr lvl="0" eaLnBrk="1" hangingPunct="1"/>
            <a:r>
              <a:rPr lang="en-US" altLang="en-US" sz="1200" b="1" dirty="0"/>
              <a:t>Cold medicine taken for a runny nose can help but also cause sleepiness.</a:t>
            </a:r>
          </a:p>
          <a:p>
            <a:pPr lvl="0" eaLnBrk="1" hangingPunct="1"/>
            <a:endParaRPr lang="en-US" altLang="en-US" sz="1200" b="1" dirty="0"/>
          </a:p>
          <a:p>
            <a:pPr lvl="0" eaLnBrk="1" hangingPunct="1"/>
            <a:r>
              <a:rPr lang="en-US" altLang="en-US" sz="1200" b="1" dirty="0"/>
              <a:t>All meds have the potential to cause side effects so must watch for.</a:t>
            </a:r>
          </a:p>
          <a:p>
            <a:pPr lvl="0" eaLnBrk="1" hangingPunct="1"/>
            <a:endParaRPr lang="en-US" altLang="en-US" sz="1200" b="1" dirty="0"/>
          </a:p>
          <a:p>
            <a:pPr lvl="0" eaLnBrk="1" hangingPunct="1"/>
            <a:r>
              <a:rPr lang="en-US" altLang="en-US" sz="1200" b="1" dirty="0"/>
              <a:t>Most medications have a brand and generic name.</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32</a:t>
            </a:r>
          </a:p>
          <a:p>
            <a:pPr lvl="0" eaLnBrk="1" hangingPunct="1"/>
            <a:endParaRPr lang="en-US" altLang="en-US" sz="1200" b="1" dirty="0"/>
          </a:p>
          <a:p>
            <a:pPr lvl="0" eaLnBrk="1" hangingPunct="1"/>
            <a:r>
              <a:rPr lang="en-US" altLang="en-US" sz="1200" b="1" dirty="0"/>
              <a:t>Only way to receive brand name from pharmacist is for HCP to write ‘no substitution’ at bottom of prescription form.</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32</a:t>
            </a:r>
          </a:p>
          <a:p>
            <a:pPr lvl="0" eaLnBrk="1" hangingPunct="1"/>
            <a:r>
              <a:rPr lang="en-US" altLang="en-US" sz="1200" b="1" dirty="0"/>
              <a:t>When the HCP writes a prescription for a brand name medication and the generic name is substituted, you will see the generic name on the label and the letters ‘IC’-interchange near the brand name of medication printed on the pharmacy label.</a:t>
            </a:r>
          </a:p>
          <a:p>
            <a:pPr lvl="0" eaLnBrk="1" hangingPunct="1"/>
            <a:endParaRPr lang="en-US" altLang="en-US" sz="1200" b="1" dirty="0"/>
          </a:p>
          <a:p>
            <a:pPr lvl="0" eaLnBrk="1" hangingPunct="1"/>
            <a:r>
              <a:rPr lang="en-US" altLang="en-US" sz="1200" b="1" dirty="0"/>
              <a:t>LABEL EXERCISE page 33</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Page 34</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….this will bring you to the Massachusetts MAP homepage where you can select the tutorial under TMU Video Trainings.</a:t>
            </a:r>
          </a:p>
          <a:p>
            <a:pPr lvl="0" eaLnBrk="1" hangingPunct="1"/>
            <a:endParaRPr lang="en-US" altLang="en-US" sz="1200" b="1" dirty="0"/>
          </a:p>
          <a:p>
            <a:pPr lvl="0" eaLnBrk="1" hangingPunct="1"/>
            <a:r>
              <a:rPr lang="en-US" altLang="en-US" sz="1200" b="1" dirty="0"/>
              <a:t>It is important that the you are aware of your responsibilities in accessing your testing profile and updating with any required corrections. </a:t>
            </a:r>
          </a:p>
          <a:p>
            <a:pPr lvl="0" eaLnBrk="1" hangingPunct="1"/>
            <a:endParaRPr lang="en-US" altLang="en-US" sz="1200" b="1" dirty="0"/>
          </a:p>
          <a:p>
            <a:pPr lvl="0" eaLnBrk="1" hangingPunct="1"/>
            <a:r>
              <a:rPr lang="en-US" altLang="en-US" sz="1200" b="1" dirty="0"/>
              <a:t>There are also other tutorials here that cover other aspects of certification testing. I</a:t>
            </a:r>
            <a:r>
              <a:rPr lang="en-US" altLang="en-US" sz="1200" b="1" baseline="0" dirty="0"/>
              <a:t> e</a:t>
            </a:r>
            <a:r>
              <a:rPr lang="en-US" altLang="en-US" sz="1200" b="1" dirty="0"/>
              <a:t>ncourage you to view them for any required assistance with scheduling and testing.</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A prescription is the HCPs directions to the pharmacist.  </a:t>
            </a:r>
          </a:p>
          <a:p>
            <a:pPr lvl="0" eaLnBrk="1" hangingPunct="1"/>
            <a:r>
              <a:rPr lang="en-US" altLang="en-US" sz="1200" b="1" dirty="0"/>
              <a:t>Pharmacist uses the prescription to prepare and label medication.</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Optional-divide class into 3 Groups </a:t>
            </a:r>
          </a:p>
          <a:p>
            <a:pPr lvl="0" eaLnBrk="1" hangingPunct="1"/>
            <a:r>
              <a:rPr lang="en-US" altLang="en-US" sz="1200" b="1" dirty="0"/>
              <a:t>-Assign categories</a:t>
            </a:r>
          </a:p>
          <a:p>
            <a:pPr lvl="0" eaLnBrk="1" hangingPunct="1"/>
            <a:r>
              <a:rPr lang="en-US" altLang="en-US" sz="1200" b="1" dirty="0"/>
              <a:t>-Decide key points</a:t>
            </a:r>
          </a:p>
          <a:p>
            <a:pPr lvl="0" eaLnBrk="1" hangingPunct="1"/>
            <a:r>
              <a:rPr lang="en-US" altLang="en-US" sz="1200" b="1" dirty="0"/>
              <a:t>-Spokesperson to present</a:t>
            </a:r>
          </a:p>
          <a:p>
            <a:pPr lvl="0" eaLnBrk="1" hangingPunct="1"/>
            <a:endParaRPr lang="en-US" altLang="en-US" sz="1200" b="1" dirty="0"/>
          </a:p>
          <a:p>
            <a:pPr lvl="0" eaLnBrk="1" hangingPunct="1">
              <a:buChar char="•"/>
            </a:pPr>
            <a:r>
              <a:rPr lang="en-US" altLang="en-US" sz="1200" b="1" dirty="0"/>
              <a:t>Controlled (Schedule VI)  Pages 34-35</a:t>
            </a:r>
          </a:p>
          <a:p>
            <a:pPr lvl="0" eaLnBrk="1" hangingPunct="1">
              <a:buChar char="•"/>
            </a:pPr>
            <a:r>
              <a:rPr lang="en-US" altLang="en-US" sz="1200" b="1" dirty="0"/>
              <a:t>Countable Controlled (Schedule II-V)   Pages 35-37</a:t>
            </a:r>
          </a:p>
          <a:p>
            <a:pPr lvl="0" eaLnBrk="1" hangingPunct="1">
              <a:buChar char="•"/>
            </a:pPr>
            <a:r>
              <a:rPr lang="en-US" altLang="en-US" sz="1200" b="1" dirty="0"/>
              <a:t>OTCs  Page 38</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solidFill>
                  <a:srgbClr val="000000"/>
                </a:solidFill>
              </a:rPr>
              <a:t>Page 34-35 Controlled (Schedule VI) </a:t>
            </a:r>
          </a:p>
          <a:p>
            <a:pPr lvl="0"/>
            <a:endParaRPr lang="en-US" altLang="en-US" dirty="0"/>
          </a:p>
          <a:p>
            <a:pPr lvl="0"/>
            <a:r>
              <a:rPr lang="en-US" altLang="en-US" sz="1200" b="1" dirty="0"/>
              <a:t>May mention exception of high alert meds here</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solidFill>
                  <a:srgbClr val="000000"/>
                </a:solidFill>
              </a:rPr>
              <a:t>Page 35-37 Countable Controlled </a:t>
            </a:r>
          </a:p>
          <a:p>
            <a:pPr lvl="0" eaLnBrk="1" hangingPunct="1"/>
            <a:endParaRPr lang="en-US" altLang="en-US" sz="1200" b="1" dirty="0">
              <a:solidFill>
                <a:srgbClr val="000000"/>
              </a:solidFill>
            </a:endParaRPr>
          </a:p>
          <a:p>
            <a:pPr lvl="0" eaLnBrk="1" hangingPunct="1"/>
            <a:r>
              <a:rPr lang="en-US" altLang="en-US" sz="1200" b="1" dirty="0"/>
              <a:t>Depending on the company you work for the packaging will vary.  Blister packs are most common.</a:t>
            </a:r>
          </a:p>
          <a:p>
            <a:pPr lvl="0" eaLnBrk="1" hangingPunct="1"/>
            <a:endParaRPr lang="en-US" altLang="en-US" sz="1200" b="1" dirty="0"/>
          </a:p>
          <a:p>
            <a:pPr lvl="0" eaLnBrk="1" hangingPunct="1"/>
            <a:r>
              <a:rPr lang="en-US" altLang="en-US" sz="1200" b="1" dirty="0"/>
              <a:t>There is also Opti-Pak unit dose and OPUS color coded cassette, tamper resistant packaging options.</a:t>
            </a:r>
          </a:p>
          <a:p>
            <a:pPr lvl="0" eaLnBrk="1" hangingPunct="1"/>
            <a:endParaRPr lang="en-US" altLang="en-US" sz="1200" b="1" dirty="0"/>
          </a:p>
          <a:p>
            <a:pPr lvl="0" eaLnBrk="1" hangingPunct="1"/>
            <a:r>
              <a:rPr lang="en-US" altLang="en-US" sz="1200" b="1" dirty="0"/>
              <a:t>Liquid </a:t>
            </a:r>
            <a:r>
              <a:rPr lang="en-US" altLang="en-US" sz="1200" b="1" dirty="0" err="1"/>
              <a:t>countables</a:t>
            </a:r>
            <a:r>
              <a:rPr lang="en-US" altLang="en-US" sz="1200" b="1" dirty="0"/>
              <a:t> must be packaged sealed in a labeled coffee creamer type container OR…</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…an oral dosing syringe that is tamper resistant.</a:t>
            </a:r>
          </a:p>
          <a:p>
            <a:pPr lvl="0"/>
            <a:endParaRPr lang="en-US" altLang="en-US" sz="1200" b="1" dirty="0"/>
          </a:p>
          <a:p>
            <a:pPr lvl="0"/>
            <a:r>
              <a:rPr lang="en-US" altLang="en-US" sz="1200" b="1" dirty="0"/>
              <a:t>These are tamper resistant syringes; when the cap is unscrewed it leaves the red ring.  If you can just pull the cap off without unscrewing it, tampering may have occurred.  </a:t>
            </a:r>
          </a:p>
          <a:p>
            <a:pPr lvl="0"/>
            <a:endParaRPr lang="en-US" altLang="en-US" sz="1200" b="1" dirty="0"/>
          </a:p>
          <a:p>
            <a:pPr lvl="0"/>
            <a:r>
              <a:rPr lang="en-US" altLang="en-US" sz="1200" b="1" dirty="0"/>
              <a:t>If you have this type of syringe in your program, the total number of prefilled syringes received from the pharmacy are added into the count.  Each syringe is subtracted from count as it’s used rather than subtracting the total number of milliliters in each syringe.</a:t>
            </a:r>
          </a:p>
          <a:p>
            <a:pPr lvl="0"/>
            <a:endParaRPr lang="en-US" altLang="en-US" sz="1200" b="1" dirty="0"/>
          </a:p>
          <a:p>
            <a:pPr lvl="0"/>
            <a:r>
              <a:rPr lang="en-US" altLang="en-US" sz="1200" b="1" u="sng" dirty="0"/>
              <a:t>Empty</a:t>
            </a:r>
            <a:r>
              <a:rPr lang="en-US" altLang="en-US" sz="1200" b="1" dirty="0"/>
              <a:t> syringes are required to be secured on site but they do not have to be added to the count.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solidFill>
                  <a:srgbClr val="000000"/>
                </a:solidFill>
              </a:rPr>
              <a:t>If not mentioned ask:</a:t>
            </a:r>
          </a:p>
          <a:p>
            <a:pPr lvl="0" eaLnBrk="1" hangingPunct="1"/>
            <a:endParaRPr lang="en-US" altLang="en-US" sz="1200" b="1" dirty="0">
              <a:solidFill>
                <a:srgbClr val="000000"/>
              </a:solidFill>
            </a:endParaRPr>
          </a:p>
          <a:p>
            <a:pPr lvl="0" eaLnBrk="1" hangingPunct="1"/>
            <a:r>
              <a:rPr lang="en-US" altLang="en-US" sz="1200" b="1" dirty="0">
                <a:solidFill>
                  <a:srgbClr val="000000"/>
                </a:solidFill>
              </a:rPr>
              <a:t>-Reason for tamper resistant packaging</a:t>
            </a:r>
          </a:p>
          <a:p>
            <a:pPr lvl="0" eaLnBrk="1" hangingPunct="1"/>
            <a:r>
              <a:rPr lang="en-US" altLang="en-US" sz="1200" b="1" dirty="0">
                <a:solidFill>
                  <a:srgbClr val="000000"/>
                </a:solidFill>
              </a:rPr>
              <a:t>-Reason for double lock</a:t>
            </a:r>
          </a:p>
          <a:p>
            <a:pPr lvl="0" eaLnBrk="1" hangingPunct="1"/>
            <a:r>
              <a:rPr lang="en-US" altLang="en-US" sz="1200" b="1" dirty="0">
                <a:solidFill>
                  <a:srgbClr val="000000"/>
                </a:solidFill>
              </a:rPr>
              <a:t>-Reason for counting frequently</a:t>
            </a:r>
          </a:p>
          <a:p>
            <a:pPr lvl="0" eaLnBrk="1" hangingPunct="1"/>
            <a:endParaRPr lang="en-US" altLang="en-US" sz="1200" b="1" dirty="0">
              <a:solidFill>
                <a:srgbClr val="000000"/>
              </a:solidFill>
            </a:endParaRPr>
          </a:p>
          <a:p>
            <a:pPr lvl="0" eaLnBrk="1" hangingPunct="1"/>
            <a:r>
              <a:rPr lang="en-US" altLang="en-US" sz="1200" b="1" dirty="0"/>
              <a:t>ANSWER:  High risk of being stolen and abused.</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38</a:t>
            </a:r>
          </a:p>
          <a:p>
            <a:pPr lvl="0" eaLnBrk="1" hangingPunct="1"/>
            <a:endParaRPr lang="en-US" altLang="en-US" sz="1200" b="1" dirty="0"/>
          </a:p>
          <a:p>
            <a:pPr lvl="0" eaLnBrk="1" hangingPunct="1"/>
            <a:r>
              <a:rPr lang="en-US" altLang="en-US" sz="1200" b="1" dirty="0"/>
              <a:t>Can buy without a prescription but must have HCP order in a program setting to give.</a:t>
            </a:r>
          </a:p>
          <a:p>
            <a:pPr lvl="0" eaLnBrk="1" hangingPunct="1"/>
            <a:endParaRPr lang="en-US" altLang="en-US" sz="1200" b="1" dirty="0"/>
          </a:p>
          <a:p>
            <a:pPr lvl="0" eaLnBrk="1" hangingPunct="1"/>
            <a:r>
              <a:rPr lang="en-US" altLang="en-US" sz="1200" b="1" dirty="0"/>
              <a:t>In addition to the 3 categories of medications there are dietary supplements.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39</a:t>
            </a:r>
          </a:p>
          <a:p>
            <a:pPr lvl="0" eaLnBrk="1" hangingPunct="1"/>
            <a:endParaRPr lang="en-US" altLang="en-US" sz="1200" b="1" dirty="0"/>
          </a:p>
          <a:p>
            <a:pPr lvl="0" eaLnBrk="1" hangingPunct="1"/>
            <a:r>
              <a:rPr lang="en-US" altLang="en-US" sz="1200" b="1" dirty="0">
                <a:solidFill>
                  <a:srgbClr val="000000"/>
                </a:solidFill>
              </a:rPr>
              <a:t>For a pharmacy to ‘label’ the bottle, even though it can be purchased without a prescription, they will require a prescription from the HCP.</a:t>
            </a:r>
          </a:p>
          <a:p>
            <a:pPr lvl="0" eaLnBrk="1" hangingPunct="1"/>
            <a:endParaRPr lang="en-US" altLang="en-US" sz="1200" b="1" dirty="0"/>
          </a:p>
          <a:p>
            <a:pPr lvl="0" eaLnBrk="1" hangingPunct="1"/>
            <a:r>
              <a:rPr lang="en-US" altLang="en-US" sz="1200" b="1" dirty="0">
                <a:solidFill>
                  <a:srgbClr val="000000"/>
                </a:solidFill>
              </a:rPr>
              <a:t>Page 39 (Bottom) mentions Nutritional supplements (conventional food items) which are not medications.</a:t>
            </a:r>
          </a:p>
          <a:p>
            <a:pPr lvl="0" eaLnBrk="1" hangingPunct="1"/>
            <a:endParaRPr lang="en-US" altLang="en-US" sz="1200" b="1" dirty="0">
              <a:solidFill>
                <a:srgbClr val="000000"/>
              </a:solidFill>
            </a:endParaRPr>
          </a:p>
          <a:p>
            <a:pPr lvl="0" eaLnBrk="1" hangingPunct="1"/>
            <a:r>
              <a:rPr lang="en-US" altLang="en-US" sz="1200" b="1" dirty="0">
                <a:solidFill>
                  <a:srgbClr val="000000"/>
                </a:solidFill>
              </a:rPr>
              <a:t>Review labels page 40</a:t>
            </a:r>
          </a:p>
          <a:p>
            <a:pPr lvl="0" eaLnBrk="1" hangingPunct="1"/>
            <a:r>
              <a:rPr lang="en-US" altLang="en-US" sz="1200" b="1" dirty="0">
                <a:solidFill>
                  <a:srgbClr val="000000"/>
                </a:solidFill>
              </a:rPr>
              <a:t>EXERCISE page 41</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42</a:t>
            </a:r>
          </a:p>
          <a:p>
            <a:pPr lvl="0" eaLnBrk="1" hangingPunct="1"/>
            <a:endParaRPr lang="en-US" altLang="en-US" sz="1200" b="1" dirty="0"/>
          </a:p>
          <a:p>
            <a:pPr lvl="0" eaLnBrk="1" hangingPunct="1"/>
            <a:r>
              <a:rPr lang="en-US" altLang="en-US" sz="1200" b="1" dirty="0"/>
              <a:t>Ask the class, What does the desired effect of a medication mean?</a:t>
            </a:r>
          </a:p>
          <a:p>
            <a:pPr lvl="0" eaLnBrk="1" hangingPunct="1"/>
            <a:r>
              <a:rPr lang="en-US" altLang="en-US" sz="1200" b="1" dirty="0"/>
              <a:t>Ask for Examples?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42</a:t>
            </a:r>
          </a:p>
          <a:p>
            <a:pPr lvl="0" eaLnBrk="1" hangingPunct="1"/>
            <a:r>
              <a:rPr lang="en-US" altLang="en-US" sz="1200" b="1" dirty="0"/>
              <a:t>Desired</a:t>
            </a:r>
          </a:p>
          <a:p>
            <a:pPr lvl="0" eaLnBrk="1" hangingPunct="1"/>
            <a:r>
              <a:rPr lang="en-US" altLang="en-US" sz="1200" b="1" dirty="0"/>
              <a:t>Med is working</a:t>
            </a:r>
          </a:p>
          <a:p>
            <a:pPr lvl="0" eaLnBrk="1" hangingPunct="1"/>
            <a:r>
              <a:rPr lang="en-US" altLang="en-US" sz="1200" b="1" dirty="0"/>
              <a:t>Must know a meds desired effect, reason for use.</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99</a:t>
            </a:fld>
            <a:endParaRPr lang="en-US"/>
          </a:p>
        </p:txBody>
      </p:sp>
    </p:spTree>
    <p:extLst>
      <p:ext uri="{BB962C8B-B14F-4D97-AF65-F5344CB8AC3E}">
        <p14:creationId xmlns:p14="http://schemas.microsoft.com/office/powerpoint/2010/main" val="492865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C4BF9F21-7AAF-4C95-9B94-CCBE0516F1C0}" type="datetimeFigureOut">
              <a:rPr lang="en-US" smtClean="0"/>
              <a:t>12/30/2020</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AD7CA7F3-509B-4C9D-B2D4-87A40127F7FC}"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4BF9F21-7AAF-4C95-9B94-CCBE0516F1C0}" type="datetimeFigureOut">
              <a:rPr lang="en-US" smtClean="0"/>
              <a:t>12/30/2020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CA7F3-509B-4C9D-B2D4-87A40127F7F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C4BF9F21-7AAF-4C95-9B94-CCBE0516F1C0}" type="datetimeFigureOut">
              <a:rPr lang="en-US" smtClean="0"/>
              <a:t>12/30/2020</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AD7CA7F3-509B-4C9D-B2D4-87A40127F7FC}"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C4BF9F21-7AAF-4C95-9B94-CCBE0516F1C0}" type="datetimeFigureOut">
              <a:rPr lang="en-US" smtClean="0"/>
              <a:t>12/30/2020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D7CA7F3-509B-4C9D-B2D4-87A40127F7FC}"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C4BF9F21-7AAF-4C95-9B94-CCBE0516F1C0}" type="datetimeFigureOut">
              <a:rPr lang="en-US" smtClean="0"/>
              <a:t>12/30/2020</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AD7CA7F3-509B-4C9D-B2D4-87A40127F7FC}"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C4BF9F21-7AAF-4C95-9B94-CCBE0516F1C0}" type="datetimeFigureOut">
              <a:rPr lang="en-US" smtClean="0"/>
              <a:t>12/30/2020</a:t>
            </a:fld>
            <a:endParaRPr lang="en-US"/>
          </a:p>
        </p:txBody>
      </p:sp>
      <p:sp>
        <p:nvSpPr>
          <p:cNvPr id="10" name="Slide Number Placeholder 9"/>
          <p:cNvSpPr>
            <a:spLocks noGrp="1"/>
          </p:cNvSpPr>
          <p:nvPr>
            <p:ph type="sldNum" sz="quarter" idx="16"/>
          </p:nvPr>
        </p:nvSpPr>
        <p:spPr/>
        <p:txBody>
          <a:bodyPr rtlCol="0"/>
          <a:lstStyle/>
          <a:p>
            <a:fld id="{AD7CA7F3-509B-4C9D-B2D4-87A40127F7FC}"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C4BF9F21-7AAF-4C95-9B94-CCBE0516F1C0}" type="datetimeFigureOut">
              <a:rPr lang="en-US" smtClean="0"/>
              <a:t>12/30/2020</a:t>
            </a:fld>
            <a:endParaRPr lang="en-US"/>
          </a:p>
        </p:txBody>
      </p:sp>
      <p:sp>
        <p:nvSpPr>
          <p:cNvPr id="12" name="Slide Number Placeholder 11"/>
          <p:cNvSpPr>
            <a:spLocks noGrp="1"/>
          </p:cNvSpPr>
          <p:nvPr>
            <p:ph type="sldNum" sz="quarter" idx="16"/>
          </p:nvPr>
        </p:nvSpPr>
        <p:spPr/>
        <p:txBody>
          <a:bodyPr rtlCol="0"/>
          <a:lstStyle/>
          <a:p>
            <a:fld id="{AD7CA7F3-509B-4C9D-B2D4-87A40127F7FC}"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4BF9F21-7AAF-4C95-9B94-CCBE0516F1C0}" type="datetimeFigureOut">
              <a:rPr lang="en-US" smtClean="0"/>
              <a:t>12/30/2020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D7CA7F3-509B-4C9D-B2D4-87A40127F7F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BF9F21-7AAF-4C95-9B94-CCBE0516F1C0}" type="datetimeFigureOut">
              <a:rPr lang="en-US" smtClean="0"/>
              <a:t>12/30/2020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AD7CA7F3-509B-4C9D-B2D4-87A40127F7F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C4BF9F21-7AAF-4C95-9B94-CCBE0516F1C0}" type="datetimeFigureOut">
              <a:rPr lang="en-US" smtClean="0"/>
              <a:t>12/30/2020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D7CA7F3-509B-4C9D-B2D4-87A40127F7FC}"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C4BF9F21-7AAF-4C95-9B94-CCBE0516F1C0}" type="datetimeFigureOut">
              <a:rPr lang="en-US" smtClean="0"/>
              <a:t>12/30/2020</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AD7CA7F3-509B-4C9D-B2D4-87A40127F7FC}"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C4BF9F21-7AAF-4C95-9B94-CCBE0516F1C0}" type="datetimeFigureOut">
              <a:rPr lang="en-US" smtClean="0"/>
              <a:t>12/30/2020</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D7CA7F3-509B-4C9D-B2D4-87A40127F7F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4.png"/><Relationship Id="rId2" Type="http://schemas.openxmlformats.org/officeDocument/2006/relationships/notesSlide" Target="../notesSlides/notesSlide114.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1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png"/><Relationship Id="rId7" Type="http://schemas.openxmlformats.org/officeDocument/2006/relationships/image" Target="../media/image83.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1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02.tmp"/><Relationship Id="rId2" Type="http://schemas.openxmlformats.org/officeDocument/2006/relationships/notesSlide" Target="../notesSlides/notesSlide142.xml"/><Relationship Id="rId1" Type="http://schemas.openxmlformats.org/officeDocument/2006/relationships/slideLayout" Target="../slideLayouts/slideLayout7.xml"/><Relationship Id="rId4" Type="http://schemas.openxmlformats.org/officeDocument/2006/relationships/image" Target="../media/image103.tmp"/></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6.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9.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2.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2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7.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2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10.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1.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2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3.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2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4.xml"/><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2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6.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2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9.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2.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9.wmf"/></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5.png"/><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Responsibilities in Action</a:t>
            </a:r>
          </a:p>
        </p:txBody>
      </p:sp>
      <p:sp>
        <p:nvSpPr>
          <p:cNvPr id="5" name="Subtitle 4"/>
          <p:cNvSpPr>
            <a:spLocks noGrp="1"/>
          </p:cNvSpPr>
          <p:nvPr>
            <p:ph type="subTitle" idx="1"/>
          </p:nvPr>
        </p:nvSpPr>
        <p:spPr/>
        <p:txBody>
          <a:bodyPr/>
          <a:lstStyle/>
          <a:p>
            <a:r>
              <a:rPr lang="en-US" dirty="0"/>
              <a:t>Understanding the Connections</a:t>
            </a:r>
          </a:p>
        </p:txBody>
      </p:sp>
      <p:pic>
        <p:nvPicPr>
          <p:cNvPr id="7"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4038600"/>
            <a:ext cx="1524000" cy="1693863"/>
          </a:xfrm>
          <a:prstGeom prst="rect">
            <a:avLst/>
          </a:prstGeom>
          <a:noFill/>
          <a:ln w="9525">
            <a:noFill/>
          </a:ln>
        </p:spPr>
      </p:pic>
    </p:spTree>
    <p:extLst>
      <p:ext uri="{BB962C8B-B14F-4D97-AF65-F5344CB8AC3E}">
        <p14:creationId xmlns:p14="http://schemas.microsoft.com/office/powerpoint/2010/main" val="2591949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Successful Completion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a:bodyPr>
          <a:lstStyle/>
          <a:p>
            <a:r>
              <a:rPr lang="en-US" sz="4000" b="1" dirty="0"/>
              <a:t>100% Attendance</a:t>
            </a:r>
          </a:p>
          <a:p>
            <a:r>
              <a:rPr lang="en-US" sz="4000" b="1" dirty="0"/>
              <a:t>Pre-test(s)</a:t>
            </a:r>
          </a:p>
          <a:p>
            <a:pPr lvl="1"/>
            <a:r>
              <a:rPr lang="en-US" sz="3700" b="1" dirty="0"/>
              <a:t>Computer Based Test (CBT)</a:t>
            </a:r>
          </a:p>
          <a:p>
            <a:pPr lvl="1"/>
            <a:r>
              <a:rPr lang="en-US" sz="3700" b="1" dirty="0"/>
              <a:t>Medication Administration</a:t>
            </a:r>
          </a:p>
          <a:p>
            <a:pPr lvl="1"/>
            <a:r>
              <a:rPr lang="en-US" sz="3700" b="1" dirty="0"/>
              <a:t>Transcription</a:t>
            </a:r>
          </a:p>
        </p:txBody>
      </p:sp>
    </p:spTree>
    <p:extLst>
      <p:ext uri="{BB962C8B-B14F-4D97-AF65-F5344CB8AC3E}">
        <p14:creationId xmlns:p14="http://schemas.microsoft.com/office/powerpoint/2010/main" val="12011810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No Effect Noted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Reasons</a:t>
            </a:r>
          </a:p>
          <a:p>
            <a:pPr lvl="1"/>
            <a:r>
              <a:rPr lang="en-US" sz="3700" b="1" dirty="0"/>
              <a:t>Med has not had enough time to work</a:t>
            </a:r>
          </a:p>
          <a:p>
            <a:pPr lvl="1"/>
            <a:r>
              <a:rPr lang="en-US" sz="3700" b="1" dirty="0"/>
              <a:t>Even after enough time for the med to work</a:t>
            </a:r>
          </a:p>
          <a:p>
            <a:pPr lvl="2"/>
            <a:r>
              <a:rPr lang="en-US" sz="3400" b="1" dirty="0"/>
              <a:t>It does not</a:t>
            </a:r>
          </a:p>
        </p:txBody>
      </p:sp>
    </p:spTree>
    <p:extLst>
      <p:ext uri="{BB962C8B-B14F-4D97-AF65-F5344CB8AC3E}">
        <p14:creationId xmlns:p14="http://schemas.microsoft.com/office/powerpoint/2010/main" val="36466074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Side Effects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6" y="1600200"/>
            <a:ext cx="8375983" cy="5257800"/>
          </a:xfrm>
        </p:spPr>
        <p:txBody>
          <a:bodyPr>
            <a:normAutofit lnSpcReduction="10000"/>
          </a:bodyPr>
          <a:lstStyle/>
          <a:p>
            <a:r>
              <a:rPr lang="en-US" sz="4000" b="1" dirty="0"/>
              <a:t>Results not wanted or intended</a:t>
            </a:r>
          </a:p>
          <a:p>
            <a:r>
              <a:rPr lang="en-US" sz="4000" b="1" dirty="0"/>
              <a:t>Range from mild to severe</a:t>
            </a:r>
          </a:p>
          <a:p>
            <a:pPr lvl="1"/>
            <a:r>
              <a:rPr lang="en-US" sz="3700" b="1" dirty="0"/>
              <a:t>Mild</a:t>
            </a:r>
          </a:p>
          <a:p>
            <a:pPr lvl="2"/>
            <a:r>
              <a:rPr lang="en-US" sz="3400" b="1" dirty="0"/>
              <a:t>May be uncomfortable</a:t>
            </a:r>
          </a:p>
          <a:p>
            <a:pPr lvl="1"/>
            <a:r>
              <a:rPr lang="en-US" sz="3700" b="1" dirty="0"/>
              <a:t>Adverse Response (severe side effect)</a:t>
            </a:r>
          </a:p>
          <a:p>
            <a:pPr lvl="2"/>
            <a:r>
              <a:rPr lang="en-US" sz="3400" b="1" dirty="0"/>
              <a:t>Allergic</a:t>
            </a:r>
          </a:p>
          <a:p>
            <a:pPr lvl="2"/>
            <a:r>
              <a:rPr lang="en-US" sz="3400" b="1" dirty="0"/>
              <a:t>Anaphylactic</a:t>
            </a:r>
          </a:p>
          <a:p>
            <a:pPr lvl="2"/>
            <a:r>
              <a:rPr lang="en-US" sz="3400" b="1" dirty="0"/>
              <a:t>Paradoxical</a:t>
            </a:r>
          </a:p>
          <a:p>
            <a:pPr lvl="2"/>
            <a:r>
              <a:rPr lang="en-US" sz="3400" b="1" dirty="0"/>
              <a:t>Toxicity</a:t>
            </a:r>
          </a:p>
        </p:txBody>
      </p:sp>
    </p:spTree>
    <p:extLst>
      <p:ext uri="{BB962C8B-B14F-4D97-AF65-F5344CB8AC3E}">
        <p14:creationId xmlns:p14="http://schemas.microsoft.com/office/powerpoint/2010/main" val="22572170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Interactions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Medications, dietary supplements mix in the body</a:t>
            </a:r>
          </a:p>
          <a:p>
            <a:pPr lvl="1"/>
            <a:r>
              <a:rPr lang="en-US" sz="3700" b="1" dirty="0"/>
              <a:t>May increase or decrease</a:t>
            </a:r>
          </a:p>
          <a:p>
            <a:pPr lvl="2"/>
            <a:r>
              <a:rPr lang="en-US" sz="3400" b="1" dirty="0"/>
              <a:t>Effect and/or side effects of one or more of the meds and/or dietary supplements</a:t>
            </a:r>
          </a:p>
        </p:txBody>
      </p:sp>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4753027"/>
            <a:ext cx="2950590" cy="2102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76575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Interactions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The more meds/dietary supplements taken at one time</a:t>
            </a:r>
          </a:p>
          <a:p>
            <a:pPr lvl="1"/>
            <a:r>
              <a:rPr lang="en-US" sz="3700" b="1" dirty="0"/>
              <a:t>Increases the possibility</a:t>
            </a:r>
          </a:p>
          <a:p>
            <a:r>
              <a:rPr lang="en-US" sz="4000" b="1" dirty="0"/>
              <a:t>Changes observed</a:t>
            </a:r>
          </a:p>
          <a:p>
            <a:pPr lvl="1"/>
            <a:r>
              <a:rPr lang="en-US" sz="3700" b="1" dirty="0"/>
              <a:t>May be due to a med interaction</a:t>
            </a:r>
          </a:p>
        </p:txBody>
      </p:sp>
    </p:spTree>
    <p:extLst>
      <p:ext uri="{BB962C8B-B14F-4D97-AF65-F5344CB8AC3E}">
        <p14:creationId xmlns:p14="http://schemas.microsoft.com/office/powerpoint/2010/main" val="5464955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Other Substances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6600" b="1" dirty="0"/>
              <a:t>Alcohol</a:t>
            </a:r>
          </a:p>
          <a:p>
            <a:r>
              <a:rPr lang="en-US" sz="6600" b="1" dirty="0"/>
              <a:t>Nicotine</a:t>
            </a:r>
          </a:p>
          <a:p>
            <a:r>
              <a:rPr lang="en-US" sz="6600" b="1" dirty="0"/>
              <a:t>Caffeine</a:t>
            </a: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65713" y="1828800"/>
            <a:ext cx="987425"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65713" y="2971800"/>
            <a:ext cx="987425"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65713" y="3979545"/>
            <a:ext cx="98742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9689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Sensitivity to 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5029200"/>
          </a:xfrm>
        </p:spPr>
        <p:txBody>
          <a:bodyPr>
            <a:normAutofit fontScale="92500" lnSpcReduction="10000"/>
          </a:bodyPr>
          <a:lstStyle/>
          <a:p>
            <a:r>
              <a:rPr lang="en-US" sz="4000" b="1" dirty="0"/>
              <a:t>Influencing factors</a:t>
            </a:r>
          </a:p>
          <a:p>
            <a:pPr lvl="1"/>
            <a:r>
              <a:rPr lang="en-US" sz="3700" b="1" dirty="0"/>
              <a:t>Age</a:t>
            </a:r>
          </a:p>
          <a:p>
            <a:pPr lvl="1"/>
            <a:r>
              <a:rPr lang="en-US" sz="3700" b="1" dirty="0"/>
              <a:t>Weight</a:t>
            </a:r>
          </a:p>
          <a:p>
            <a:pPr lvl="1"/>
            <a:r>
              <a:rPr lang="en-US" sz="3700" b="1" dirty="0"/>
              <a:t>Gender </a:t>
            </a:r>
          </a:p>
          <a:p>
            <a:pPr lvl="1"/>
            <a:r>
              <a:rPr lang="en-US" sz="3700" b="1" dirty="0"/>
              <a:t>General health</a:t>
            </a:r>
          </a:p>
          <a:p>
            <a:pPr lvl="1"/>
            <a:r>
              <a:rPr lang="en-US" sz="3700" b="1" dirty="0"/>
              <a:t>Medical history</a:t>
            </a:r>
          </a:p>
          <a:p>
            <a:pPr lvl="1"/>
            <a:r>
              <a:rPr lang="en-US" sz="3700" b="1" dirty="0"/>
              <a:t>Level of physical activity</a:t>
            </a:r>
          </a:p>
          <a:p>
            <a:pPr lvl="1"/>
            <a:r>
              <a:rPr lang="en-US" sz="3700" b="1" dirty="0"/>
              <a:t>Use of other meds and/or dietary supplements</a:t>
            </a:r>
          </a:p>
        </p:txBody>
      </p:sp>
    </p:spTree>
    <p:extLst>
      <p:ext uri="{BB962C8B-B14F-4D97-AF65-F5344CB8AC3E}">
        <p14:creationId xmlns:p14="http://schemas.microsoft.com/office/powerpoint/2010/main" val="12391875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Information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572000"/>
          </a:xfrm>
        </p:spPr>
        <p:txBody>
          <a:bodyPr>
            <a:normAutofit/>
          </a:bodyPr>
          <a:lstStyle/>
          <a:p>
            <a:r>
              <a:rPr lang="en-US" sz="4000" b="1" dirty="0"/>
              <a:t>Resources</a:t>
            </a:r>
          </a:p>
          <a:p>
            <a:pPr lvl="1"/>
            <a:r>
              <a:rPr lang="en-US" sz="3700" b="1" dirty="0"/>
              <a:t>Prescribing HCP</a:t>
            </a:r>
          </a:p>
          <a:p>
            <a:pPr lvl="1"/>
            <a:r>
              <a:rPr lang="en-US" sz="3700" b="1" dirty="0"/>
              <a:t>Pharmacist</a:t>
            </a:r>
          </a:p>
          <a:p>
            <a:pPr lvl="1"/>
            <a:r>
              <a:rPr lang="en-US" sz="3700" b="1" dirty="0"/>
              <a:t>Package inserts</a:t>
            </a:r>
          </a:p>
          <a:p>
            <a:pPr lvl="1"/>
            <a:r>
              <a:rPr lang="en-US" sz="3700" b="1" dirty="0"/>
              <a:t>Reputable online source</a:t>
            </a:r>
          </a:p>
          <a:p>
            <a:pPr lvl="1"/>
            <a:r>
              <a:rPr lang="en-US" sz="3700" b="1" dirty="0"/>
              <a:t>Medication reference book</a:t>
            </a:r>
          </a:p>
        </p:txBody>
      </p:sp>
    </p:spTree>
    <p:extLst>
      <p:ext uri="{BB962C8B-B14F-4D97-AF65-F5344CB8AC3E}">
        <p14:creationId xmlns:p14="http://schemas.microsoft.com/office/powerpoint/2010/main" val="15989524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Giving Multiple Meds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lnSpcReduction="10000"/>
          </a:bodyPr>
          <a:lstStyle/>
          <a:p>
            <a:r>
              <a:rPr lang="en-US" sz="4000" b="1" dirty="0"/>
              <a:t>Complete checks for each med</a:t>
            </a:r>
          </a:p>
          <a:p>
            <a:r>
              <a:rPr lang="en-US" sz="4000" b="1" dirty="0"/>
              <a:t>      #1</a:t>
            </a:r>
          </a:p>
          <a:p>
            <a:r>
              <a:rPr lang="en-US" sz="4000" b="1" dirty="0"/>
              <a:t>      #2</a:t>
            </a:r>
          </a:p>
          <a:p>
            <a:r>
              <a:rPr lang="en-US" sz="4000" b="1" dirty="0"/>
              <a:t>      #3</a:t>
            </a:r>
          </a:p>
          <a:p>
            <a:pPr lvl="1"/>
            <a:r>
              <a:rPr lang="en-US" sz="3700" b="1" dirty="0"/>
              <a:t>Before moving to the next med</a:t>
            </a:r>
          </a:p>
          <a:p>
            <a:pPr lvl="2"/>
            <a:r>
              <a:rPr lang="en-US" sz="3400" b="1" dirty="0"/>
              <a:t>All meds due at the same time, for the same person may be given together</a:t>
            </a:r>
          </a:p>
        </p:txBody>
      </p:sp>
      <p:pic>
        <p:nvPicPr>
          <p:cNvPr id="717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0600" y="2209800"/>
            <a:ext cx="731837"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9080" y="2866636"/>
            <a:ext cx="731837"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9080" y="3573348"/>
            <a:ext cx="731837"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03171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 Pass Scenario</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6000" b="1" dirty="0"/>
              <a:t>Ellen Tracey</a:t>
            </a:r>
          </a:p>
          <a:p>
            <a:r>
              <a:rPr lang="en-US" sz="6000" b="1" dirty="0"/>
              <a:t>8pm medication</a:t>
            </a:r>
          </a:p>
          <a:p>
            <a:r>
              <a:rPr lang="en-US" sz="6000" b="1" dirty="0"/>
              <a:t>March 3</a:t>
            </a:r>
            <a:r>
              <a:rPr lang="en-US" sz="6000" b="1" baseline="30000" dirty="0"/>
              <a:t>rd</a:t>
            </a:r>
            <a:r>
              <a:rPr lang="en-US" sz="6000" b="1" dirty="0"/>
              <a:t>, yr</a:t>
            </a:r>
          </a:p>
        </p:txBody>
      </p:sp>
    </p:spTree>
    <p:extLst>
      <p:ext uri="{BB962C8B-B14F-4D97-AF65-F5344CB8AC3E}">
        <p14:creationId xmlns:p14="http://schemas.microsoft.com/office/powerpoint/2010/main" val="7616346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 Pass Scenario</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6000" b="1" dirty="0"/>
              <a:t>David Cook</a:t>
            </a:r>
          </a:p>
          <a:p>
            <a:r>
              <a:rPr lang="en-US" sz="6000" b="1" dirty="0"/>
              <a:t>8pm medication</a:t>
            </a:r>
          </a:p>
          <a:p>
            <a:r>
              <a:rPr lang="en-US" sz="6000" b="1" dirty="0"/>
              <a:t>March 3</a:t>
            </a:r>
            <a:r>
              <a:rPr lang="en-US" sz="6000" b="1" baseline="30000" dirty="0"/>
              <a:t>rd</a:t>
            </a:r>
            <a:r>
              <a:rPr lang="en-US" sz="6000" b="1" dirty="0"/>
              <a:t>, yr</a:t>
            </a:r>
          </a:p>
        </p:txBody>
      </p:sp>
    </p:spTree>
    <p:extLst>
      <p:ext uri="{BB962C8B-B14F-4D97-AF65-F5344CB8AC3E}">
        <p14:creationId xmlns:p14="http://schemas.microsoft.com/office/powerpoint/2010/main" val="1024609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Computer Based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a:bodyPr>
          <a:lstStyle/>
          <a:p>
            <a:r>
              <a:rPr lang="en-US" sz="4000" b="1" dirty="0"/>
              <a:t>30 multiple choice questions</a:t>
            </a:r>
          </a:p>
          <a:p>
            <a:pPr lvl="1"/>
            <a:r>
              <a:rPr lang="en-US" sz="3700" b="1" dirty="0"/>
              <a:t>General knowledge</a:t>
            </a:r>
          </a:p>
          <a:p>
            <a:r>
              <a:rPr lang="en-US" sz="4000" b="1" dirty="0"/>
              <a:t>35 minute time limit</a:t>
            </a:r>
          </a:p>
          <a:p>
            <a:r>
              <a:rPr lang="en-US" sz="4000" b="1" dirty="0"/>
              <a:t>80% or better is passing</a:t>
            </a:r>
          </a:p>
        </p:txBody>
      </p:sp>
    </p:spTree>
    <p:extLst>
      <p:ext uri="{BB962C8B-B14F-4D97-AF65-F5344CB8AC3E}">
        <p14:creationId xmlns:p14="http://schemas.microsoft.com/office/powerpoint/2010/main" val="37687174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 Pass Scenario</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6000" b="1" dirty="0"/>
              <a:t>Juanita Gomez</a:t>
            </a:r>
          </a:p>
          <a:p>
            <a:r>
              <a:rPr lang="en-US" sz="6000" b="1" dirty="0"/>
              <a:t>8pm medication</a:t>
            </a:r>
          </a:p>
          <a:p>
            <a:r>
              <a:rPr lang="en-US" sz="6000" b="1" dirty="0"/>
              <a:t>March 3</a:t>
            </a:r>
            <a:r>
              <a:rPr lang="en-US" sz="6000" b="1" baseline="30000" dirty="0"/>
              <a:t>rd</a:t>
            </a:r>
            <a:r>
              <a:rPr lang="en-US" sz="6000" b="1" dirty="0"/>
              <a:t>, yr</a:t>
            </a:r>
          </a:p>
        </p:txBody>
      </p:sp>
    </p:spTree>
    <p:extLst>
      <p:ext uri="{BB962C8B-B14F-4D97-AF65-F5344CB8AC3E}">
        <p14:creationId xmlns:p14="http://schemas.microsoft.com/office/powerpoint/2010/main" val="22772496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Homework</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5105400"/>
          </a:xfrm>
        </p:spPr>
        <p:txBody>
          <a:bodyPr>
            <a:normAutofit/>
          </a:bodyPr>
          <a:lstStyle/>
          <a:p>
            <a:r>
              <a:rPr lang="en-US" sz="4000" b="1" dirty="0"/>
              <a:t>Read Unit 6</a:t>
            </a:r>
          </a:p>
          <a:p>
            <a:r>
              <a:rPr lang="en-US" sz="4000" b="1" dirty="0"/>
              <a:t>Complete transcription exercise</a:t>
            </a:r>
          </a:p>
          <a:p>
            <a:pPr lvl="1"/>
            <a:r>
              <a:rPr lang="en-US" sz="3700" b="1" dirty="0"/>
              <a:t>Pages 79-110</a:t>
            </a:r>
          </a:p>
          <a:p>
            <a:r>
              <a:rPr lang="en-US" sz="4000" b="1" dirty="0"/>
              <a:t>Review</a:t>
            </a:r>
          </a:p>
          <a:p>
            <a:pPr lvl="1"/>
            <a:r>
              <a:rPr lang="en-US" sz="3700" b="1" dirty="0"/>
              <a:t>Remainder of Unit 7 </a:t>
            </a:r>
          </a:p>
          <a:p>
            <a:pPr lvl="2"/>
            <a:r>
              <a:rPr lang="en-US" sz="3400" b="1" dirty="0"/>
              <a:t>Pages 140-161</a:t>
            </a:r>
          </a:p>
        </p:txBody>
      </p:sp>
    </p:spTree>
    <p:extLst>
      <p:ext uri="{BB962C8B-B14F-4D97-AF65-F5344CB8AC3E}">
        <p14:creationId xmlns:p14="http://schemas.microsoft.com/office/powerpoint/2010/main" val="17853462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Responsibilities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Transcription</a:t>
            </a:r>
          </a:p>
          <a:p>
            <a:pPr lvl="1"/>
            <a:r>
              <a:rPr lang="en-US" sz="3700" b="1" dirty="0"/>
              <a:t>Info copied from</a:t>
            </a:r>
          </a:p>
          <a:p>
            <a:pPr lvl="3"/>
            <a:r>
              <a:rPr lang="en-US" sz="3100" b="1" dirty="0"/>
              <a:t>HCP order and pharmacy label</a:t>
            </a:r>
          </a:p>
          <a:p>
            <a:pPr lvl="4"/>
            <a:r>
              <a:rPr lang="en-US" sz="3100" b="1" dirty="0"/>
              <a:t>Onto the med sheet</a:t>
            </a:r>
          </a:p>
        </p:txBody>
      </p:sp>
    </p:spTree>
    <p:extLst>
      <p:ext uri="{BB962C8B-B14F-4D97-AF65-F5344CB8AC3E}">
        <p14:creationId xmlns:p14="http://schemas.microsoft.com/office/powerpoint/2010/main" val="11486632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Keep in Mind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What counts?</a:t>
            </a:r>
          </a:p>
          <a:p>
            <a:pPr lvl="1"/>
            <a:r>
              <a:rPr lang="en-US" sz="3700" b="1" dirty="0"/>
              <a:t>Spelling</a:t>
            </a:r>
          </a:p>
          <a:p>
            <a:pPr lvl="1"/>
            <a:r>
              <a:rPr lang="en-US" sz="3700" b="1" dirty="0"/>
              <a:t>Handwriting</a:t>
            </a:r>
          </a:p>
          <a:p>
            <a:pPr lvl="1"/>
            <a:r>
              <a:rPr lang="en-US" sz="3700" b="1" dirty="0"/>
              <a:t>Spacing of med times</a:t>
            </a:r>
          </a:p>
        </p:txBody>
      </p:sp>
    </p:spTree>
    <p:extLst>
      <p:ext uri="{BB962C8B-B14F-4D97-AF65-F5344CB8AC3E}">
        <p14:creationId xmlns:p14="http://schemas.microsoft.com/office/powerpoint/2010/main" val="10224505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   Spelling Counts</a:t>
            </a:r>
          </a:p>
        </p:txBody>
      </p:sp>
      <p:sp>
        <p:nvSpPr>
          <p:cNvPr id="6" name="Content Placeholder 5"/>
          <p:cNvSpPr>
            <a:spLocks noGrp="1"/>
          </p:cNvSpPr>
          <p:nvPr>
            <p:ph sz="quarter" idx="2"/>
          </p:nvPr>
        </p:nvSpPr>
        <p:spPr>
          <a:xfrm>
            <a:off x="4844901" y="1589566"/>
            <a:ext cx="3886200" cy="5039833"/>
          </a:xfrm>
        </p:spPr>
        <p:txBody>
          <a:bodyPr>
            <a:normAutofit/>
          </a:bodyPr>
          <a:lstStyle/>
          <a:p>
            <a:r>
              <a:rPr lang="en-US" sz="3200" b="1" dirty="0"/>
              <a:t>‘Thee’ tablets</a:t>
            </a:r>
          </a:p>
          <a:p>
            <a:r>
              <a:rPr lang="en-US" sz="3200" b="1" dirty="0"/>
              <a:t>‘Thee’ times a day</a:t>
            </a:r>
          </a:p>
          <a:p>
            <a:endParaRPr lang="en-US" sz="3200" b="1" dirty="0"/>
          </a:p>
          <a:p>
            <a:r>
              <a:rPr lang="en-US" sz="3200" b="1" dirty="0"/>
              <a:t>‘Tree’ times a day</a:t>
            </a:r>
          </a:p>
          <a:p>
            <a:endParaRPr lang="en-US" sz="3200" b="1" dirty="0"/>
          </a:p>
          <a:p>
            <a:r>
              <a:rPr lang="en-US" sz="3200" b="1" dirty="0"/>
              <a:t>‘My’ mouth</a:t>
            </a:r>
          </a:p>
          <a:p>
            <a:endParaRPr lang="en-US" sz="3200" b="1" dirty="0"/>
          </a:p>
          <a:p>
            <a:r>
              <a:rPr lang="en-US" sz="3200" b="1" dirty="0"/>
              <a:t>3 ‘tats’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143000" cy="1270398"/>
          </a:xfrm>
          <a:prstGeom prst="rect">
            <a:avLst/>
          </a:prstGeom>
          <a:noFill/>
          <a:ln w="9525">
            <a:noFill/>
          </a:ln>
        </p:spPr>
      </p:pic>
      <p:pic>
        <p:nvPicPr>
          <p:cNvPr id="2050"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304800" y="1981200"/>
            <a:ext cx="3886200" cy="91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9100" y="3241515"/>
            <a:ext cx="3962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44587" y="4191000"/>
            <a:ext cx="25114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92186" y="5715000"/>
            <a:ext cx="2816225"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1285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Handwriting Counts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3075" name="Picture 3"/>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152399" y="2892504"/>
            <a:ext cx="3748520" cy="118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0576" y="2438399"/>
            <a:ext cx="1241809"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10411" y="2352675"/>
            <a:ext cx="1236842" cy="35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3245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Abbreviations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Safer not to use</a:t>
            </a:r>
          </a:p>
        </p:txBody>
      </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71800" y="2362199"/>
            <a:ext cx="2778911"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12356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Abbreviations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5257800"/>
          </a:xfrm>
        </p:spPr>
        <p:txBody>
          <a:bodyPr>
            <a:normAutofit fontScale="55000" lnSpcReduction="20000"/>
          </a:bodyPr>
          <a:lstStyle/>
          <a:p>
            <a:r>
              <a:rPr lang="en-US" sz="4000" b="1" dirty="0"/>
              <a:t>DC Discontinue</a:t>
            </a:r>
          </a:p>
          <a:p>
            <a:r>
              <a:rPr lang="en-US" sz="4000" b="1" dirty="0"/>
              <a:t>am- morning</a:t>
            </a:r>
          </a:p>
          <a:p>
            <a:r>
              <a:rPr lang="en-US" sz="4000" b="1" dirty="0"/>
              <a:t>pm- afternoon or evening</a:t>
            </a:r>
          </a:p>
          <a:p>
            <a:r>
              <a:rPr lang="en-US" sz="4000" b="1" dirty="0"/>
              <a:t>cap- capsule</a:t>
            </a:r>
          </a:p>
          <a:p>
            <a:r>
              <a:rPr lang="en-US" sz="4000" b="1" dirty="0"/>
              <a:t>tab- tablet</a:t>
            </a:r>
          </a:p>
          <a:p>
            <a:r>
              <a:rPr lang="en-US" sz="4000" b="1" dirty="0"/>
              <a:t>gm- gram</a:t>
            </a:r>
          </a:p>
          <a:p>
            <a:r>
              <a:rPr lang="en-US" sz="4000" b="1" dirty="0"/>
              <a:t>mg- milligram</a:t>
            </a:r>
          </a:p>
          <a:p>
            <a:r>
              <a:rPr lang="en-US" sz="4000" b="1" dirty="0"/>
              <a:t>mcg- microgram</a:t>
            </a:r>
          </a:p>
          <a:p>
            <a:r>
              <a:rPr lang="en-US" sz="4000" b="1" dirty="0"/>
              <a:t>IU- international unit</a:t>
            </a:r>
          </a:p>
          <a:p>
            <a:r>
              <a:rPr lang="en-US" sz="4000" b="1" dirty="0"/>
              <a:t>mL- milliliter</a:t>
            </a:r>
          </a:p>
          <a:p>
            <a:r>
              <a:rPr lang="en-US" sz="4000" b="1" dirty="0"/>
              <a:t>PRN- as needed</a:t>
            </a:r>
          </a:p>
          <a:p>
            <a:r>
              <a:rPr lang="en-US" sz="4000" b="1" dirty="0"/>
              <a:t>IM- intramuscular</a:t>
            </a:r>
          </a:p>
          <a:p>
            <a:r>
              <a:rPr lang="en-US" sz="4000" b="1" dirty="0"/>
              <a:t>ODT- orally dissolving tablet</a:t>
            </a:r>
          </a:p>
          <a:p>
            <a:r>
              <a:rPr lang="en-US" sz="4000" b="1" dirty="0" err="1"/>
              <a:t>Subcut</a:t>
            </a:r>
            <a:r>
              <a:rPr lang="en-US" sz="4000" b="1" dirty="0"/>
              <a:t>- subcutaneous</a:t>
            </a:r>
          </a:p>
        </p:txBody>
      </p:sp>
    </p:spTree>
    <p:extLst>
      <p:ext uri="{BB962C8B-B14F-4D97-AF65-F5344CB8AC3E}">
        <p14:creationId xmlns:p14="http://schemas.microsoft.com/office/powerpoint/2010/main" val="19434762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Sheet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5122"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571501" y="1524000"/>
            <a:ext cx="7874058"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24924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Frequency</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3600" b="1" dirty="0"/>
              <a:t>Number of times per day to be given</a:t>
            </a:r>
          </a:p>
          <a:p>
            <a:r>
              <a:rPr lang="en-US" sz="3600" b="1" dirty="0"/>
              <a:t>Specific hour chosen</a:t>
            </a:r>
          </a:p>
          <a:p>
            <a:endParaRPr lang="en-US" sz="4000" b="1" dirty="0"/>
          </a:p>
        </p:txBody>
      </p:sp>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4400" y="3124200"/>
            <a:ext cx="107315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62200" y="3162772"/>
            <a:ext cx="107315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62400" y="3162772"/>
            <a:ext cx="106680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86400" y="3124197"/>
            <a:ext cx="107315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934200" y="3124196"/>
            <a:ext cx="107315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200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Computer Based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5" name="Picture 1" descr="Screen Clipping"/>
          <p:cNvPicPr>
            <a:picLocks noGrp="1" noChangeAspect="1"/>
          </p:cNvPicPr>
          <p:nvPr>
            <p:ph sz="quarter" idx="1"/>
          </p:nvPr>
        </p:nvPicPr>
        <p:blipFill>
          <a:blip r:embed="rId4">
            <a:extLst>
              <a:ext uri="{28A0092B-C50C-407E-A947-70E740481C1C}">
                <a14:useLocalDpi xmlns:a14="http://schemas.microsoft.com/office/drawing/2010/main"/>
              </a:ext>
            </a:extLst>
          </a:blip>
          <a:stretch>
            <a:fillRect/>
          </a:stretch>
        </p:blipFill>
        <p:spPr>
          <a:xfrm>
            <a:off x="914400" y="1600200"/>
            <a:ext cx="7444377" cy="5120640"/>
          </a:xfrm>
          <a:prstGeom prst="rect">
            <a:avLst/>
          </a:prstGeom>
          <a:noFill/>
          <a:ln w="9525">
            <a:noFill/>
          </a:ln>
        </p:spPr>
      </p:pic>
    </p:spTree>
    <p:extLst>
      <p:ext uri="{BB962C8B-B14F-4D97-AF65-F5344CB8AC3E}">
        <p14:creationId xmlns:p14="http://schemas.microsoft.com/office/powerpoint/2010/main" val="26706454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Spacing Times Counts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7170"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1600200" y="2057400"/>
            <a:ext cx="1674995"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45507" y="2057400"/>
            <a:ext cx="1782623"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511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87463" y="800100"/>
            <a:ext cx="6449496" cy="603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87463" y="152400"/>
            <a:ext cx="6449496" cy="369332"/>
          </a:xfrm>
          <a:prstGeom prst="rect">
            <a:avLst/>
          </a:prstGeom>
          <a:noFill/>
        </p:spPr>
        <p:txBody>
          <a:bodyPr wrap="square" rtlCol="0">
            <a:spAutoFit/>
          </a:bodyPr>
          <a:lstStyle/>
          <a:p>
            <a:pPr algn="ctr"/>
            <a:r>
              <a:rPr lang="en-US" dirty="0"/>
              <a:t>Health Care Provider Order</a:t>
            </a:r>
          </a:p>
        </p:txBody>
      </p:sp>
    </p:spTree>
    <p:extLst>
      <p:ext uri="{BB962C8B-B14F-4D97-AF65-F5344CB8AC3E}">
        <p14:creationId xmlns:p14="http://schemas.microsoft.com/office/powerpoint/2010/main" val="14041053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Discontinued Order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lnSpcReduction="10000"/>
          </a:bodyPr>
          <a:lstStyle/>
          <a:p>
            <a:r>
              <a:rPr lang="en-US" sz="4000" b="1" dirty="0"/>
              <a:t>On the med sheet</a:t>
            </a:r>
          </a:p>
          <a:p>
            <a:pPr lvl="1"/>
            <a:r>
              <a:rPr lang="en-US" sz="3700" b="1" dirty="0"/>
              <a:t>Mark through all boxes where the med was scheduled to be given</a:t>
            </a:r>
          </a:p>
          <a:p>
            <a:pPr lvl="1"/>
            <a:r>
              <a:rPr lang="en-US" sz="3700" b="1" dirty="0"/>
              <a:t>Diagonal lines through</a:t>
            </a:r>
          </a:p>
          <a:p>
            <a:pPr lvl="2"/>
            <a:r>
              <a:rPr lang="en-US" sz="3400" b="1" dirty="0"/>
              <a:t>Left side of med sheet</a:t>
            </a:r>
          </a:p>
          <a:p>
            <a:pPr lvl="3"/>
            <a:r>
              <a:rPr lang="en-US" sz="3100" b="1" dirty="0"/>
              <a:t>DC, date, your initials</a:t>
            </a:r>
          </a:p>
          <a:p>
            <a:pPr lvl="2"/>
            <a:r>
              <a:rPr lang="en-US" sz="3400" b="1" dirty="0"/>
              <a:t>Right side of med sheet</a:t>
            </a:r>
          </a:p>
          <a:p>
            <a:pPr lvl="3"/>
            <a:r>
              <a:rPr lang="en-US" sz="3100" b="1" dirty="0"/>
              <a:t>DC, date, your initials</a:t>
            </a:r>
          </a:p>
          <a:p>
            <a:pPr marL="685800" lvl="2" indent="0">
              <a:buNone/>
            </a:pPr>
            <a:endParaRPr lang="en-US" sz="3400" b="1" dirty="0"/>
          </a:p>
        </p:txBody>
      </p:sp>
    </p:spTree>
    <p:extLst>
      <p:ext uri="{BB962C8B-B14F-4D97-AF65-F5344CB8AC3E}">
        <p14:creationId xmlns:p14="http://schemas.microsoft.com/office/powerpoint/2010/main" val="9319152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Discontinue Process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9218"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2" y="1600199"/>
            <a:ext cx="9114468" cy="46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8389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Step 1</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0242"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52304" y="1600200"/>
            <a:ext cx="9091696" cy="484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ine 5"/>
          <p:cNvSpPr>
            <a:spLocks noChangeShapeType="1"/>
          </p:cNvSpPr>
          <p:nvPr/>
        </p:nvSpPr>
        <p:spPr bwMode="auto">
          <a:xfrm>
            <a:off x="5490210" y="2743200"/>
            <a:ext cx="1958340" cy="635"/>
          </a:xfrm>
          <a:prstGeom prst="line">
            <a:avLst/>
          </a:prstGeom>
          <a:noFill/>
          <a:ln w="57150">
            <a:solidFill>
              <a:srgbClr val="063DE8"/>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6" name="Line 5"/>
          <p:cNvSpPr>
            <a:spLocks noChangeShapeType="1"/>
          </p:cNvSpPr>
          <p:nvPr/>
        </p:nvSpPr>
        <p:spPr bwMode="auto">
          <a:xfrm>
            <a:off x="5181600" y="3733800"/>
            <a:ext cx="1958340" cy="635"/>
          </a:xfrm>
          <a:prstGeom prst="line">
            <a:avLst/>
          </a:prstGeom>
          <a:noFill/>
          <a:ln w="57150">
            <a:solidFill>
              <a:srgbClr val="063DE8"/>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7" name="Line 5"/>
          <p:cNvSpPr>
            <a:spLocks noChangeShapeType="1"/>
          </p:cNvSpPr>
          <p:nvPr/>
        </p:nvSpPr>
        <p:spPr bwMode="auto">
          <a:xfrm>
            <a:off x="5181600" y="3429000"/>
            <a:ext cx="1958340" cy="635"/>
          </a:xfrm>
          <a:prstGeom prst="line">
            <a:avLst/>
          </a:prstGeom>
          <a:noFill/>
          <a:ln w="57150">
            <a:solidFill>
              <a:srgbClr val="063DE8"/>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0237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Step 2</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5362"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38100" y="1600200"/>
            <a:ext cx="892304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04191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Step 3</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3315" name="Picture 3"/>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228584" y="1676400"/>
            <a:ext cx="8744588"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6117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87463" y="800100"/>
            <a:ext cx="6449496" cy="603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87463" y="152400"/>
            <a:ext cx="6449496" cy="369332"/>
          </a:xfrm>
          <a:prstGeom prst="rect">
            <a:avLst/>
          </a:prstGeom>
          <a:noFill/>
        </p:spPr>
        <p:txBody>
          <a:bodyPr wrap="square" rtlCol="0">
            <a:spAutoFit/>
          </a:bodyPr>
          <a:lstStyle/>
          <a:p>
            <a:pPr algn="ctr"/>
            <a:r>
              <a:rPr lang="en-US" dirty="0"/>
              <a:t>Health Care Provider Order</a:t>
            </a:r>
          </a:p>
        </p:txBody>
      </p:sp>
    </p:spTree>
    <p:extLst>
      <p:ext uri="{BB962C8B-B14F-4D97-AF65-F5344CB8AC3E}">
        <p14:creationId xmlns:p14="http://schemas.microsoft.com/office/powerpoint/2010/main" val="31027834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Dose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Found in HCP order, usually in mgs</a:t>
            </a:r>
          </a:p>
        </p:txBody>
      </p:sp>
      <p:pic>
        <p:nvPicPr>
          <p:cNvPr id="1229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2362200"/>
            <a:ext cx="8554520"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8606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Transcribing Dose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4338"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152400" y="1600199"/>
            <a:ext cx="8917687" cy="429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3200400" y="4572000"/>
            <a:ext cx="9144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383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Computer Based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6" name="Picture 2" descr="Screen Clipping"/>
          <p:cNvPicPr>
            <a:picLocks noGrp="1" noChangeAspect="1"/>
          </p:cNvPicPr>
          <p:nvPr>
            <p:ph sz="quarter" idx="1"/>
          </p:nvPr>
        </p:nvPicPr>
        <p:blipFill>
          <a:blip r:embed="rId4" cstate="email">
            <a:extLst>
              <a:ext uri="{28A0092B-C50C-407E-A947-70E740481C1C}">
                <a14:useLocalDpi xmlns:a14="http://schemas.microsoft.com/office/drawing/2010/main"/>
              </a:ext>
            </a:extLst>
          </a:blip>
          <a:stretch>
            <a:fillRect/>
          </a:stretch>
        </p:blipFill>
        <p:spPr>
          <a:xfrm>
            <a:off x="1143001" y="1600200"/>
            <a:ext cx="7150019" cy="4937760"/>
          </a:xfrm>
          <a:prstGeom prst="rect">
            <a:avLst/>
          </a:prstGeom>
          <a:noFill/>
          <a:ln w="9525">
            <a:noFill/>
          </a:ln>
        </p:spPr>
      </p:pic>
    </p:spTree>
    <p:extLst>
      <p:ext uri="{BB962C8B-B14F-4D97-AF65-F5344CB8AC3E}">
        <p14:creationId xmlns:p14="http://schemas.microsoft.com/office/powerpoint/2010/main" val="9184108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Strength and Amount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Found on pharmacy label</a:t>
            </a:r>
          </a:p>
        </p:txBody>
      </p:sp>
      <p:pic>
        <p:nvPicPr>
          <p:cNvPr id="1638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572" y="2438400"/>
            <a:ext cx="9030856"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0282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000" b="1" dirty="0"/>
              <a:t>Transcribing Strength and Amount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7410"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152400" y="1752600"/>
            <a:ext cx="8820872"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676400" y="4953000"/>
            <a:ext cx="9144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7917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Completed Transcription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8434"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152399" y="1676399"/>
            <a:ext cx="8852168"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69835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‘Post’ HCP Order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92500" lnSpcReduction="20000"/>
          </a:bodyPr>
          <a:lstStyle/>
          <a:p>
            <a:r>
              <a:rPr lang="en-US" sz="4000" b="1" dirty="0"/>
              <a:t>Completed for </a:t>
            </a:r>
            <a:r>
              <a:rPr lang="en-US" sz="4000" b="1" u="sng" dirty="0"/>
              <a:t>new</a:t>
            </a:r>
            <a:r>
              <a:rPr lang="en-US" sz="4000" b="1" dirty="0"/>
              <a:t> HCP orders</a:t>
            </a:r>
          </a:p>
          <a:p>
            <a:r>
              <a:rPr lang="en-US" sz="4000" b="1" dirty="0"/>
              <a:t>After transcribing</a:t>
            </a:r>
          </a:p>
          <a:p>
            <a:r>
              <a:rPr lang="en-US" sz="4000" b="1" dirty="0"/>
              <a:t>Written on HCP order</a:t>
            </a:r>
          </a:p>
          <a:p>
            <a:pPr lvl="1"/>
            <a:r>
              <a:rPr lang="en-US" sz="3700" b="1" dirty="0"/>
              <a:t>Under HCP signature</a:t>
            </a:r>
          </a:p>
          <a:p>
            <a:pPr lvl="1"/>
            <a:r>
              <a:rPr lang="en-US" sz="3700" b="1" dirty="0"/>
              <a:t>Write:</a:t>
            </a:r>
          </a:p>
          <a:p>
            <a:pPr lvl="2"/>
            <a:r>
              <a:rPr lang="en-US" sz="3400" b="1" dirty="0"/>
              <a:t>Posted</a:t>
            </a:r>
          </a:p>
          <a:p>
            <a:pPr lvl="2"/>
            <a:r>
              <a:rPr lang="en-US" sz="3400" b="1" dirty="0"/>
              <a:t>Your signature</a:t>
            </a:r>
          </a:p>
          <a:p>
            <a:pPr lvl="2"/>
            <a:r>
              <a:rPr lang="en-US" sz="3400" b="1" dirty="0"/>
              <a:t>Date</a:t>
            </a:r>
          </a:p>
          <a:p>
            <a:pPr lvl="2"/>
            <a:r>
              <a:rPr lang="en-US" sz="3400" b="1" dirty="0"/>
              <a:t>Time</a:t>
            </a:r>
          </a:p>
        </p:txBody>
      </p:sp>
    </p:spTree>
    <p:extLst>
      <p:ext uri="{BB962C8B-B14F-4D97-AF65-F5344CB8AC3E}">
        <p14:creationId xmlns:p14="http://schemas.microsoft.com/office/powerpoint/2010/main" val="15003555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34043" y="521732"/>
            <a:ext cx="6156336"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87463" y="152400"/>
            <a:ext cx="6449496" cy="369332"/>
          </a:xfrm>
          <a:prstGeom prst="rect">
            <a:avLst/>
          </a:prstGeom>
          <a:noFill/>
        </p:spPr>
        <p:txBody>
          <a:bodyPr wrap="square" rtlCol="0">
            <a:spAutoFit/>
          </a:bodyPr>
          <a:lstStyle/>
          <a:p>
            <a:pPr algn="ctr"/>
            <a:r>
              <a:rPr lang="en-US" dirty="0"/>
              <a:t>Health Care Provider Order</a:t>
            </a:r>
          </a:p>
        </p:txBody>
      </p:sp>
      <p:sp>
        <p:nvSpPr>
          <p:cNvPr id="2" name="TextBox 1"/>
          <p:cNvSpPr txBox="1"/>
          <p:nvPr/>
        </p:nvSpPr>
        <p:spPr>
          <a:xfrm>
            <a:off x="1434044" y="6400800"/>
            <a:ext cx="6156336" cy="307777"/>
          </a:xfrm>
          <a:prstGeom prst="rect">
            <a:avLst/>
          </a:prstGeom>
          <a:noFill/>
        </p:spPr>
        <p:txBody>
          <a:bodyPr wrap="square" rtlCol="0">
            <a:spAutoFit/>
          </a:bodyPr>
          <a:lstStyle/>
          <a:p>
            <a:r>
              <a:rPr lang="en-US" sz="1400" b="1" dirty="0">
                <a:latin typeface="Comic Sans MS" panose="030F0702030302020204" pitchFamily="66" charset="0"/>
              </a:rPr>
              <a:t>Posted Sam Dowd 3/3/yr 1pm</a:t>
            </a:r>
          </a:p>
        </p:txBody>
      </p:sp>
      <p:sp>
        <p:nvSpPr>
          <p:cNvPr id="3" name="Right Arrow 2"/>
          <p:cNvSpPr/>
          <p:nvPr/>
        </p:nvSpPr>
        <p:spPr>
          <a:xfrm>
            <a:off x="309055" y="6228204"/>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1048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chemeClr val="tx2"/>
          </a:solidFill>
        </p:spPr>
        <p:txBody>
          <a:bodyPr/>
          <a:lstStyle/>
          <a:p>
            <a:endParaRPr lang="en-US" dirty="0"/>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8" name="TextBox 7"/>
          <p:cNvSpPr txBox="1"/>
          <p:nvPr/>
        </p:nvSpPr>
        <p:spPr>
          <a:xfrm>
            <a:off x="838200" y="2514600"/>
            <a:ext cx="7391399" cy="830997"/>
          </a:xfrm>
          <a:prstGeom prst="rect">
            <a:avLst/>
          </a:prstGeom>
          <a:noFill/>
        </p:spPr>
        <p:txBody>
          <a:bodyPr wrap="square" rtlCol="0">
            <a:spAutoFit/>
          </a:bodyPr>
          <a:lstStyle/>
          <a:p>
            <a:r>
              <a:rPr lang="en-US" altLang="en-US" sz="4800" b="1" dirty="0"/>
              <a:t>Transcription Workbook One</a:t>
            </a:r>
            <a:r>
              <a:rPr lang="en-US" altLang="en-US" sz="4800" dirty="0"/>
              <a:t> </a:t>
            </a:r>
            <a:endParaRPr lang="en-US" sz="4800" dirty="0"/>
          </a:p>
        </p:txBody>
      </p:sp>
    </p:spTree>
    <p:extLst>
      <p:ext uri="{BB962C8B-B14F-4D97-AF65-F5344CB8AC3E}">
        <p14:creationId xmlns:p14="http://schemas.microsoft.com/office/powerpoint/2010/main" val="35614901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      Worksheet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9458"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2209800" y="1600200"/>
            <a:ext cx="4502839" cy="512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3553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Dose</a:t>
            </a:r>
          </a:p>
        </p:txBody>
      </p:sp>
      <p:sp>
        <p:nvSpPr>
          <p:cNvPr id="3" name="Content Placeholder 2"/>
          <p:cNvSpPr>
            <a:spLocks noGrp="1"/>
          </p:cNvSpPr>
          <p:nvPr>
            <p:ph sz="quarter" idx="1"/>
          </p:nvPr>
        </p:nvSpPr>
        <p:spPr/>
        <p:txBody>
          <a:bodyPr>
            <a:normAutofit/>
          </a:bodyPr>
          <a:lstStyle/>
          <a:p>
            <a:r>
              <a:rPr lang="en-US" sz="3600" b="1" dirty="0"/>
              <a:t>Found on HCP order usually in ‘mg’s’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048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87450" y="2362200"/>
            <a:ext cx="6767513"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62150" y="5410200"/>
            <a:ext cx="5181600" cy="646331"/>
          </a:xfrm>
          <a:prstGeom prst="rect">
            <a:avLst/>
          </a:prstGeom>
          <a:noFill/>
        </p:spPr>
        <p:txBody>
          <a:bodyPr wrap="square" rtlCol="0">
            <a:spAutoFit/>
          </a:bodyPr>
          <a:lstStyle/>
          <a:p>
            <a:r>
              <a:rPr lang="en-US" sz="3600" b="1" dirty="0"/>
              <a:t>The dose is:          mg</a:t>
            </a:r>
          </a:p>
        </p:txBody>
      </p:sp>
      <p:cxnSp>
        <p:nvCxnSpPr>
          <p:cNvPr id="7" name="Straight Connector 6"/>
          <p:cNvCxnSpPr/>
          <p:nvPr/>
        </p:nvCxnSpPr>
        <p:spPr>
          <a:xfrm>
            <a:off x="4552950" y="584835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458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Strength and Amount</a:t>
            </a:r>
          </a:p>
        </p:txBody>
      </p:sp>
      <p:sp>
        <p:nvSpPr>
          <p:cNvPr id="3" name="Content Placeholder 2"/>
          <p:cNvSpPr>
            <a:spLocks noGrp="1"/>
          </p:cNvSpPr>
          <p:nvPr>
            <p:ph sz="quarter" idx="1"/>
          </p:nvPr>
        </p:nvSpPr>
        <p:spPr/>
        <p:txBody>
          <a:bodyPr>
            <a:normAutofit/>
          </a:bodyPr>
          <a:lstStyle/>
          <a:p>
            <a:r>
              <a:rPr lang="en-US" sz="4000" b="1" dirty="0"/>
              <a:t>Found on Pharmacy label</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150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2263" y="2362200"/>
            <a:ext cx="8167066"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14400" y="5943600"/>
            <a:ext cx="6858000" cy="830997"/>
          </a:xfrm>
          <a:prstGeom prst="rect">
            <a:avLst/>
          </a:prstGeom>
          <a:noFill/>
        </p:spPr>
        <p:txBody>
          <a:bodyPr wrap="square" rtlCol="0">
            <a:spAutoFit/>
          </a:bodyPr>
          <a:lstStyle/>
          <a:p>
            <a:r>
              <a:rPr lang="en-US" sz="2400" b="1" dirty="0"/>
              <a:t>The strength per tablet to give is:             mg</a:t>
            </a:r>
          </a:p>
          <a:p>
            <a:r>
              <a:rPr lang="en-US" sz="2400" b="1" dirty="0"/>
              <a:t>The amount of tablets to give is:              tabs</a:t>
            </a:r>
          </a:p>
        </p:txBody>
      </p:sp>
      <p:cxnSp>
        <p:nvCxnSpPr>
          <p:cNvPr id="7" name="Straight Connector 6"/>
          <p:cNvCxnSpPr/>
          <p:nvPr/>
        </p:nvCxnSpPr>
        <p:spPr>
          <a:xfrm>
            <a:off x="5238750" y="6359098"/>
            <a:ext cx="9334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38750" y="6572250"/>
            <a:ext cx="9334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97324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b="1" dirty="0"/>
              <a:t>    Transcription Practice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0"/>
            <a:ext cx="1143000" cy="1270398"/>
          </a:xfrm>
          <a:prstGeom prst="rect">
            <a:avLst/>
          </a:prstGeom>
          <a:noFill/>
          <a:ln w="9525">
            <a:noFill/>
          </a:ln>
        </p:spPr>
      </p:pic>
      <p:sp>
        <p:nvSpPr>
          <p:cNvPr id="5" name="Rectangle 4"/>
          <p:cNvSpPr/>
          <p:nvPr/>
        </p:nvSpPr>
        <p:spPr>
          <a:xfrm>
            <a:off x="1143000" y="1524000"/>
            <a:ext cx="6629400" cy="4462760"/>
          </a:xfrm>
          <a:prstGeom prst="rect">
            <a:avLst/>
          </a:prstGeom>
        </p:spPr>
        <p:txBody>
          <a:bodyPr wrap="square">
            <a:spAutoFit/>
          </a:bodyPr>
          <a:lstStyle/>
          <a:p>
            <a:pPr marL="342900" lvl="0" indent="-274320" eaLnBrk="0" hangingPunct="0">
              <a:lnSpc>
                <a:spcPct val="80000"/>
              </a:lnSpc>
              <a:spcBef>
                <a:spcPct val="20000"/>
              </a:spcBef>
              <a:defRPr/>
            </a:pPr>
            <a:r>
              <a:rPr lang="en-US" altLang="en-US" sz="2000" b="1" kern="0" dirty="0"/>
              <a:t>INSTRUCTIONS</a:t>
            </a:r>
          </a:p>
          <a:p>
            <a:pPr marL="342900" lvl="0" indent="-274320" eaLnBrk="0" hangingPunct="0">
              <a:lnSpc>
                <a:spcPct val="80000"/>
              </a:lnSpc>
              <a:spcBef>
                <a:spcPct val="20000"/>
              </a:spcBef>
              <a:defRPr/>
            </a:pPr>
            <a:endParaRPr lang="en-US" altLang="en-US" sz="2000" kern="0" dirty="0"/>
          </a:p>
          <a:p>
            <a:pPr marL="342900" lvl="0" indent="-274320" eaLnBrk="0" hangingPunct="0">
              <a:lnSpc>
                <a:spcPct val="120000"/>
              </a:lnSpc>
              <a:spcBef>
                <a:spcPct val="20000"/>
              </a:spcBef>
              <a:spcAft>
                <a:spcPts val="1200"/>
              </a:spcAft>
              <a:defRPr/>
            </a:pPr>
            <a:r>
              <a:rPr lang="en-US" altLang="en-US" sz="2000" kern="0" dirty="0"/>
              <a:t>	</a:t>
            </a:r>
            <a:r>
              <a:rPr lang="en-US" altLang="en-US" sz="2000" b="1" kern="0" dirty="0"/>
              <a:t>You have taken Tina Lewis to the doctor and have received medication from the pharmacy.  Pretend that the date is June 11, year.  It is 1 pm.</a:t>
            </a:r>
          </a:p>
          <a:p>
            <a:pPr marL="342900" lvl="0" indent="-274320" eaLnBrk="0" hangingPunct="0">
              <a:lnSpc>
                <a:spcPct val="120000"/>
              </a:lnSpc>
              <a:spcBef>
                <a:spcPct val="20000"/>
              </a:spcBef>
              <a:spcAft>
                <a:spcPts val="1200"/>
              </a:spcAft>
              <a:defRPr/>
            </a:pPr>
            <a:r>
              <a:rPr lang="en-US" altLang="en-US" sz="2000" b="1" kern="0" dirty="0"/>
              <a:t>	Use the health care provider’s order, pharmacy label and generic equivalents to discontinue the order and transcribe the new order on to the Medication Sheet.  </a:t>
            </a:r>
          </a:p>
          <a:p>
            <a:pPr marL="342900" lvl="0" indent="-274320" eaLnBrk="0" hangingPunct="0">
              <a:lnSpc>
                <a:spcPct val="120000"/>
              </a:lnSpc>
              <a:spcBef>
                <a:spcPct val="20000"/>
              </a:spcBef>
              <a:spcAft>
                <a:spcPts val="1200"/>
              </a:spcAft>
              <a:defRPr/>
            </a:pPr>
            <a:r>
              <a:rPr lang="en-US" altLang="en-US" sz="2000" b="1" kern="0" dirty="0"/>
              <a:t>	Please Note:  Do not place your initials in the medication box.  You are not administering a medication at this time.  This is transcription only</a:t>
            </a:r>
            <a:r>
              <a:rPr lang="en-US" altLang="en-US" b="1" kern="0" dirty="0"/>
              <a:t>.</a:t>
            </a:r>
          </a:p>
        </p:txBody>
      </p:sp>
    </p:spTree>
    <p:extLst>
      <p:ext uri="{BB962C8B-B14F-4D97-AF65-F5344CB8AC3E}">
        <p14:creationId xmlns:p14="http://schemas.microsoft.com/office/powerpoint/2010/main" val="2522172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Computer Based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7" name="Picture 1" descr="Screen Clipping"/>
          <p:cNvPicPr>
            <a:picLocks noGrp="1" noChangeAspect="1"/>
          </p:cNvPicPr>
          <p:nvPr>
            <p:ph sz="quarter" idx="1"/>
          </p:nvPr>
        </p:nvPicPr>
        <p:blipFill>
          <a:blip r:embed="rId4">
            <a:extLst>
              <a:ext uri="{28A0092B-C50C-407E-A947-70E740481C1C}">
                <a14:useLocalDpi xmlns:a14="http://schemas.microsoft.com/office/drawing/2010/main"/>
              </a:ext>
            </a:extLst>
          </a:blip>
          <a:stretch>
            <a:fillRect/>
          </a:stretch>
        </p:blipFill>
        <p:spPr>
          <a:xfrm>
            <a:off x="304800" y="1676400"/>
            <a:ext cx="8564777" cy="4754880"/>
          </a:xfrm>
          <a:prstGeom prst="rect">
            <a:avLst/>
          </a:prstGeom>
          <a:noFill/>
          <a:ln w="9525">
            <a:noFill/>
          </a:ln>
        </p:spPr>
      </p:pic>
      <p:sp>
        <p:nvSpPr>
          <p:cNvPr id="5" name="Right Arrow 4"/>
          <p:cNvSpPr/>
          <p:nvPr/>
        </p:nvSpPr>
        <p:spPr>
          <a:xfrm>
            <a:off x="2718054" y="2041398"/>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5105400" y="4876800"/>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05000" y="5638800"/>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55769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028"/>
          <p:cNvGraphicFramePr>
            <a:graphicFrameLocks noGrp="1"/>
          </p:cNvGraphicFramePr>
          <p:nvPr>
            <p:extLst>
              <p:ext uri="{D42A27DB-BD31-4B8C-83A1-F6EECF244321}">
                <p14:modId xmlns:p14="http://schemas.microsoft.com/office/powerpoint/2010/main" val="1625235766"/>
              </p:ext>
            </p:extLst>
          </p:nvPr>
        </p:nvGraphicFramePr>
        <p:xfrm>
          <a:off x="1600200" y="804863"/>
          <a:ext cx="6588125" cy="5884863"/>
        </p:xfrm>
        <a:graphic>
          <a:graphicData uri="http://schemas.openxmlformats.org/drawingml/2006/table">
            <a:tbl>
              <a:tblPr/>
              <a:tblGrid>
                <a:gridCol w="4114800">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tblGrid>
              <a:tr h="363514">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Name:  Tina Lewis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7340">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Dr. Jones</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Allergies:  no known allergies</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1927">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Reason for Visit:  Tina states she has a burning feeling in her throat during the day.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06384">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Current Medications: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Pantoprazole 40mg by mouth once daily in the evening</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7656">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Staff Signature:</a:t>
                      </a:r>
                      <a:endParaRPr kumimoji="0" lang="en-US" altLang="en-US" sz="14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800" b="1" i="1" u="none" strike="noStrike" cap="none" normalizeH="0" baseline="0" dirty="0">
                          <a:ln>
                            <a:noFill/>
                          </a:ln>
                          <a:solidFill>
                            <a:schemeClr val="tx1"/>
                          </a:solidFill>
                          <a:effectLst/>
                          <a:latin typeface="French Script MT" panose="03020402040607040605" pitchFamily="66" charset="0"/>
                          <a:ea typeface="Times New Roman" panose="02020603050405020304" charset="0"/>
                          <a:cs typeface="Arial" panose="020B0604020202020204" pitchFamily="34" charset="0"/>
                        </a:rPr>
                        <a:t>John Smith, Program Manager</a:t>
                      </a:r>
                      <a:endParaRPr kumimoji="0" lang="en-US" altLang="en-US" sz="18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7340">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Findings:</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GERD</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1249674">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Medication/Treatment Orders:</a:t>
                      </a: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D/C Pantoprazole</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Pepcid 20mg </a:t>
                      </a:r>
                      <a:r>
                        <a:rPr kumimoji="0" lang="en-US" altLang="en-US" sz="1200" b="1" i="0" u="sng" strike="noStrike" cap="none" normalizeH="0" baseline="0" dirty="0">
                          <a:ln>
                            <a:noFill/>
                          </a:ln>
                          <a:solidFill>
                            <a:schemeClr val="tx1"/>
                          </a:solidFill>
                          <a:effectLst/>
                          <a:latin typeface="Arial" panose="020B0604020202020204" pitchFamily="34" charset="0"/>
                          <a:cs typeface="Arial" panose="020B0604020202020204" pitchFamily="34" charset="0"/>
                        </a:rPr>
                        <a:t>twice daily</a:t>
                      </a: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by mouth</a:t>
                      </a:r>
                      <a:endParaRPr kumimoji="0" lang="en-US" altLang="en-US" sz="1200" b="0" i="0" u="none" strike="noStrike" cap="none" normalizeH="0" baseline="0" dirty="0">
                        <a:ln>
                          <a:noFill/>
                        </a:ln>
                        <a:solidFill>
                          <a:schemeClr val="tx1"/>
                        </a:solidFill>
                        <a:effectLst/>
                        <a:latin typeface="Arial" panose="020B0604020202020204" pitchFamily="34" charset="0"/>
                        <a:cs typeface="Times New Roman" panose="0202060305040502030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r>
                        <a:rPr kumimoji="0" lang="en-US" altLang="en-US" sz="1600" b="0" i="0" u="none" strike="noStrike" cap="none" normalizeH="0" baseline="0" dirty="0">
                          <a:ln>
                            <a:noFill/>
                          </a:ln>
                          <a:solidFill>
                            <a:schemeClr val="tx1"/>
                          </a:solidFill>
                          <a:effectLst/>
                          <a:latin typeface="Freestyle Script" panose="030804020302050B0404" pitchFamily="66" charset="0"/>
                          <a:ea typeface="Times New Roman" panose="02020603050405020304" charset="0"/>
                          <a:cs typeface="Arial" panose="020B0604020202020204" pitchFamily="34" charset="0"/>
                        </a:rPr>
                        <a:t>dose</a:t>
                      </a:r>
                      <a:r>
                        <a:rPr kumimoji="0" lang="en-US" altLang="en-US" sz="9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r>
                        <a:rPr kumimoji="0" lang="en-US" altLang="en-US" sz="1600" b="0" i="0" u="none" strike="noStrike" cap="none" normalizeH="0" baseline="0" dirty="0">
                          <a:ln>
                            <a:noFill/>
                          </a:ln>
                          <a:solidFill>
                            <a:schemeClr val="tx1"/>
                          </a:solidFill>
                          <a:effectLst/>
                          <a:latin typeface="Freestyle Script" panose="030804020302050B0404" pitchFamily="66" charset="0"/>
                          <a:ea typeface="Times New Roman" panose="02020603050405020304" charset="0"/>
                          <a:cs typeface="Arial" panose="020B0604020202020204" pitchFamily="34" charset="0"/>
                        </a:rPr>
                        <a:t>frequency</a:t>
                      </a:r>
                      <a:r>
                        <a:rPr kumimoji="0" lang="en-US" altLang="en-US" sz="9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r>
                        <a:rPr kumimoji="0" lang="en-US" altLang="en-US" sz="1600" b="0" i="0" u="none" strike="noStrike" cap="none" normalizeH="0" baseline="0" dirty="0">
                          <a:ln>
                            <a:noFill/>
                          </a:ln>
                          <a:solidFill>
                            <a:schemeClr val="tx1"/>
                          </a:solidFill>
                          <a:effectLst/>
                          <a:latin typeface="Freestyle Script" panose="030804020302050B0404" pitchFamily="66" charset="0"/>
                          <a:ea typeface="Times New Roman" panose="02020603050405020304" charset="0"/>
                          <a:cs typeface="Arial" panose="020B0604020202020204" pitchFamily="34" charset="0"/>
                        </a:rPr>
                        <a:t>route</a:t>
                      </a:r>
                      <a:endParaRPr kumimoji="0" lang="en-US" altLang="en-US" sz="9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96849">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Instructions: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61927">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Follow-up visit:</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Lab work or Tests: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22252">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Signature: </a:t>
                      </a:r>
                      <a:r>
                        <a:rPr kumimoji="0" lang="en-US" altLang="en-US" sz="1800" b="1" i="0" u="none" strike="noStrike" cap="none" normalizeH="0" baseline="0" dirty="0">
                          <a:ln>
                            <a:noFill/>
                          </a:ln>
                          <a:solidFill>
                            <a:schemeClr val="tx1"/>
                          </a:solidFill>
                          <a:effectLst/>
                          <a:latin typeface="Brush Script MT" panose="03060802040406070304" pitchFamily="66" charset="0"/>
                          <a:ea typeface="Times New Roman" panose="02020603050405020304" charset="0"/>
                          <a:cs typeface="Arial" panose="020B0604020202020204" pitchFamily="34" charset="0"/>
                        </a:rPr>
                        <a:t>Dr. Jones</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5" name="AutoShape 1060"/>
          <p:cNvSpPr/>
          <p:nvPr/>
        </p:nvSpPr>
        <p:spPr bwMode="auto">
          <a:xfrm>
            <a:off x="1219200" y="838200"/>
            <a:ext cx="228600" cy="2590800"/>
          </a:xfrm>
          <a:prstGeom prst="leftBrace">
            <a:avLst>
              <a:gd name="adj1" fmla="val 94444"/>
              <a:gd name="adj2" fmla="val 50000"/>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6" name="AutoShape 1061"/>
          <p:cNvSpPr/>
          <p:nvPr/>
        </p:nvSpPr>
        <p:spPr bwMode="auto">
          <a:xfrm>
            <a:off x="1143000" y="3733800"/>
            <a:ext cx="228600" cy="2895600"/>
          </a:xfrm>
          <a:prstGeom prst="leftBrace">
            <a:avLst>
              <a:gd name="adj1" fmla="val 105556"/>
              <a:gd name="adj2" fmla="val 50000"/>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0980" name="Text Box 1026"/>
          <p:cNvSpPr txBox="1"/>
          <p:nvPr/>
        </p:nvSpPr>
        <p:spPr>
          <a:xfrm>
            <a:off x="685800" y="1676400"/>
            <a:ext cx="342900" cy="160020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defTabSz="914400" eaLnBrk="1" hangingPunct="1">
              <a:spcBef>
                <a:spcPct val="0"/>
              </a:spcBef>
              <a:buFontTx/>
              <a:buNone/>
              <a:tabLst>
                <a:tab pos="457200" algn="r"/>
                <a:tab pos="2743200" algn="ctr"/>
                <a:tab pos="5486400" algn="r"/>
              </a:tabLst>
            </a:pPr>
            <a:r>
              <a:rPr lang="en-US" altLang="en-US" sz="1200" b="1" dirty="0">
                <a:latin typeface="Arial" panose="020B0604020202020204" pitchFamily="34" charset="0"/>
              </a:rPr>
              <a:t>S</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r>
              <a:rPr lang="en-US" altLang="en-US" sz="1200" b="1" dirty="0">
                <a:latin typeface="Arial" panose="020B0604020202020204" pitchFamily="34" charset="0"/>
              </a:rPr>
              <a:t>T</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r>
              <a:rPr lang="en-US" altLang="en-US" sz="1200" b="1" dirty="0">
                <a:latin typeface="Arial" panose="020B0604020202020204" pitchFamily="34" charset="0"/>
              </a:rPr>
              <a:t>A</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r>
              <a:rPr lang="en-US" altLang="en-US" sz="1200" b="1" dirty="0">
                <a:latin typeface="Arial" panose="020B0604020202020204" pitchFamily="34" charset="0"/>
              </a:rPr>
              <a:t>F</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r>
              <a:rPr lang="en-US" altLang="en-US" sz="1200" b="1" dirty="0">
                <a:latin typeface="Arial" panose="020B0604020202020204" pitchFamily="34" charset="0"/>
              </a:rPr>
              <a:t>F</a:t>
            </a:r>
            <a:endParaRPr lang="en-US" altLang="en-US" sz="1800" dirty="0">
              <a:latin typeface="Arial" panose="020B0604020202020204" pitchFamily="34" charset="0"/>
              <a:ea typeface="Times New Roman" panose="02020603050405020304" charset="0"/>
            </a:endParaRPr>
          </a:p>
        </p:txBody>
      </p:sp>
      <p:sp>
        <p:nvSpPr>
          <p:cNvPr id="210981" name="Text Box 1027"/>
          <p:cNvSpPr txBox="1"/>
          <p:nvPr/>
        </p:nvSpPr>
        <p:spPr>
          <a:xfrm>
            <a:off x="685800" y="4819650"/>
            <a:ext cx="342900" cy="36195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defTabSz="914400" eaLnBrk="1" hangingPunct="1">
              <a:spcBef>
                <a:spcPct val="0"/>
              </a:spcBef>
              <a:buFontTx/>
              <a:buNone/>
              <a:tabLst>
                <a:tab pos="457200" algn="r"/>
                <a:tab pos="2743200" algn="ctr"/>
                <a:tab pos="5486400" algn="r"/>
              </a:tabLst>
            </a:pPr>
            <a:r>
              <a:rPr lang="en-US" altLang="en-US" sz="1200" b="1" dirty="0">
                <a:latin typeface="Arial" panose="020B0604020202020204" pitchFamily="34" charset="0"/>
              </a:rPr>
              <a:t>HCP</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endParaRPr lang="en-US" altLang="en-US" sz="1800" dirty="0">
              <a:latin typeface="Arial" panose="020B0604020202020204" pitchFamily="34" charset="0"/>
              <a:ea typeface="Times New Roman" panose="02020603050405020304" charset="0"/>
            </a:endParaRPr>
          </a:p>
        </p:txBody>
      </p:sp>
      <p:sp>
        <p:nvSpPr>
          <p:cNvPr id="210982" name="Text Box 1062"/>
          <p:cNvSpPr txBox="1"/>
          <p:nvPr/>
        </p:nvSpPr>
        <p:spPr>
          <a:xfrm>
            <a:off x="2895600" y="381000"/>
            <a:ext cx="4572000" cy="3667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800" b="1" dirty="0">
                <a:latin typeface="Arial" panose="020B0604020202020204" pitchFamily="34" charset="0"/>
              </a:rPr>
              <a:t>HEALTH CARE PROVIDER ORDER</a:t>
            </a:r>
          </a:p>
        </p:txBody>
      </p:sp>
      <p:sp>
        <p:nvSpPr>
          <p:cNvPr id="10" name="Oval 1063"/>
          <p:cNvSpPr>
            <a:spLocks noChangeArrowheads="1"/>
          </p:cNvSpPr>
          <p:nvPr/>
        </p:nvSpPr>
        <p:spPr bwMode="auto">
          <a:xfrm>
            <a:off x="1619250" y="4114800"/>
            <a:ext cx="2286000" cy="304800"/>
          </a:xfrm>
          <a:prstGeom prst="ellipse">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1" name="Oval 1064"/>
          <p:cNvSpPr>
            <a:spLocks noChangeArrowheads="1"/>
          </p:cNvSpPr>
          <p:nvPr/>
        </p:nvSpPr>
        <p:spPr bwMode="auto">
          <a:xfrm>
            <a:off x="2209862" y="4883150"/>
            <a:ext cx="457188" cy="304800"/>
          </a:xfrm>
          <a:prstGeom prst="ellipse">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2" name="Oval 1065"/>
          <p:cNvSpPr>
            <a:spLocks noChangeArrowheads="1"/>
          </p:cNvSpPr>
          <p:nvPr/>
        </p:nvSpPr>
        <p:spPr bwMode="auto">
          <a:xfrm>
            <a:off x="3657624" y="4876800"/>
            <a:ext cx="609584" cy="304800"/>
          </a:xfrm>
          <a:prstGeom prst="ellipse">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021590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381000"/>
            <a:ext cx="8763000" cy="6172200"/>
          </a:xfrm>
          <a:prstGeom prst="rect">
            <a:avLst/>
          </a:prstGeom>
          <a:noFill/>
          <a:ln w="9525">
            <a:noFill/>
          </a:ln>
        </p:spPr>
      </p:pic>
    </p:spTree>
    <p:extLst>
      <p:ext uri="{BB962C8B-B14F-4D97-AF65-F5344CB8AC3E}">
        <p14:creationId xmlns:p14="http://schemas.microsoft.com/office/powerpoint/2010/main" val="10372465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50687" y="457200"/>
            <a:ext cx="4563112" cy="4815130"/>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4760" y="5272330"/>
            <a:ext cx="4334480" cy="823522"/>
          </a:xfrm>
          <a:prstGeom prst="rect">
            <a:avLst/>
          </a:prstGeom>
        </p:spPr>
      </p:pic>
    </p:spTree>
    <p:extLst>
      <p:ext uri="{BB962C8B-B14F-4D97-AF65-F5344CB8AC3E}">
        <p14:creationId xmlns:p14="http://schemas.microsoft.com/office/powerpoint/2010/main" val="16896507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4000" b="1" dirty="0"/>
              <a:t>Medication Administration Sheet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2530"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23192" y="1600200"/>
            <a:ext cx="9012849"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4790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4000" b="1" dirty="0"/>
              <a:t>Medication Administration Sheet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7" name="Content Placeholder 6"/>
          <p:cNvPicPr>
            <a:picLocks noGrp="1"/>
          </p:cNvPicPr>
          <p:nvPr>
            <p:ph sz="quarter" idx="1"/>
          </p:nvPr>
        </p:nvPicPr>
        <p:blipFill rotWithShape="1">
          <a:blip r:embed="rId4" cstate="screen">
            <a:extLst>
              <a:ext uri="{28A0092B-C50C-407E-A947-70E740481C1C}">
                <a14:useLocalDpi xmlns:a14="http://schemas.microsoft.com/office/drawing/2010/main"/>
              </a:ext>
            </a:extLst>
          </a:blip>
          <a:srcRect/>
          <a:stretch/>
        </p:blipFill>
        <p:spPr bwMode="auto">
          <a:xfrm>
            <a:off x="228599" y="1600199"/>
            <a:ext cx="8686800" cy="52120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75006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4000" b="1" dirty="0"/>
              <a:t>Medication Administration Sheet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4579" name="Picture 3"/>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228584" y="1752600"/>
            <a:ext cx="8777219"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99107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028"/>
          <p:cNvGraphicFramePr>
            <a:graphicFrameLocks noGrp="1"/>
          </p:cNvGraphicFramePr>
          <p:nvPr>
            <p:extLst>
              <p:ext uri="{D42A27DB-BD31-4B8C-83A1-F6EECF244321}">
                <p14:modId xmlns:p14="http://schemas.microsoft.com/office/powerpoint/2010/main" val="1103274266"/>
              </p:ext>
            </p:extLst>
          </p:nvPr>
        </p:nvGraphicFramePr>
        <p:xfrm>
          <a:off x="1600200" y="425450"/>
          <a:ext cx="6588125" cy="6019801"/>
        </p:xfrm>
        <a:graphic>
          <a:graphicData uri="http://schemas.openxmlformats.org/drawingml/2006/table">
            <a:tbl>
              <a:tblPr/>
              <a:tblGrid>
                <a:gridCol w="4114800">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tblGrid>
              <a:tr h="558821">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Name:  Tina Lewis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7425">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Dr. Jones</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Allergies:  no known allergies</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1970">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Reason for Visit:  Tina states she has a burning feeling in her throat during the day.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06458">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Current Medications: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Pantoprazole 40mg by mouth once daily in the evening</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7735">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Staff Signature:</a:t>
                      </a:r>
                      <a:endParaRPr kumimoji="0" lang="en-US" altLang="en-US" sz="14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800" b="1" i="1" u="none" strike="noStrike" cap="none" normalizeH="0" baseline="0" dirty="0">
                          <a:ln>
                            <a:noFill/>
                          </a:ln>
                          <a:solidFill>
                            <a:schemeClr val="tx1"/>
                          </a:solidFill>
                          <a:effectLst/>
                          <a:latin typeface="French Script MT" panose="03020402040607040605" pitchFamily="66" charset="0"/>
                          <a:ea typeface="Times New Roman" panose="02020603050405020304" charset="0"/>
                          <a:cs typeface="Arial" panose="020B0604020202020204" pitchFamily="34" charset="0"/>
                        </a:rPr>
                        <a:t>John Smith, Program Manager</a:t>
                      </a:r>
                      <a:endParaRPr kumimoji="0" lang="en-US" altLang="en-US" sz="18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7425">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Findings:</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GERD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1188784">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Medication/Treatment Orders:</a:t>
                      </a: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D/C Pantoprazole</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Pepcid 20mg twice daily by mouth</a:t>
                      </a:r>
                      <a:endParaRPr kumimoji="0" lang="en-US" altLang="en-US" sz="1200" b="0" i="0" u="none" strike="noStrike" cap="none" normalizeH="0" baseline="0" dirty="0">
                        <a:ln>
                          <a:noFill/>
                        </a:ln>
                        <a:solidFill>
                          <a:schemeClr val="tx1"/>
                        </a:solidFill>
                        <a:effectLst/>
                        <a:latin typeface="Arial" panose="020B0604020202020204" pitchFamily="34" charset="0"/>
                        <a:cs typeface="Times New Roman" panose="0202060305040502030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96897">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Instructions: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61970">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Follow-up visit:</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Lab work or Tests: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22316">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Signature: </a:t>
                      </a:r>
                      <a:r>
                        <a:rPr kumimoji="0" lang="en-US" altLang="en-US" sz="1800" b="1" i="0" u="none" strike="noStrike" cap="none" normalizeH="0" baseline="0" dirty="0">
                          <a:ln>
                            <a:noFill/>
                          </a:ln>
                          <a:solidFill>
                            <a:schemeClr val="tx1"/>
                          </a:solidFill>
                          <a:effectLst/>
                          <a:latin typeface="Brush Script MT" panose="03060802040406070304" pitchFamily="66" charset="0"/>
                          <a:ea typeface="Times New Roman" panose="02020603050405020304" charset="0"/>
                          <a:cs typeface="Arial" panose="020B0604020202020204" pitchFamily="34" charset="0"/>
                        </a:rPr>
                        <a:t>Dr. Jones</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217122" name="Text Box 1062"/>
          <p:cNvSpPr txBox="1"/>
          <p:nvPr/>
        </p:nvSpPr>
        <p:spPr>
          <a:xfrm>
            <a:off x="2819400" y="58738"/>
            <a:ext cx="4572000" cy="3667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800" b="1" dirty="0">
                <a:solidFill>
                  <a:srgbClr val="000000"/>
                </a:solidFill>
                <a:latin typeface="Arial" panose="020B0604020202020204" pitchFamily="34" charset="0"/>
              </a:rPr>
              <a:t>HEALTH CARE PROVIDER ORDER</a:t>
            </a:r>
          </a:p>
        </p:txBody>
      </p:sp>
      <p:sp>
        <p:nvSpPr>
          <p:cNvPr id="217123" name="TextBox 1"/>
          <p:cNvSpPr txBox="1"/>
          <p:nvPr/>
        </p:nvSpPr>
        <p:spPr>
          <a:xfrm>
            <a:off x="1574800" y="6383338"/>
            <a:ext cx="5257800" cy="3079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1400" b="1" dirty="0">
                <a:latin typeface="Comic Sans MS" panose="030F0702030302020204" pitchFamily="66" charset="0"/>
              </a:rPr>
              <a:t>Posted John Smith 6/11/yr 1pm</a:t>
            </a:r>
          </a:p>
        </p:txBody>
      </p:sp>
      <p:sp>
        <p:nvSpPr>
          <p:cNvPr id="3" name="Right Arrow 2"/>
          <p:cNvSpPr/>
          <p:nvPr/>
        </p:nvSpPr>
        <p:spPr>
          <a:xfrm>
            <a:off x="457200" y="6295009"/>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3789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b="1" dirty="0"/>
              <a:t>    Transcription Practice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0"/>
            <a:ext cx="1143000" cy="1270398"/>
          </a:xfrm>
          <a:prstGeom prst="rect">
            <a:avLst/>
          </a:prstGeom>
          <a:noFill/>
          <a:ln w="9525">
            <a:noFill/>
          </a:ln>
        </p:spPr>
      </p:pic>
      <p:sp>
        <p:nvSpPr>
          <p:cNvPr id="3" name="Rectangle 2"/>
          <p:cNvSpPr/>
          <p:nvPr/>
        </p:nvSpPr>
        <p:spPr>
          <a:xfrm>
            <a:off x="1295400" y="1678123"/>
            <a:ext cx="6096000" cy="4996240"/>
          </a:xfrm>
          <a:prstGeom prst="rect">
            <a:avLst/>
          </a:prstGeom>
        </p:spPr>
        <p:txBody>
          <a:bodyPr wrap="square">
            <a:spAutoFit/>
          </a:bodyPr>
          <a:lstStyle/>
          <a:p>
            <a:pPr marL="342900" lvl="0" indent="-274320" eaLnBrk="0" hangingPunct="0">
              <a:lnSpc>
                <a:spcPct val="80000"/>
              </a:lnSpc>
              <a:spcBef>
                <a:spcPct val="20000"/>
              </a:spcBef>
              <a:defRPr/>
            </a:pPr>
            <a:r>
              <a:rPr lang="en-US" altLang="en-US" b="1" kern="0" dirty="0"/>
              <a:t>INSTRUCTIONS</a:t>
            </a:r>
          </a:p>
          <a:p>
            <a:pPr marL="342900" lvl="0" indent="-274320" eaLnBrk="0" hangingPunct="0">
              <a:lnSpc>
                <a:spcPct val="80000"/>
              </a:lnSpc>
              <a:spcBef>
                <a:spcPct val="20000"/>
              </a:spcBef>
              <a:defRPr/>
            </a:pPr>
            <a:endParaRPr lang="en-US" altLang="en-US" sz="2000" kern="0" dirty="0"/>
          </a:p>
          <a:p>
            <a:pPr marL="342900" lvl="0" indent="-274320" eaLnBrk="0" hangingPunct="0">
              <a:lnSpc>
                <a:spcPct val="120000"/>
              </a:lnSpc>
              <a:spcBef>
                <a:spcPts val="530"/>
              </a:spcBef>
              <a:spcAft>
                <a:spcPts val="1200"/>
              </a:spcAft>
              <a:defRPr/>
            </a:pPr>
            <a:r>
              <a:rPr lang="en-US" altLang="en-US" sz="2000" b="1" kern="0" dirty="0"/>
              <a:t>	You have taken Tina Lewis to the doctor and have received medication from the pharmacy.  Pretend that the date is June 20, year.  It is 1 pm</a:t>
            </a:r>
            <a:r>
              <a:rPr lang="en-US" altLang="en-US" sz="2000" kern="0" dirty="0"/>
              <a:t>.</a:t>
            </a:r>
            <a:endParaRPr lang="en-US" altLang="en-US" sz="2000" b="1" kern="0" dirty="0"/>
          </a:p>
          <a:p>
            <a:pPr marL="342900" lvl="0" indent="-274320" eaLnBrk="0" hangingPunct="0">
              <a:lnSpc>
                <a:spcPct val="120000"/>
              </a:lnSpc>
              <a:spcBef>
                <a:spcPts val="530"/>
              </a:spcBef>
              <a:spcAft>
                <a:spcPts val="1200"/>
              </a:spcAft>
              <a:defRPr/>
            </a:pPr>
            <a:r>
              <a:rPr lang="en-US" altLang="en-US" sz="2000" b="1" kern="0" dirty="0"/>
              <a:t>	Use the health care provider’s order, pharmacy label and generic equivalents to discontinue the order and transcribe the new order on to the Medication Sheet.  </a:t>
            </a:r>
          </a:p>
          <a:p>
            <a:pPr marL="342900" lvl="0" indent="-274320" eaLnBrk="0" hangingPunct="0">
              <a:lnSpc>
                <a:spcPct val="120000"/>
              </a:lnSpc>
              <a:spcBef>
                <a:spcPts val="530"/>
              </a:spcBef>
              <a:spcAft>
                <a:spcPts val="1200"/>
              </a:spcAft>
              <a:defRPr/>
            </a:pPr>
            <a:r>
              <a:rPr lang="en-US" altLang="en-US" sz="2000" b="1" kern="0" dirty="0"/>
              <a:t>	Please Note:  Do not place your initials in the medication box.  You are not administering a medication at this time.  This is transcription only.</a:t>
            </a:r>
          </a:p>
          <a:p>
            <a:pPr marL="342900" lvl="0" indent="-274320" eaLnBrk="0" hangingPunct="0">
              <a:lnSpc>
                <a:spcPct val="120000"/>
              </a:lnSpc>
              <a:spcBef>
                <a:spcPts val="530"/>
              </a:spcBef>
              <a:spcAft>
                <a:spcPts val="1200"/>
              </a:spcAft>
              <a:defRPr/>
            </a:pPr>
            <a:endParaRPr lang="en-US" altLang="en-US" b="1" kern="0" dirty="0"/>
          </a:p>
        </p:txBody>
      </p:sp>
    </p:spTree>
    <p:extLst>
      <p:ext uri="{BB962C8B-B14F-4D97-AF65-F5344CB8AC3E}">
        <p14:creationId xmlns:p14="http://schemas.microsoft.com/office/powerpoint/2010/main" val="396812710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1062"/>
          <p:cNvSpPr txBox="1"/>
          <p:nvPr/>
        </p:nvSpPr>
        <p:spPr>
          <a:xfrm>
            <a:off x="2819400" y="58738"/>
            <a:ext cx="4572000" cy="3667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800" b="1" dirty="0">
                <a:solidFill>
                  <a:srgbClr val="000000"/>
                </a:solidFill>
                <a:latin typeface="Arial" panose="020B0604020202020204" pitchFamily="34" charset="0"/>
              </a:rPr>
              <a:t>HEALTH CARE PROVIDER ORDER</a:t>
            </a:r>
          </a:p>
        </p:txBody>
      </p:sp>
      <p:graphicFrame>
        <p:nvGraphicFramePr>
          <p:cNvPr id="5" name="Group 1026"/>
          <p:cNvGraphicFramePr>
            <a:graphicFrameLocks noGrp="1"/>
          </p:cNvGraphicFramePr>
          <p:nvPr/>
        </p:nvGraphicFramePr>
        <p:xfrm>
          <a:off x="1676400" y="535305"/>
          <a:ext cx="6588125" cy="6256772"/>
        </p:xfrm>
        <a:graphic>
          <a:graphicData uri="http://schemas.openxmlformats.org/drawingml/2006/table">
            <a:tbl>
              <a:tblPr/>
              <a:tblGrid>
                <a:gridCol w="4114800">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tblGrid>
              <a:tr h="337820">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Name:  Tina Lewis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6/20/yr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766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Dr. Smith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Allergies:  None</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04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Reason for Visit:  complaint of pressure on forehead, mild fever, dizziness, increase in head slapping behavior</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6261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Current Medications: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Synthroid 0.125mg by mouth once a day in the morning</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822960">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Staff Signature:</a:t>
                      </a:r>
                      <a:endParaRPr kumimoji="0" lang="en-US" altLang="en-US" sz="14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800" b="1" i="1" u="none" strike="noStrike" cap="none" normalizeH="0" baseline="0" dirty="0">
                          <a:ln>
                            <a:noFill/>
                          </a:ln>
                          <a:solidFill>
                            <a:schemeClr val="tx1"/>
                          </a:solidFill>
                          <a:effectLst/>
                          <a:latin typeface="Freestyle Script" panose="030804020302050B0404" pitchFamily="66" charset="0"/>
                          <a:ea typeface="Times New Roman" panose="02020603050405020304" charset="0"/>
                          <a:cs typeface="Arial" panose="020B0604020202020204" pitchFamily="34" charset="0"/>
                        </a:rPr>
                        <a:t>Paula Jones, Program Manager</a:t>
                      </a: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endParaRPr kumimoji="0" lang="en-US" altLang="en-US" sz="18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6/20/yr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81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defRPr/>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Findings: hypothyroid, elevated blood pressure, sinus infection</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162560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Medication/Treatment Orders:</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D/C Synthroid</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Armour Thyroid 30mg by mouth once daily before breakfast. Brand name only medication.</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Inderal 20mg by mouth once daily in the morning</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Amoxil 500mg by mouth three times daily for 10 days</a:t>
                      </a: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600" b="1" i="0" u="none" strike="noStrike" cap="none" normalizeH="0" baseline="0" dirty="0">
                          <a:ln>
                            <a:noFill/>
                          </a:ln>
                          <a:solidFill>
                            <a:schemeClr val="accent2"/>
                          </a:solidFill>
                          <a:effectLst/>
                          <a:latin typeface="Script MT Bold" panose="03040602040607080904" pitchFamily="66" charset="0"/>
                          <a:ea typeface="Times New Roman" panose="02020603050405020304" charset="0"/>
                          <a:cs typeface="Arial" panose="020B0604020202020204" pitchFamily="34" charset="0"/>
                        </a:rPr>
                        <a:t>           </a:t>
                      </a: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6576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Instructions: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3718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Follow-up visit: 2 weeks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Lab work or Tests: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95300">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Signature: </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r>
                        <a:rPr kumimoji="0" lang="en-US" altLang="en-US" sz="1200" b="1" i="0" u="none" strike="noStrike" cap="none" normalizeH="0" baseline="0" dirty="0">
                          <a:ln>
                            <a:noFill/>
                          </a:ln>
                          <a:solidFill>
                            <a:schemeClr val="tx1"/>
                          </a:solidFill>
                          <a:effectLst/>
                          <a:latin typeface="Viner Hand ITC" panose="03070502030502020203" pitchFamily="66" charset="0"/>
                          <a:ea typeface="Times New Roman" panose="02020603050405020304" charset="0"/>
                          <a:cs typeface="Arial" panose="020B0604020202020204" pitchFamily="34" charset="0"/>
                        </a:rPr>
                        <a:t>Dr. Susan Smith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6/20/yr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6" name="Oval 1060"/>
          <p:cNvSpPr>
            <a:spLocks noChangeArrowheads="1"/>
          </p:cNvSpPr>
          <p:nvPr/>
        </p:nvSpPr>
        <p:spPr bwMode="auto">
          <a:xfrm>
            <a:off x="2921000" y="4423410"/>
            <a:ext cx="508000" cy="261620"/>
          </a:xfrm>
          <a:prstGeom prst="ellipse">
            <a:avLst/>
          </a:prstGeom>
          <a:noFill/>
          <a:ln w="19050">
            <a:solidFill>
              <a:srgbClr val="C0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1A1A7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7" name="Oval 1062"/>
          <p:cNvSpPr>
            <a:spLocks noChangeArrowheads="1"/>
          </p:cNvSpPr>
          <p:nvPr/>
        </p:nvSpPr>
        <p:spPr bwMode="auto">
          <a:xfrm>
            <a:off x="2286000" y="4820920"/>
            <a:ext cx="448945" cy="266700"/>
          </a:xfrm>
          <a:prstGeom prst="ellipse">
            <a:avLst/>
          </a:prstGeom>
          <a:noFill/>
          <a:ln w="19050">
            <a:solidFill>
              <a:srgbClr val="C0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1A1A7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8" name="Oval 1061"/>
          <p:cNvSpPr>
            <a:spLocks noChangeArrowheads="1"/>
          </p:cNvSpPr>
          <p:nvPr/>
        </p:nvSpPr>
        <p:spPr bwMode="auto">
          <a:xfrm>
            <a:off x="2286000" y="5087620"/>
            <a:ext cx="533400" cy="163830"/>
          </a:xfrm>
          <a:prstGeom prst="ellipse">
            <a:avLst/>
          </a:prstGeom>
          <a:noFill/>
          <a:ln w="19050">
            <a:solidFill>
              <a:srgbClr val="C0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1A1A7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9" name="Text Box 1065"/>
          <p:cNvSpPr txBox="1"/>
          <p:nvPr/>
        </p:nvSpPr>
        <p:spPr>
          <a:xfrm>
            <a:off x="2921635" y="5351145"/>
            <a:ext cx="773430" cy="3067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400" b="1" dirty="0">
                <a:solidFill>
                  <a:srgbClr val="C00000"/>
                </a:solidFill>
                <a:latin typeface="Verdana" panose="020B0604030504040204" pitchFamily="34" charset="0"/>
              </a:rPr>
              <a:t>dose</a:t>
            </a:r>
            <a:endParaRPr lang="en-US" altLang="en-US" sz="1400" b="1" dirty="0">
              <a:solidFill>
                <a:srgbClr val="C0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2091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3"/>
          <p:cNvGraphicFramePr>
            <a:graphicFrameLocks noGrp="1"/>
          </p:cNvGraphicFramePr>
          <p:nvPr/>
        </p:nvGraphicFramePr>
        <p:xfrm>
          <a:off x="1905000" y="152400"/>
          <a:ext cx="4629150" cy="2079625"/>
        </p:xfrm>
        <a:graphic>
          <a:graphicData uri="http://schemas.openxmlformats.org/drawingml/2006/table">
            <a:tbl>
              <a:tblPr/>
              <a:tblGrid>
                <a:gridCol w="4629150">
                  <a:extLst>
                    <a:ext uri="{9D8B030D-6E8A-4147-A177-3AD203B41FA5}">
                      <a16:colId xmlns:a16="http://schemas.microsoft.com/office/drawing/2014/main" val="20000"/>
                    </a:ext>
                  </a:extLst>
                </a:gridCol>
              </a:tblGrid>
              <a:tr h="207962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Times New Roman" panose="02020603050405020304" charset="0"/>
                          <a:cs typeface="Times New Roman" panose="02020603050405020304" charset="0"/>
                        </a:rPr>
                      </a:br>
                      <a:r>
                        <a:rPr kumimoji="0" lang="en-US" altLang="en-US" sz="1000" b="1" i="0" u="none" strike="noStrike" cap="none" normalizeH="0" baseline="0" dirty="0">
                          <a:ln>
                            <a:noFill/>
                          </a:ln>
                          <a:solidFill>
                            <a:schemeClr val="tx1"/>
                          </a:solidFill>
                          <a:effectLst/>
                          <a:latin typeface="Arial" panose="020B0604020202020204" pitchFamily="34" charset="0"/>
                        </a:rPr>
                        <a:t>Rx#139                                 Greenleaf Pharmacy             111-222-3434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20 Main Street</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Treetop,  MA 00000                      6/20/yr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Tina Lewis</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Armour Thyroid   30mg</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I.C.                                                                                                     Qty. 30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Arial" panose="020B0604020202020204" pitchFamily="34" charset="0"/>
                        </a:rPr>
                      </a:br>
                      <a:r>
                        <a:rPr kumimoji="0" lang="en-US" altLang="en-US" sz="1000" b="1" i="0" u="none" strike="noStrike" cap="none" normalizeH="0" baseline="0" dirty="0">
                          <a:ln>
                            <a:noFill/>
                          </a:ln>
                          <a:solidFill>
                            <a:schemeClr val="tx1"/>
                          </a:solidFill>
                          <a:effectLst/>
                          <a:latin typeface="Arial" panose="020B0604020202020204" pitchFamily="34" charset="0"/>
                        </a:rPr>
                        <a:t>Take 1 tablet  once daily before breakfast by mouth</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Dr. Smith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Lot# 659                               ED:  6/20/yr                     Refills: 3</a:t>
                      </a:r>
                      <a:r>
                        <a:rPr kumimoji="0" lang="en-US" altLang="en-US" sz="1000" b="0" i="0" u="none" strike="noStrike" cap="none" normalizeH="0" baseline="0" dirty="0">
                          <a:ln>
                            <a:noFill/>
                          </a:ln>
                          <a:solidFill>
                            <a:schemeClr val="tx1"/>
                          </a:solidFill>
                          <a:effectLst/>
                          <a:latin typeface="Arial" panose="020B0604020202020204"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8" name="Group 9"/>
          <p:cNvGraphicFramePr>
            <a:graphicFrameLocks noGrp="1"/>
          </p:cNvGraphicFramePr>
          <p:nvPr/>
        </p:nvGraphicFramePr>
        <p:xfrm>
          <a:off x="1905000" y="2362200"/>
          <a:ext cx="4629150" cy="2079625"/>
        </p:xfrm>
        <a:graphic>
          <a:graphicData uri="http://schemas.openxmlformats.org/drawingml/2006/table">
            <a:tbl>
              <a:tblPr/>
              <a:tblGrid>
                <a:gridCol w="4629150">
                  <a:extLst>
                    <a:ext uri="{9D8B030D-6E8A-4147-A177-3AD203B41FA5}">
                      <a16:colId xmlns:a16="http://schemas.microsoft.com/office/drawing/2014/main" val="20000"/>
                    </a:ext>
                  </a:extLst>
                </a:gridCol>
              </a:tblGrid>
              <a:tr h="207962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Times New Roman" panose="02020603050405020304" charset="0"/>
                          <a:cs typeface="Times New Roman" panose="02020603050405020304" charset="0"/>
                        </a:rPr>
                      </a:br>
                      <a:r>
                        <a:rPr kumimoji="0" lang="en-US" altLang="en-US" sz="1000" b="1" i="0" u="none" strike="noStrike" cap="none" normalizeH="0" baseline="0" dirty="0">
                          <a:ln>
                            <a:noFill/>
                          </a:ln>
                          <a:solidFill>
                            <a:schemeClr val="tx1"/>
                          </a:solidFill>
                          <a:effectLst/>
                          <a:latin typeface="Arial" panose="020B0604020202020204" pitchFamily="34" charset="0"/>
                        </a:rPr>
                        <a:t>Rx#285-97226                      Greenleaf Pharmacy                111-222-3434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20 Main Street</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Treetop,  MA 00000                      6/20/yr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Tina Lewis</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Propranolol   10mg</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I.C. Inderal                                                                                     Qty. 60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Arial" panose="020B0604020202020204" pitchFamily="34" charset="0"/>
                        </a:rPr>
                      </a:br>
                      <a:r>
                        <a:rPr kumimoji="0" lang="en-US" altLang="en-US" sz="1000" b="1" i="0" u="none" strike="noStrike" cap="none" normalizeH="0" baseline="0" dirty="0">
                          <a:ln>
                            <a:noFill/>
                          </a:ln>
                          <a:solidFill>
                            <a:schemeClr val="tx1"/>
                          </a:solidFill>
                          <a:effectLst/>
                          <a:latin typeface="Arial" panose="020B0604020202020204" pitchFamily="34" charset="0"/>
                        </a:rPr>
                        <a:t>Take 2 tablets once daily in the morning by mouth</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Dr. Smith</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Lot# 323-334                                ED:  6/20/yr                     Refills: 3</a:t>
                      </a:r>
                      <a:r>
                        <a:rPr kumimoji="0" lang="en-US" altLang="en-US" sz="1000" b="0" i="0" u="none" strike="noStrike" cap="none" normalizeH="0" baseline="0" dirty="0">
                          <a:ln>
                            <a:noFill/>
                          </a:ln>
                          <a:solidFill>
                            <a:schemeClr val="tx1"/>
                          </a:solidFill>
                          <a:effectLst/>
                          <a:latin typeface="Arial" panose="020B0604020202020204" pitchFamily="34" charset="0"/>
                        </a:rPr>
                        <a:t> </a:t>
                      </a:r>
                      <a:endPar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9" name="Group 15"/>
          <p:cNvGraphicFramePr>
            <a:graphicFrameLocks noGrp="1"/>
          </p:cNvGraphicFramePr>
          <p:nvPr/>
        </p:nvGraphicFramePr>
        <p:xfrm>
          <a:off x="1905000" y="4572000"/>
          <a:ext cx="4629150" cy="2079625"/>
        </p:xfrm>
        <a:graphic>
          <a:graphicData uri="http://schemas.openxmlformats.org/drawingml/2006/table">
            <a:tbl>
              <a:tblPr/>
              <a:tblGrid>
                <a:gridCol w="4629150">
                  <a:extLst>
                    <a:ext uri="{9D8B030D-6E8A-4147-A177-3AD203B41FA5}">
                      <a16:colId xmlns:a16="http://schemas.microsoft.com/office/drawing/2014/main" val="20000"/>
                    </a:ext>
                  </a:extLst>
                </a:gridCol>
              </a:tblGrid>
              <a:tr h="207962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Times New Roman" panose="02020603050405020304" charset="0"/>
                          <a:cs typeface="Times New Roman" panose="02020603050405020304" charset="0"/>
                        </a:rPr>
                      </a:br>
                      <a:r>
                        <a:rPr kumimoji="0" lang="en-US" altLang="en-US" sz="1000" b="1" i="0" u="none" strike="noStrike" cap="none" normalizeH="0" baseline="0" dirty="0">
                          <a:ln>
                            <a:noFill/>
                          </a:ln>
                          <a:solidFill>
                            <a:schemeClr val="tx1"/>
                          </a:solidFill>
                          <a:effectLst/>
                          <a:latin typeface="Arial" panose="020B0604020202020204" pitchFamily="34" charset="0"/>
                        </a:rPr>
                        <a:t>Rx#285-97227                      Greenleaf Pharmacy                111-222-3434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20 Main Street</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Treetop,  MA 00000                    6/20/yr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Tina Lewis</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Amoxicillin 500mg</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I.C. Amoxil                                                                                    Qty. 30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Arial" panose="020B0604020202020204" pitchFamily="34" charset="0"/>
                        </a:rPr>
                      </a:br>
                      <a:r>
                        <a:rPr kumimoji="0" lang="en-US" altLang="en-US" sz="1000" b="1" i="0" u="none" strike="noStrike" cap="none" normalizeH="0" baseline="0" dirty="0">
                          <a:ln>
                            <a:noFill/>
                          </a:ln>
                          <a:solidFill>
                            <a:schemeClr val="tx1"/>
                          </a:solidFill>
                          <a:effectLst/>
                          <a:latin typeface="Arial" panose="020B0604020202020204" pitchFamily="34" charset="0"/>
                        </a:rPr>
                        <a:t>Take 1 tablet three  times daily for ten days by mouth</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Dr. Smith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Lot# 323-335                                ED:  6/20/yr                     Refills: 0</a:t>
                      </a:r>
                      <a:r>
                        <a:rPr kumimoji="0" lang="en-US" altLang="en-US" sz="1000" b="0" i="0" u="none" strike="noStrike" cap="none" normalizeH="0" baseline="0" dirty="0">
                          <a:ln>
                            <a:noFill/>
                          </a:ln>
                          <a:solidFill>
                            <a:schemeClr val="tx1"/>
                          </a:solidFill>
                          <a:effectLst/>
                          <a:latin typeface="Arial" panose="020B0604020202020204" pitchFamily="34" charset="0"/>
                        </a:rPr>
                        <a:t> </a:t>
                      </a:r>
                      <a:endPar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 name="Oval 23"/>
          <p:cNvSpPr>
            <a:spLocks noChangeArrowheads="1"/>
          </p:cNvSpPr>
          <p:nvPr/>
        </p:nvSpPr>
        <p:spPr bwMode="auto">
          <a:xfrm>
            <a:off x="3048000" y="914400"/>
            <a:ext cx="457200" cy="228600"/>
          </a:xfrm>
          <a:prstGeom prst="ellipse">
            <a:avLst/>
          </a:prstGeom>
          <a:noFill/>
          <a:ln w="22225">
            <a:solidFill>
              <a:srgbClr val="C0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1" name="Oval 21"/>
          <p:cNvSpPr>
            <a:spLocks noChangeArrowheads="1"/>
          </p:cNvSpPr>
          <p:nvPr/>
        </p:nvSpPr>
        <p:spPr bwMode="auto">
          <a:xfrm>
            <a:off x="2760663" y="3127375"/>
            <a:ext cx="457200" cy="225425"/>
          </a:xfrm>
          <a:prstGeom prst="ellipse">
            <a:avLst/>
          </a:prstGeom>
          <a:noFill/>
          <a:ln w="22225">
            <a:solidFill>
              <a:srgbClr val="C0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2" name="Oval 22"/>
          <p:cNvSpPr>
            <a:spLocks noChangeArrowheads="1"/>
          </p:cNvSpPr>
          <p:nvPr/>
        </p:nvSpPr>
        <p:spPr bwMode="auto">
          <a:xfrm>
            <a:off x="2667000" y="5302250"/>
            <a:ext cx="533400" cy="304800"/>
          </a:xfrm>
          <a:prstGeom prst="ellipse">
            <a:avLst/>
          </a:prstGeom>
          <a:noFill/>
          <a:ln w="22225">
            <a:solidFill>
              <a:srgbClr val="C0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4" name="Text Box 24"/>
          <p:cNvSpPr txBox="1"/>
          <p:nvPr/>
        </p:nvSpPr>
        <p:spPr>
          <a:xfrm>
            <a:off x="457200" y="2819400"/>
            <a:ext cx="1066800" cy="3079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400" b="1" dirty="0">
                <a:solidFill>
                  <a:srgbClr val="C00000"/>
                </a:solidFill>
                <a:latin typeface="Verdana" panose="020B0604030504040204" pitchFamily="34" charset="0"/>
              </a:rPr>
              <a:t>strength</a:t>
            </a:r>
            <a:endParaRPr lang="en-US" altLang="en-US" sz="1200" b="1" dirty="0">
              <a:solidFill>
                <a:srgbClr val="C0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7371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Computer Based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0" name="Picture 5" descr="Screen Clipping"/>
          <p:cNvPicPr>
            <a:picLocks noGrp="1" noChangeAspect="1"/>
          </p:cNvPicPr>
          <p:nvPr>
            <p:ph sz="quarter" idx="1"/>
          </p:nvPr>
        </p:nvPicPr>
        <p:blipFill>
          <a:blip r:embed="rId4">
            <a:extLst>
              <a:ext uri="{28A0092B-C50C-407E-A947-70E740481C1C}">
                <a14:useLocalDpi xmlns:a14="http://schemas.microsoft.com/office/drawing/2010/main"/>
              </a:ext>
            </a:extLst>
          </a:blip>
          <a:stretch>
            <a:fillRect/>
          </a:stretch>
        </p:blipFill>
        <p:spPr>
          <a:xfrm>
            <a:off x="304800" y="1676400"/>
            <a:ext cx="8564777" cy="4754880"/>
          </a:xfrm>
          <a:prstGeom prst="rect">
            <a:avLst/>
          </a:prstGeom>
          <a:noFill/>
          <a:ln w="9525">
            <a:noFill/>
          </a:ln>
        </p:spPr>
      </p:pic>
      <p:sp>
        <p:nvSpPr>
          <p:cNvPr id="11" name="Up Arrow 10"/>
          <p:cNvSpPr/>
          <p:nvPr/>
        </p:nvSpPr>
        <p:spPr>
          <a:xfrm>
            <a:off x="8153400" y="2514600"/>
            <a:ext cx="484632" cy="97840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72326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Answer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5602"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152399" y="1524000"/>
            <a:ext cx="8767418"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302909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Answer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6626"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457200" y="1546013"/>
            <a:ext cx="8209172"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82697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Answer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7650"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228596" y="1524000"/>
            <a:ext cx="8648550"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4977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Answer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8674"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381000" y="1612053"/>
            <a:ext cx="8311155"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117168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Answer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9698"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381000" y="1524000"/>
            <a:ext cx="8170284"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059580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Answer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30722"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304796" y="1600200"/>
            <a:ext cx="8637160"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52879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Answer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31746"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457200" y="1645920"/>
            <a:ext cx="8466732"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34167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fontScale="90000"/>
          </a:bodyPr>
          <a:lstStyle/>
          <a:p>
            <a:r>
              <a:rPr lang="en-US" sz="6000" b="1" dirty="0"/>
              <a:t>Transcribing HCP Orders</a:t>
            </a:r>
          </a:p>
        </p:txBody>
      </p:sp>
      <p:sp>
        <p:nvSpPr>
          <p:cNvPr id="3" name="Content Placeholder 2"/>
          <p:cNvSpPr>
            <a:spLocks noGrp="1"/>
          </p:cNvSpPr>
          <p:nvPr>
            <p:ph sz="quarter" idx="1"/>
          </p:nvPr>
        </p:nvSpPr>
        <p:spPr/>
        <p:txBody>
          <a:bodyPr>
            <a:normAutofit lnSpcReduction="10000"/>
          </a:bodyPr>
          <a:lstStyle/>
          <a:p>
            <a:r>
              <a:rPr lang="en-US" sz="4000" b="1" dirty="0"/>
              <a:t>Dose- mg the HCP orders to be given each time med is administered</a:t>
            </a:r>
          </a:p>
          <a:p>
            <a:r>
              <a:rPr lang="en-US" sz="4000" b="1" dirty="0"/>
              <a:t>Strength- supplied by pharmacy</a:t>
            </a:r>
          </a:p>
          <a:p>
            <a:r>
              <a:rPr lang="en-US" sz="4000" b="1" dirty="0"/>
              <a:t>Amount- tabs, caps, mLs etc.</a:t>
            </a:r>
          </a:p>
          <a:p>
            <a:endParaRPr lang="en-US" sz="4000" b="1" dirty="0"/>
          </a:p>
          <a:p>
            <a:pPr marL="0" indent="0">
              <a:buNone/>
            </a:pPr>
            <a:r>
              <a:rPr lang="en-US" sz="4000" b="1" dirty="0"/>
              <a:t>   Dose = Strength x Amount </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71970014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New Orders</a:t>
            </a:r>
          </a:p>
        </p:txBody>
      </p:sp>
      <p:sp>
        <p:nvSpPr>
          <p:cNvPr id="3" name="Content Placeholder 2"/>
          <p:cNvSpPr>
            <a:spLocks noGrp="1"/>
          </p:cNvSpPr>
          <p:nvPr>
            <p:ph sz="quarter" idx="1"/>
          </p:nvPr>
        </p:nvSpPr>
        <p:spPr>
          <a:xfrm>
            <a:off x="612648" y="1600200"/>
            <a:ext cx="8153400" cy="5029200"/>
          </a:xfrm>
        </p:spPr>
        <p:txBody>
          <a:bodyPr>
            <a:normAutofit lnSpcReduction="10000"/>
          </a:bodyPr>
          <a:lstStyle/>
          <a:p>
            <a:r>
              <a:rPr lang="en-US" sz="4000" b="1" dirty="0"/>
              <a:t>If the med is the same but the</a:t>
            </a:r>
          </a:p>
          <a:p>
            <a:pPr lvl="1"/>
            <a:r>
              <a:rPr lang="en-US" sz="3700" b="1" dirty="0"/>
              <a:t>Dose</a:t>
            </a:r>
          </a:p>
          <a:p>
            <a:pPr lvl="1"/>
            <a:r>
              <a:rPr lang="en-US" sz="3700" b="1" dirty="0"/>
              <a:t>Frequency</a:t>
            </a:r>
          </a:p>
          <a:p>
            <a:pPr lvl="1"/>
            <a:r>
              <a:rPr lang="en-US" sz="3700" b="1" dirty="0"/>
              <a:t>Route or</a:t>
            </a:r>
          </a:p>
          <a:p>
            <a:pPr lvl="1"/>
            <a:r>
              <a:rPr lang="en-US" sz="3700" b="1" dirty="0"/>
              <a:t>Symptoms if PRN</a:t>
            </a:r>
          </a:p>
          <a:p>
            <a:pPr lvl="3"/>
            <a:r>
              <a:rPr lang="en-US" sz="3100" b="1" dirty="0"/>
              <a:t>Change</a:t>
            </a:r>
          </a:p>
          <a:p>
            <a:pPr lvl="4"/>
            <a:r>
              <a:rPr lang="en-US" sz="3100" b="1" dirty="0"/>
              <a:t>Then it is a new order</a:t>
            </a:r>
          </a:p>
          <a:p>
            <a:pPr lvl="5"/>
            <a:r>
              <a:rPr lang="en-US" sz="2900" b="1" dirty="0"/>
              <a:t>DC the old order</a:t>
            </a:r>
          </a:p>
          <a:p>
            <a:pPr lvl="5"/>
            <a:r>
              <a:rPr lang="en-US" sz="2900" b="1" dirty="0"/>
              <a:t>Transcribe the new order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8691617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Post HCP Order</a:t>
            </a:r>
          </a:p>
        </p:txBody>
      </p:sp>
      <p:sp>
        <p:nvSpPr>
          <p:cNvPr id="3" name="Content Placeholder 2"/>
          <p:cNvSpPr>
            <a:spLocks noGrp="1"/>
          </p:cNvSpPr>
          <p:nvPr>
            <p:ph sz="quarter" idx="1"/>
          </p:nvPr>
        </p:nvSpPr>
        <p:spPr>
          <a:xfrm>
            <a:off x="612648" y="1600200"/>
            <a:ext cx="8153400" cy="5029200"/>
          </a:xfrm>
        </p:spPr>
        <p:txBody>
          <a:bodyPr>
            <a:normAutofit lnSpcReduction="10000"/>
          </a:bodyPr>
          <a:lstStyle/>
          <a:p>
            <a:r>
              <a:rPr lang="en-US" sz="4000" b="1" dirty="0"/>
              <a:t>Completed for new orders</a:t>
            </a:r>
          </a:p>
          <a:p>
            <a:r>
              <a:rPr lang="en-US" sz="4000" b="1" dirty="0"/>
              <a:t>After transcribing</a:t>
            </a:r>
          </a:p>
          <a:p>
            <a:r>
              <a:rPr lang="en-US" sz="4000" b="1" dirty="0"/>
              <a:t>On HCP order</a:t>
            </a:r>
          </a:p>
          <a:p>
            <a:pPr lvl="1"/>
            <a:r>
              <a:rPr lang="en-US" sz="3700" b="1" dirty="0"/>
              <a:t>Under HCP signature</a:t>
            </a:r>
          </a:p>
          <a:p>
            <a:pPr lvl="2"/>
            <a:r>
              <a:rPr lang="en-US" sz="3400" b="1" dirty="0"/>
              <a:t>Write</a:t>
            </a:r>
          </a:p>
          <a:p>
            <a:pPr lvl="3"/>
            <a:r>
              <a:rPr lang="en-US" sz="3100" b="1" dirty="0"/>
              <a:t>Posted</a:t>
            </a:r>
          </a:p>
          <a:p>
            <a:pPr lvl="3"/>
            <a:r>
              <a:rPr lang="en-US" sz="3100" b="1" dirty="0"/>
              <a:t>Your signature</a:t>
            </a:r>
          </a:p>
          <a:p>
            <a:pPr lvl="3"/>
            <a:r>
              <a:rPr lang="en-US" sz="3100" b="1" dirty="0"/>
              <a:t>Date</a:t>
            </a:r>
          </a:p>
          <a:p>
            <a:pPr lvl="3"/>
            <a:r>
              <a:rPr lang="en-US" sz="3100" b="1" dirty="0"/>
              <a:t>Time </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313991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Computer Based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7" name="Picture 1" descr="Screen Clipping"/>
          <p:cNvPicPr>
            <a:picLocks noGrp="1" noChangeAspect="1"/>
          </p:cNvPicPr>
          <p:nvPr>
            <p:ph sz="quarter" idx="1"/>
          </p:nvPr>
        </p:nvPicPr>
        <p:blipFill>
          <a:blip r:embed="rId4" cstate="email">
            <a:extLst>
              <a:ext uri="{28A0092B-C50C-407E-A947-70E740481C1C}">
                <a14:useLocalDpi xmlns:a14="http://schemas.microsoft.com/office/drawing/2010/main"/>
              </a:ext>
            </a:extLst>
          </a:blip>
          <a:stretch>
            <a:fillRect/>
          </a:stretch>
        </p:blipFill>
        <p:spPr>
          <a:xfrm>
            <a:off x="152400" y="1752600"/>
            <a:ext cx="8715612" cy="4480560"/>
          </a:xfrm>
          <a:prstGeom prst="rect">
            <a:avLst/>
          </a:prstGeom>
          <a:noFill/>
          <a:ln w="9525">
            <a:noFill/>
          </a:ln>
        </p:spPr>
      </p:pic>
    </p:spTree>
    <p:extLst>
      <p:ext uri="{BB962C8B-B14F-4D97-AF65-F5344CB8AC3E}">
        <p14:creationId xmlns:p14="http://schemas.microsoft.com/office/powerpoint/2010/main" val="68353778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Verify HCP Order</a:t>
            </a:r>
          </a:p>
        </p:txBody>
      </p:sp>
      <p:sp>
        <p:nvSpPr>
          <p:cNvPr id="3" name="Content Placeholder 2"/>
          <p:cNvSpPr>
            <a:spLocks noGrp="1"/>
          </p:cNvSpPr>
          <p:nvPr>
            <p:ph sz="quarter" idx="1"/>
          </p:nvPr>
        </p:nvSpPr>
        <p:spPr>
          <a:xfrm>
            <a:off x="612648" y="1600200"/>
            <a:ext cx="8153400" cy="5029200"/>
          </a:xfrm>
        </p:spPr>
        <p:txBody>
          <a:bodyPr>
            <a:normAutofit fontScale="92500"/>
          </a:bodyPr>
          <a:lstStyle/>
          <a:p>
            <a:r>
              <a:rPr lang="en-US" sz="3800" b="1" dirty="0"/>
              <a:t>Second Certified staff double-checks</a:t>
            </a:r>
          </a:p>
          <a:p>
            <a:r>
              <a:rPr lang="en-US" sz="3800" b="1" dirty="0"/>
              <a:t>On HCP order</a:t>
            </a:r>
          </a:p>
          <a:p>
            <a:pPr lvl="1"/>
            <a:r>
              <a:rPr lang="en-US" sz="3700" b="1" dirty="0"/>
              <a:t>Under HCP signature</a:t>
            </a:r>
          </a:p>
          <a:p>
            <a:pPr lvl="2"/>
            <a:r>
              <a:rPr lang="en-US" sz="3400" b="1" dirty="0"/>
              <a:t>Write</a:t>
            </a:r>
          </a:p>
          <a:p>
            <a:pPr lvl="3"/>
            <a:r>
              <a:rPr lang="en-US" sz="3100" b="1" dirty="0"/>
              <a:t>‘Verify’</a:t>
            </a:r>
          </a:p>
          <a:p>
            <a:pPr lvl="3"/>
            <a:r>
              <a:rPr lang="en-US" sz="3100" b="1" dirty="0"/>
              <a:t>Your signature</a:t>
            </a:r>
          </a:p>
          <a:p>
            <a:pPr lvl="3"/>
            <a:r>
              <a:rPr lang="en-US" sz="3100" b="1" dirty="0"/>
              <a:t>Date</a:t>
            </a:r>
          </a:p>
          <a:p>
            <a:pPr lvl="3"/>
            <a:r>
              <a:rPr lang="en-US" sz="3100" b="1" dirty="0"/>
              <a:t>Time </a:t>
            </a:r>
          </a:p>
          <a:p>
            <a:r>
              <a:rPr lang="en-US" sz="3800" b="1" dirty="0"/>
              <a:t>May meds be given if not yet verified?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99066253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fontScale="90000"/>
          </a:bodyPr>
          <a:lstStyle/>
          <a:p>
            <a:r>
              <a:rPr lang="en-US" sz="6000" b="1" dirty="0"/>
              <a:t>Responsibilities in Action</a:t>
            </a:r>
          </a:p>
        </p:txBody>
      </p:sp>
      <p:sp>
        <p:nvSpPr>
          <p:cNvPr id="3" name="Content Placeholder 2"/>
          <p:cNvSpPr>
            <a:spLocks noGrp="1"/>
          </p:cNvSpPr>
          <p:nvPr>
            <p:ph sz="quarter" idx="1"/>
          </p:nvPr>
        </p:nvSpPr>
        <p:spPr>
          <a:xfrm>
            <a:off x="612648" y="1600200"/>
            <a:ext cx="8153400" cy="5029200"/>
          </a:xfrm>
        </p:spPr>
        <p:txBody>
          <a:bodyPr>
            <a:normAutofit fontScale="92500" lnSpcReduction="10000"/>
          </a:bodyPr>
          <a:lstStyle/>
          <a:p>
            <a:r>
              <a:rPr lang="en-US" sz="4000" b="1" dirty="0"/>
              <a:t>Interacting with a HCP includes but is not limited to:</a:t>
            </a:r>
          </a:p>
          <a:p>
            <a:pPr lvl="1"/>
            <a:r>
              <a:rPr lang="en-US" sz="3700" b="1" dirty="0"/>
              <a:t>HCP visit</a:t>
            </a:r>
          </a:p>
          <a:p>
            <a:pPr lvl="1"/>
            <a:r>
              <a:rPr lang="en-US" sz="3700" b="1" dirty="0"/>
              <a:t>Emergency Room (ER) visit</a:t>
            </a:r>
          </a:p>
          <a:p>
            <a:pPr lvl="1"/>
            <a:r>
              <a:rPr lang="en-US" sz="3700" b="1" dirty="0"/>
              <a:t>Hospital</a:t>
            </a:r>
          </a:p>
          <a:p>
            <a:pPr lvl="2"/>
            <a:r>
              <a:rPr lang="en-US" sz="3400" b="1" dirty="0"/>
              <a:t>Admission </a:t>
            </a:r>
          </a:p>
          <a:p>
            <a:pPr lvl="2"/>
            <a:r>
              <a:rPr lang="en-US" sz="3400" b="1" dirty="0"/>
              <a:t>Discharge</a:t>
            </a:r>
          </a:p>
          <a:p>
            <a:pPr lvl="1"/>
            <a:r>
              <a:rPr lang="en-US" sz="3700" b="1" dirty="0"/>
              <a:t>Fax orders</a:t>
            </a:r>
          </a:p>
          <a:p>
            <a:pPr lvl="1"/>
            <a:r>
              <a:rPr lang="en-US" sz="3700" b="1" dirty="0"/>
              <a:t>Telephone orders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78805035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HCP Visit</a:t>
            </a:r>
          </a:p>
        </p:txBody>
      </p:sp>
      <p:sp>
        <p:nvSpPr>
          <p:cNvPr id="3" name="Content Placeholder 2"/>
          <p:cNvSpPr>
            <a:spLocks noGrp="1"/>
          </p:cNvSpPr>
          <p:nvPr>
            <p:ph sz="quarter" idx="1"/>
          </p:nvPr>
        </p:nvSpPr>
        <p:spPr>
          <a:xfrm>
            <a:off x="612648" y="1600200"/>
            <a:ext cx="8153400" cy="5029200"/>
          </a:xfrm>
        </p:spPr>
        <p:txBody>
          <a:bodyPr>
            <a:normAutofit fontScale="92500"/>
          </a:bodyPr>
          <a:lstStyle/>
          <a:p>
            <a:r>
              <a:rPr lang="en-US" sz="4000" b="1" dirty="0"/>
              <a:t>Before appointment</a:t>
            </a:r>
          </a:p>
          <a:p>
            <a:pPr lvl="1"/>
            <a:r>
              <a:rPr lang="en-US" sz="3700" b="1" dirty="0"/>
              <a:t>Prepare the person</a:t>
            </a:r>
          </a:p>
          <a:p>
            <a:pPr lvl="2"/>
            <a:r>
              <a:rPr lang="en-US" sz="3400" b="1" dirty="0"/>
              <a:t>When, where, what will happen</a:t>
            </a:r>
          </a:p>
          <a:p>
            <a:r>
              <a:rPr lang="en-US" sz="4000" b="1" dirty="0"/>
              <a:t>Day of appointment</a:t>
            </a:r>
          </a:p>
          <a:p>
            <a:pPr lvl="1"/>
            <a:r>
              <a:rPr lang="en-US" sz="3700" b="1" dirty="0"/>
              <a:t>Insurance card</a:t>
            </a:r>
          </a:p>
          <a:p>
            <a:pPr lvl="1"/>
            <a:r>
              <a:rPr lang="en-US" sz="3700" b="1" dirty="0"/>
              <a:t>Current med list (copy of med sheets)</a:t>
            </a:r>
          </a:p>
          <a:p>
            <a:pPr lvl="1"/>
            <a:r>
              <a:rPr lang="en-US" sz="3700" b="1" dirty="0"/>
              <a:t>Allergies</a:t>
            </a:r>
          </a:p>
          <a:p>
            <a:pPr lvl="1"/>
            <a:r>
              <a:rPr lang="en-US" sz="3700" b="1" dirty="0"/>
              <a:t>HCP Consult/Encounter/Order form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73095558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HCP Visit</a:t>
            </a:r>
          </a:p>
        </p:txBody>
      </p:sp>
      <p:sp>
        <p:nvSpPr>
          <p:cNvPr id="3" name="Content Placeholder 2"/>
          <p:cNvSpPr>
            <a:spLocks noGrp="1"/>
          </p:cNvSpPr>
          <p:nvPr>
            <p:ph sz="quarter" idx="1"/>
          </p:nvPr>
        </p:nvSpPr>
        <p:spPr>
          <a:xfrm>
            <a:off x="612648" y="1600200"/>
            <a:ext cx="8153400" cy="5029200"/>
          </a:xfrm>
        </p:spPr>
        <p:txBody>
          <a:bodyPr>
            <a:normAutofit lnSpcReduction="10000"/>
          </a:bodyPr>
          <a:lstStyle/>
          <a:p>
            <a:r>
              <a:rPr lang="en-US" sz="4000" b="1" dirty="0"/>
              <a:t>During appointment</a:t>
            </a:r>
          </a:p>
          <a:p>
            <a:pPr lvl="1"/>
            <a:r>
              <a:rPr lang="en-US" sz="3700" b="1" dirty="0"/>
              <a:t>Assist if needed</a:t>
            </a:r>
          </a:p>
          <a:p>
            <a:pPr lvl="1"/>
            <a:r>
              <a:rPr lang="en-US" sz="3700" b="1" dirty="0"/>
              <a:t>Advocate</a:t>
            </a:r>
          </a:p>
          <a:p>
            <a:pPr lvl="2"/>
            <a:r>
              <a:rPr lang="en-US" sz="3400" b="1" dirty="0"/>
              <a:t>Redirect HCP to individual to speak</a:t>
            </a:r>
          </a:p>
          <a:p>
            <a:pPr lvl="1"/>
            <a:r>
              <a:rPr lang="en-US" sz="3700" b="1" dirty="0"/>
              <a:t>Obtain written results and recommendations</a:t>
            </a:r>
          </a:p>
          <a:p>
            <a:pPr lvl="3"/>
            <a:r>
              <a:rPr lang="en-US" sz="3100" b="1" dirty="0"/>
              <a:t>HCP order</a:t>
            </a:r>
          </a:p>
          <a:p>
            <a:pPr lvl="3"/>
            <a:r>
              <a:rPr lang="en-US" sz="3100" b="1" dirty="0"/>
              <a:t>Diagnosis</a:t>
            </a:r>
          </a:p>
          <a:p>
            <a:pPr lvl="3"/>
            <a:r>
              <a:rPr lang="en-US" sz="3100" b="1" dirty="0"/>
              <a:t>What to expect from new med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19864714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4000" b="1" dirty="0"/>
              <a:t>Communicating with Pharmacist </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Prescription</a:t>
            </a:r>
          </a:p>
          <a:p>
            <a:pPr lvl="1"/>
            <a:r>
              <a:rPr lang="en-US" sz="3700" b="1" dirty="0"/>
              <a:t>HCP may </a:t>
            </a:r>
          </a:p>
          <a:p>
            <a:pPr lvl="2"/>
            <a:r>
              <a:rPr lang="en-US" sz="3400" b="1" dirty="0"/>
              <a:t>Send electronically </a:t>
            </a:r>
          </a:p>
          <a:p>
            <a:pPr lvl="2"/>
            <a:r>
              <a:rPr lang="en-US" sz="3400" b="1" dirty="0"/>
              <a:t>Call prescription into pharmacy</a:t>
            </a:r>
          </a:p>
          <a:p>
            <a:pPr lvl="2"/>
            <a:r>
              <a:rPr lang="en-US" sz="3400" b="1" dirty="0"/>
              <a:t>Give prescription to</a:t>
            </a:r>
          </a:p>
          <a:p>
            <a:pPr lvl="3"/>
            <a:r>
              <a:rPr lang="en-US" sz="3100" b="1" dirty="0"/>
              <a:t>Staff or</a:t>
            </a:r>
          </a:p>
          <a:p>
            <a:pPr lvl="3"/>
            <a:r>
              <a:rPr lang="en-US" sz="3100" b="1" dirty="0"/>
              <a:t>Person</a:t>
            </a:r>
          </a:p>
          <a:p>
            <a:pPr lvl="4"/>
            <a:r>
              <a:rPr lang="en-US" sz="3100" b="1" dirty="0"/>
              <a:t>To bring to pharmacy</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52851150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HCP Visit</a:t>
            </a:r>
          </a:p>
        </p:txBody>
      </p:sp>
      <p:sp>
        <p:nvSpPr>
          <p:cNvPr id="3" name="Content Placeholder 2"/>
          <p:cNvSpPr>
            <a:spLocks noGrp="1"/>
          </p:cNvSpPr>
          <p:nvPr>
            <p:ph sz="quarter" idx="1"/>
          </p:nvPr>
        </p:nvSpPr>
        <p:spPr>
          <a:xfrm>
            <a:off x="612648" y="1600200"/>
            <a:ext cx="8153400" cy="5029200"/>
          </a:xfrm>
        </p:spPr>
        <p:txBody>
          <a:bodyPr>
            <a:normAutofit fontScale="92500" lnSpcReduction="10000"/>
          </a:bodyPr>
          <a:lstStyle/>
          <a:p>
            <a:r>
              <a:rPr lang="en-US" sz="4000" b="1" dirty="0"/>
              <a:t>After appointment</a:t>
            </a:r>
          </a:p>
          <a:p>
            <a:pPr lvl="1"/>
            <a:r>
              <a:rPr lang="en-US" sz="3700" b="1" dirty="0"/>
              <a:t>Ensure pharmacy received prescription</a:t>
            </a:r>
          </a:p>
          <a:p>
            <a:pPr lvl="1"/>
            <a:r>
              <a:rPr lang="en-US" sz="3700" b="1" dirty="0"/>
              <a:t>Pick up new medication</a:t>
            </a:r>
          </a:p>
          <a:p>
            <a:pPr lvl="2"/>
            <a:r>
              <a:rPr lang="en-US" sz="3400" b="1" dirty="0"/>
              <a:t>Or check on when it will be delivered</a:t>
            </a:r>
          </a:p>
          <a:p>
            <a:pPr lvl="1"/>
            <a:r>
              <a:rPr lang="en-US" sz="3700" b="1" dirty="0"/>
              <a:t>Bring back all forms, orders, etc.</a:t>
            </a:r>
          </a:p>
          <a:p>
            <a:pPr lvl="2"/>
            <a:r>
              <a:rPr lang="en-US" sz="3400" b="1" dirty="0"/>
              <a:t>Transcribe</a:t>
            </a:r>
          </a:p>
          <a:p>
            <a:pPr lvl="1"/>
            <a:r>
              <a:rPr lang="en-US" sz="3700" b="1" dirty="0"/>
              <a:t>Secure meds</a:t>
            </a:r>
          </a:p>
          <a:p>
            <a:pPr lvl="1"/>
            <a:r>
              <a:rPr lang="en-US" sz="3700" b="1" dirty="0"/>
              <a:t>Document the visit</a:t>
            </a:r>
          </a:p>
          <a:p>
            <a:pPr lvl="1"/>
            <a:r>
              <a:rPr lang="en-US" sz="3700" b="1" dirty="0"/>
              <a:t>Communicate changes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9220869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Emergency Room Visit</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Bring</a:t>
            </a:r>
          </a:p>
          <a:p>
            <a:pPr lvl="1"/>
            <a:r>
              <a:rPr lang="en-US" sz="3700" b="1" dirty="0"/>
              <a:t>Current med list</a:t>
            </a:r>
          </a:p>
          <a:p>
            <a:pPr lvl="1"/>
            <a:r>
              <a:rPr lang="en-US" sz="3700" b="1" dirty="0"/>
              <a:t>Insurance card</a:t>
            </a:r>
          </a:p>
          <a:p>
            <a:pPr lvl="1"/>
            <a:r>
              <a:rPr lang="en-US" sz="3700" b="1" dirty="0"/>
              <a:t>HCP order form</a:t>
            </a:r>
          </a:p>
          <a:p>
            <a:r>
              <a:rPr lang="en-US" sz="4000" b="1" dirty="0"/>
              <a:t>Discuss</a:t>
            </a:r>
          </a:p>
          <a:p>
            <a:pPr lvl="1"/>
            <a:r>
              <a:rPr lang="en-US" sz="3700" b="1" dirty="0"/>
              <a:t>Any scheduled med the person may miss due to the visit</a:t>
            </a:r>
          </a:p>
          <a:p>
            <a:pPr lvl="1"/>
            <a:endParaRPr lang="en-US" sz="3700" b="1" dirty="0"/>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36995" y="2438400"/>
            <a:ext cx="3038475" cy="1823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79503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Hospital </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Admission/Discharge</a:t>
            </a:r>
          </a:p>
          <a:p>
            <a:pPr lvl="1"/>
            <a:r>
              <a:rPr lang="en-US" sz="3700" b="1" dirty="0"/>
              <a:t>Medication Reconciliation</a:t>
            </a:r>
          </a:p>
          <a:p>
            <a:pPr lvl="2"/>
            <a:r>
              <a:rPr lang="en-US" sz="3400" b="1" dirty="0"/>
              <a:t>Ensures when individual returns home</a:t>
            </a:r>
          </a:p>
          <a:p>
            <a:pPr lvl="3"/>
            <a:r>
              <a:rPr lang="en-US" sz="3100" b="1" dirty="0"/>
              <a:t>New meds ordered during the hospital stay are not omitted</a:t>
            </a:r>
          </a:p>
          <a:p>
            <a:pPr lvl="3"/>
            <a:r>
              <a:rPr lang="en-US" sz="3100" b="1" dirty="0"/>
              <a:t>Meds DC’d during hospital stay are not administered</a:t>
            </a:r>
            <a:endParaRPr lang="en-US" sz="2800" b="1" dirty="0"/>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6946484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Fax Orders</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Legal</a:t>
            </a:r>
          </a:p>
          <a:p>
            <a:r>
              <a:rPr lang="en-US" sz="4000" b="1" dirty="0"/>
              <a:t>Signed by HCP</a:t>
            </a:r>
          </a:p>
          <a:p>
            <a:r>
              <a:rPr lang="en-US" sz="4000" b="1" dirty="0"/>
              <a:t>Preferred </a:t>
            </a:r>
          </a:p>
          <a:p>
            <a:pPr lvl="1"/>
            <a:r>
              <a:rPr lang="en-US" sz="3700" b="1" dirty="0"/>
              <a:t>Over a telephone order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415414309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Telephone Orders</a:t>
            </a:r>
          </a:p>
        </p:txBody>
      </p:sp>
      <p:sp>
        <p:nvSpPr>
          <p:cNvPr id="3" name="Content Placeholder 2"/>
          <p:cNvSpPr>
            <a:spLocks noGrp="1"/>
          </p:cNvSpPr>
          <p:nvPr>
            <p:ph sz="quarter" idx="1"/>
          </p:nvPr>
        </p:nvSpPr>
        <p:spPr>
          <a:xfrm>
            <a:off x="612648" y="1600200"/>
            <a:ext cx="8153400" cy="5029200"/>
          </a:xfrm>
        </p:spPr>
        <p:txBody>
          <a:bodyPr>
            <a:normAutofit fontScale="92500" lnSpcReduction="20000"/>
          </a:bodyPr>
          <a:lstStyle/>
          <a:p>
            <a:r>
              <a:rPr lang="en-US" sz="4000" b="1" dirty="0"/>
              <a:t>Check your agency policy</a:t>
            </a:r>
          </a:p>
          <a:p>
            <a:r>
              <a:rPr lang="en-US" sz="4000" b="1" dirty="0"/>
              <a:t>Read back info</a:t>
            </a:r>
          </a:p>
          <a:p>
            <a:pPr lvl="1"/>
            <a:r>
              <a:rPr lang="en-US" sz="3700" b="1" dirty="0"/>
              <a:t>Ask another staff to listen, if needed</a:t>
            </a:r>
          </a:p>
          <a:p>
            <a:r>
              <a:rPr lang="en-US" sz="4000" b="1" dirty="0"/>
              <a:t>Remind HCP to call pharmacy</a:t>
            </a:r>
          </a:p>
          <a:p>
            <a:r>
              <a:rPr lang="en-US" sz="4000" b="1" dirty="0"/>
              <a:t>Posted/Verified twice</a:t>
            </a:r>
          </a:p>
          <a:p>
            <a:pPr lvl="1"/>
            <a:r>
              <a:rPr lang="en-US" sz="3700" b="1" dirty="0"/>
              <a:t>First after transcribing</a:t>
            </a:r>
          </a:p>
          <a:p>
            <a:pPr lvl="1"/>
            <a:r>
              <a:rPr lang="en-US" sz="3700" b="1" dirty="0"/>
              <a:t>Again after signed by HCP</a:t>
            </a:r>
          </a:p>
          <a:p>
            <a:r>
              <a:rPr lang="en-US" sz="4000" b="1" dirty="0"/>
              <a:t>Must be signed by HCP</a:t>
            </a:r>
          </a:p>
          <a:p>
            <a:pPr lvl="1"/>
            <a:r>
              <a:rPr lang="en-US" sz="3700" b="1" dirty="0"/>
              <a:t>Within 72 hours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619289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Computer Based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7" name="Picture 1" descr="Screen Clipping"/>
          <p:cNvPicPr>
            <a:picLocks noGrp="1" noChangeAspect="1"/>
          </p:cNvPicPr>
          <p:nvPr>
            <p:ph sz="quarter" idx="1"/>
          </p:nvPr>
        </p:nvPicPr>
        <p:blipFill>
          <a:blip r:embed="rId4" cstate="email">
            <a:extLst>
              <a:ext uri="{28A0092B-C50C-407E-A947-70E740481C1C}">
                <a14:useLocalDpi xmlns:a14="http://schemas.microsoft.com/office/drawing/2010/main"/>
              </a:ext>
            </a:extLst>
          </a:blip>
          <a:stretch>
            <a:fillRect/>
          </a:stretch>
        </p:blipFill>
        <p:spPr>
          <a:xfrm>
            <a:off x="838200" y="1600200"/>
            <a:ext cx="7446188" cy="5029200"/>
          </a:xfrm>
          <a:prstGeom prst="rect">
            <a:avLst/>
          </a:prstGeom>
          <a:noFill/>
          <a:ln w="9525">
            <a:noFill/>
          </a:ln>
        </p:spPr>
      </p:pic>
    </p:spTree>
    <p:extLst>
      <p:ext uri="{BB962C8B-B14F-4D97-AF65-F5344CB8AC3E}">
        <p14:creationId xmlns:p14="http://schemas.microsoft.com/office/powerpoint/2010/main" val="37266061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b="1" dirty="0"/>
              <a:t>Sample Telephone Order Form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32770"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2438400" y="1525385"/>
            <a:ext cx="4406179"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1296786" y="5715139"/>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296786" y="6230251"/>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37623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b="1" dirty="0"/>
              <a:t>Exhausting Current Medication</a:t>
            </a:r>
          </a:p>
        </p:txBody>
      </p:sp>
      <p:sp>
        <p:nvSpPr>
          <p:cNvPr id="3" name="Content Placeholder 2"/>
          <p:cNvSpPr>
            <a:spLocks noGrp="1"/>
          </p:cNvSpPr>
          <p:nvPr>
            <p:ph sz="quarter" idx="1"/>
          </p:nvPr>
        </p:nvSpPr>
        <p:spPr>
          <a:xfrm>
            <a:off x="612648" y="1600200"/>
            <a:ext cx="8153400" cy="5029200"/>
          </a:xfrm>
        </p:spPr>
        <p:txBody>
          <a:bodyPr>
            <a:normAutofit fontScale="92500" lnSpcReduction="20000"/>
          </a:bodyPr>
          <a:lstStyle/>
          <a:p>
            <a:r>
              <a:rPr lang="en-US" sz="4000" b="1" dirty="0"/>
              <a:t>Responsibilities</a:t>
            </a:r>
          </a:p>
          <a:p>
            <a:pPr lvl="1"/>
            <a:r>
              <a:rPr lang="en-US" sz="3700" b="1" dirty="0"/>
              <a:t>Must verify with pharmacist if OK</a:t>
            </a:r>
          </a:p>
          <a:p>
            <a:r>
              <a:rPr lang="en-US" sz="4000" b="1" dirty="0"/>
              <a:t>Requirements</a:t>
            </a:r>
          </a:p>
          <a:p>
            <a:pPr lvl="1"/>
            <a:r>
              <a:rPr lang="en-US" sz="3700" b="1" dirty="0"/>
              <a:t>New HCP order reflecting change</a:t>
            </a:r>
          </a:p>
          <a:p>
            <a:pPr lvl="1"/>
            <a:r>
              <a:rPr lang="en-US" sz="3700" b="1" dirty="0"/>
              <a:t>New order transcribed onto med sheet</a:t>
            </a:r>
          </a:p>
          <a:p>
            <a:pPr lvl="1"/>
            <a:r>
              <a:rPr lang="en-US" sz="3700" b="1" dirty="0"/>
              <a:t>Strength on hand allows for easy preparation</a:t>
            </a:r>
          </a:p>
          <a:p>
            <a:pPr lvl="1"/>
            <a:r>
              <a:rPr lang="en-US" sz="3700" b="1" dirty="0"/>
              <a:t>Med container is flagged with</a:t>
            </a:r>
          </a:p>
          <a:p>
            <a:pPr lvl="2"/>
            <a:r>
              <a:rPr lang="en-US" sz="3400" b="1" dirty="0"/>
              <a:t>A ‘Directions Change’ or</a:t>
            </a:r>
          </a:p>
          <a:p>
            <a:pPr lvl="2"/>
            <a:r>
              <a:rPr lang="en-US" sz="3400" b="1" dirty="0"/>
              <a:t>Brightly colored sticker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23113" y="4343400"/>
            <a:ext cx="2020887" cy="237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6217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Pharmacy Label</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1508" name="Picture 4"/>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152400" y="1676400"/>
            <a:ext cx="8837798"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85283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Responsibilities</a:t>
            </a:r>
          </a:p>
        </p:txBody>
      </p:sp>
      <p:sp>
        <p:nvSpPr>
          <p:cNvPr id="3" name="Content Placeholder 2"/>
          <p:cNvSpPr>
            <a:spLocks noGrp="1"/>
          </p:cNvSpPr>
          <p:nvPr>
            <p:ph sz="quarter" idx="1"/>
          </p:nvPr>
        </p:nvSpPr>
        <p:spPr>
          <a:xfrm>
            <a:off x="612648" y="1600200"/>
            <a:ext cx="8153400" cy="5029200"/>
          </a:xfrm>
        </p:spPr>
        <p:txBody>
          <a:bodyPr>
            <a:normAutofit fontScale="92500" lnSpcReduction="10000"/>
          </a:bodyPr>
          <a:lstStyle/>
          <a:p>
            <a:r>
              <a:rPr lang="en-US" sz="4000" b="1" dirty="0"/>
              <a:t>Ensure pharmacy provides correct med</a:t>
            </a:r>
          </a:p>
          <a:p>
            <a:pPr lvl="1"/>
            <a:r>
              <a:rPr lang="en-US" sz="3700" b="1" dirty="0"/>
              <a:t>Compare HCP order with label</a:t>
            </a:r>
          </a:p>
          <a:p>
            <a:r>
              <a:rPr lang="en-US" sz="4000" b="1" dirty="0"/>
              <a:t>If familiar with med</a:t>
            </a:r>
          </a:p>
          <a:p>
            <a:pPr lvl="1"/>
            <a:r>
              <a:rPr lang="en-US" sz="3700" b="1" dirty="0"/>
              <a:t>Open and look</a:t>
            </a:r>
          </a:p>
          <a:p>
            <a:pPr lvl="2"/>
            <a:r>
              <a:rPr lang="en-US" sz="3400" b="1" dirty="0"/>
              <a:t>If different in color, shape, size, marking etc.</a:t>
            </a:r>
          </a:p>
          <a:p>
            <a:pPr lvl="3"/>
            <a:r>
              <a:rPr lang="en-US" sz="3100" b="1" dirty="0"/>
              <a:t>Call MAP Consultant</a:t>
            </a:r>
          </a:p>
          <a:p>
            <a:r>
              <a:rPr lang="en-US" sz="4000" b="1" dirty="0"/>
              <a:t>If not familiar</a:t>
            </a:r>
          </a:p>
          <a:p>
            <a:pPr lvl="1"/>
            <a:r>
              <a:rPr lang="en-US" sz="3700" b="1" dirty="0"/>
              <a:t>Look up or ask</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63383018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Responsibilities</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After obtaining medication</a:t>
            </a:r>
          </a:p>
          <a:p>
            <a:pPr lvl="1"/>
            <a:r>
              <a:rPr lang="en-US" sz="3700" b="1" dirty="0"/>
              <a:t>Tracking</a:t>
            </a:r>
          </a:p>
          <a:p>
            <a:pPr lvl="1"/>
            <a:r>
              <a:rPr lang="en-US" sz="3700" b="1" dirty="0"/>
              <a:t>Storage</a:t>
            </a:r>
          </a:p>
          <a:p>
            <a:pPr lvl="1"/>
            <a:r>
              <a:rPr lang="en-US" sz="3700" b="1" dirty="0"/>
              <a:t>Security</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00550119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Responsibilities</a:t>
            </a:r>
          </a:p>
        </p:txBody>
      </p:sp>
      <p:sp>
        <p:nvSpPr>
          <p:cNvPr id="3" name="Content Placeholder 2"/>
          <p:cNvSpPr>
            <a:spLocks noGrp="1"/>
          </p:cNvSpPr>
          <p:nvPr>
            <p:ph sz="quarter" idx="1"/>
          </p:nvPr>
        </p:nvSpPr>
        <p:spPr>
          <a:xfrm>
            <a:off x="612648" y="1600200"/>
            <a:ext cx="8153400" cy="5029200"/>
          </a:xfrm>
        </p:spPr>
        <p:txBody>
          <a:bodyPr>
            <a:normAutofit fontScale="92500" lnSpcReduction="10000"/>
          </a:bodyPr>
          <a:lstStyle/>
          <a:p>
            <a:r>
              <a:rPr lang="en-US" sz="4000" b="1" dirty="0"/>
              <a:t>Tracking</a:t>
            </a:r>
          </a:p>
          <a:p>
            <a:pPr lvl="1"/>
            <a:r>
              <a:rPr lang="en-US" sz="3700" b="1" dirty="0"/>
              <a:t>Ordering/Receiving Log</a:t>
            </a:r>
          </a:p>
          <a:p>
            <a:pPr lvl="1"/>
            <a:r>
              <a:rPr lang="en-US" sz="3700" b="1" dirty="0"/>
              <a:t>Pharmacy Receipts</a:t>
            </a:r>
          </a:p>
          <a:p>
            <a:pPr lvl="1"/>
            <a:r>
              <a:rPr lang="en-US" sz="3700" b="1" dirty="0"/>
              <a:t>Count Book</a:t>
            </a:r>
          </a:p>
          <a:p>
            <a:pPr lvl="1"/>
            <a:r>
              <a:rPr lang="en-US" sz="3700" b="1" dirty="0"/>
              <a:t>Med Book</a:t>
            </a:r>
          </a:p>
          <a:p>
            <a:pPr lvl="1"/>
            <a:r>
              <a:rPr lang="en-US" sz="3700" b="1" dirty="0"/>
              <a:t>Med Release Documents</a:t>
            </a:r>
          </a:p>
          <a:p>
            <a:pPr lvl="2"/>
            <a:r>
              <a:rPr lang="en-US" sz="3400" b="1" dirty="0"/>
              <a:t>LOA</a:t>
            </a:r>
          </a:p>
          <a:p>
            <a:pPr lvl="2"/>
            <a:r>
              <a:rPr lang="en-US" sz="3400" b="1" dirty="0"/>
              <a:t>Transfer</a:t>
            </a:r>
          </a:p>
          <a:p>
            <a:pPr lvl="1"/>
            <a:r>
              <a:rPr lang="en-US" sz="3700" b="1" dirty="0"/>
              <a:t>Disposal Record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52066611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Responsibilities</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Medication Storage</a:t>
            </a:r>
          </a:p>
          <a:p>
            <a:pPr lvl="1"/>
            <a:r>
              <a:rPr lang="en-US" sz="3700" b="1" dirty="0"/>
              <a:t>Requirements</a:t>
            </a:r>
          </a:p>
          <a:p>
            <a:pPr lvl="2"/>
            <a:r>
              <a:rPr lang="en-US" sz="3400" b="1" dirty="0"/>
              <a:t>All meds key locked</a:t>
            </a:r>
          </a:p>
          <a:p>
            <a:pPr lvl="2"/>
            <a:r>
              <a:rPr lang="en-US" sz="3400" b="1" dirty="0"/>
              <a:t>Countable meds double key locked</a:t>
            </a:r>
          </a:p>
          <a:p>
            <a:pPr lvl="1"/>
            <a:r>
              <a:rPr lang="en-US" sz="3700" b="1" dirty="0"/>
              <a:t>Labeled med container per person</a:t>
            </a:r>
          </a:p>
          <a:p>
            <a:pPr lvl="2"/>
            <a:r>
              <a:rPr lang="en-US" sz="3400" b="1" dirty="0"/>
              <a:t>Separate oral meds from other routes</a:t>
            </a:r>
          </a:p>
          <a:p>
            <a:pPr lvl="1"/>
            <a:r>
              <a:rPr lang="en-US" sz="3700" b="1" dirty="0"/>
              <a:t>Refrigerated meds</a:t>
            </a:r>
          </a:p>
          <a:p>
            <a:pPr lvl="2"/>
            <a:r>
              <a:rPr lang="en-US" sz="3400" b="1" dirty="0"/>
              <a:t>Must be key locked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819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9800" y="1752600"/>
            <a:ext cx="1752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006857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Responsibilities</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Medication</a:t>
            </a:r>
          </a:p>
          <a:p>
            <a:pPr lvl="1"/>
            <a:r>
              <a:rPr lang="en-US" sz="3700" b="1" dirty="0"/>
              <a:t>Security Requirements</a:t>
            </a:r>
          </a:p>
          <a:p>
            <a:pPr lvl="2"/>
            <a:r>
              <a:rPr lang="en-US" sz="3400" b="1" dirty="0"/>
              <a:t>Keys must be carried by you if you are assigned medication administration duties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921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76600" y="4114800"/>
            <a:ext cx="3553281" cy="23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746321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Homework</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Review</a:t>
            </a:r>
          </a:p>
          <a:p>
            <a:pPr lvl="1"/>
            <a:r>
              <a:rPr lang="en-US" sz="3700" b="1" dirty="0"/>
              <a:t>Units 4-5-6</a:t>
            </a:r>
          </a:p>
          <a:p>
            <a:pPr lvl="2"/>
            <a:r>
              <a:rPr lang="en-US" sz="3400" b="1" dirty="0"/>
              <a:t>Pages 48-110</a:t>
            </a:r>
          </a:p>
          <a:p>
            <a:r>
              <a:rPr lang="en-US" sz="4000" b="1" dirty="0"/>
              <a:t>Complete exercises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31982619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Chain of Custody</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An unbroken documentation trail </a:t>
            </a:r>
          </a:p>
          <a:p>
            <a:pPr lvl="1"/>
            <a:r>
              <a:rPr lang="en-US" sz="3700" b="1" dirty="0"/>
              <a:t>of accountability</a:t>
            </a:r>
          </a:p>
          <a:p>
            <a:r>
              <a:rPr lang="en-US" sz="4000" b="1" dirty="0"/>
              <a:t>Ensures physical security </a:t>
            </a:r>
          </a:p>
          <a:p>
            <a:pPr lvl="1"/>
            <a:r>
              <a:rPr lang="en-US" sz="3700" b="1" dirty="0"/>
              <a:t>of 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71076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Computer Based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7" name="Picture 1" descr="Screen Clipping"/>
          <p:cNvPicPr>
            <a:picLocks noGrp="1" noChangeAspect="1"/>
          </p:cNvPicPr>
          <p:nvPr>
            <p:ph sz="quarter" idx="1"/>
          </p:nvPr>
        </p:nvPicPr>
        <p:blipFill>
          <a:blip r:embed="rId4" cstate="email">
            <a:extLst>
              <a:ext uri="{28A0092B-C50C-407E-A947-70E740481C1C}">
                <a14:useLocalDpi xmlns:a14="http://schemas.microsoft.com/office/drawing/2010/main"/>
              </a:ext>
            </a:extLst>
          </a:blip>
          <a:stretch>
            <a:fillRect/>
          </a:stretch>
        </p:blipFill>
        <p:spPr>
          <a:xfrm>
            <a:off x="152400" y="1676400"/>
            <a:ext cx="8723668" cy="4389120"/>
          </a:xfrm>
          <a:prstGeom prst="rect">
            <a:avLst/>
          </a:prstGeom>
          <a:noFill/>
          <a:ln w="9525">
            <a:noFill/>
          </a:ln>
        </p:spPr>
      </p:pic>
    </p:spTree>
    <p:extLst>
      <p:ext uri="{BB962C8B-B14F-4D97-AF65-F5344CB8AC3E}">
        <p14:creationId xmlns:p14="http://schemas.microsoft.com/office/powerpoint/2010/main" val="51692139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Chain of Custody</a:t>
            </a:r>
          </a:p>
        </p:txBody>
      </p:sp>
      <p:sp>
        <p:nvSpPr>
          <p:cNvPr id="3" name="Content Placeholder 2"/>
          <p:cNvSpPr>
            <a:spLocks noGrp="1"/>
          </p:cNvSpPr>
          <p:nvPr>
            <p:ph sz="quarter" idx="1"/>
          </p:nvPr>
        </p:nvSpPr>
        <p:spPr>
          <a:xfrm>
            <a:off x="612648" y="1600200"/>
            <a:ext cx="8153400" cy="5029200"/>
          </a:xfrm>
        </p:spPr>
        <p:txBody>
          <a:bodyPr>
            <a:normAutofit fontScale="92500" lnSpcReduction="10000"/>
          </a:bodyPr>
          <a:lstStyle/>
          <a:p>
            <a:r>
              <a:rPr lang="en-US" sz="4000" b="1" dirty="0"/>
              <a:t>Documents and Methods</a:t>
            </a:r>
          </a:p>
          <a:p>
            <a:pPr lvl="1"/>
            <a:r>
              <a:rPr lang="en-US" sz="3700" b="1" dirty="0"/>
              <a:t>Used to track medication</a:t>
            </a:r>
          </a:p>
          <a:p>
            <a:pPr lvl="2"/>
            <a:r>
              <a:rPr lang="en-US" sz="3400" b="1" dirty="0"/>
              <a:t>Medication Ordering/Receiving Log</a:t>
            </a:r>
          </a:p>
          <a:p>
            <a:pPr lvl="2"/>
            <a:r>
              <a:rPr lang="en-US" sz="3400" b="1" dirty="0"/>
              <a:t>Pharmacy Receipts</a:t>
            </a:r>
          </a:p>
          <a:p>
            <a:pPr lvl="2"/>
            <a:r>
              <a:rPr lang="en-US" sz="3400" b="1" dirty="0"/>
              <a:t>Count Book</a:t>
            </a:r>
          </a:p>
          <a:p>
            <a:pPr lvl="2"/>
            <a:r>
              <a:rPr lang="en-US" sz="3400" b="1" dirty="0"/>
              <a:t>Medication Book</a:t>
            </a:r>
          </a:p>
          <a:p>
            <a:pPr lvl="2"/>
            <a:r>
              <a:rPr lang="en-US" sz="3400" b="1" dirty="0"/>
              <a:t>Medication Release Documents</a:t>
            </a:r>
          </a:p>
          <a:p>
            <a:pPr lvl="3"/>
            <a:r>
              <a:rPr lang="en-US" sz="3100" b="1" dirty="0"/>
              <a:t>LOA/Transfer</a:t>
            </a:r>
          </a:p>
          <a:p>
            <a:pPr lvl="2"/>
            <a:r>
              <a:rPr lang="en-US" sz="3400" b="1" dirty="0"/>
              <a:t>Disposal Record</a:t>
            </a:r>
          </a:p>
          <a:p>
            <a:pPr lvl="2"/>
            <a:r>
              <a:rPr lang="en-US" sz="3400" b="1" dirty="0"/>
              <a:t>Blister pack monitoring (not MAP required)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09147256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Chain of Custody</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Medication Ordering/Receiving Log</a:t>
            </a:r>
          </a:p>
          <a:p>
            <a:pPr lvl="1"/>
            <a:r>
              <a:rPr lang="en-US" sz="3700" b="1" dirty="0"/>
              <a:t>Used to track when medication is</a:t>
            </a:r>
          </a:p>
          <a:p>
            <a:pPr lvl="2"/>
            <a:r>
              <a:rPr lang="en-US" sz="3400" b="1" dirty="0"/>
              <a:t>Requested and</a:t>
            </a:r>
          </a:p>
          <a:p>
            <a:pPr lvl="2"/>
            <a:r>
              <a:rPr lang="en-US" sz="3400" b="1" dirty="0"/>
              <a:t>Received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0699959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Chain of Custody</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Pharmacy Receipts</a:t>
            </a:r>
          </a:p>
          <a:p>
            <a:pPr lvl="1"/>
            <a:r>
              <a:rPr lang="en-US" sz="3700" b="1" dirty="0"/>
              <a:t>Provided by pharmacy</a:t>
            </a:r>
          </a:p>
          <a:p>
            <a:pPr lvl="2"/>
            <a:r>
              <a:rPr lang="en-US" sz="3400" b="1" dirty="0"/>
              <a:t>When medication is dispensed </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21778979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Chain of Custody</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Count Book</a:t>
            </a:r>
          </a:p>
          <a:p>
            <a:pPr lvl="1"/>
            <a:r>
              <a:rPr lang="en-US" sz="3700" b="1" dirty="0"/>
              <a:t>Index</a:t>
            </a:r>
          </a:p>
          <a:p>
            <a:pPr lvl="1"/>
            <a:r>
              <a:rPr lang="en-US" sz="3700" b="1" dirty="0"/>
              <a:t>Count Sheets</a:t>
            </a:r>
          </a:p>
          <a:p>
            <a:pPr lvl="1"/>
            <a:r>
              <a:rPr lang="en-US" sz="3700" b="1" dirty="0"/>
              <a:t>Count Signature Sheets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76600" y="4343400"/>
            <a:ext cx="2333625"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952095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Chain of Custody</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When entering a new countable med or transferring an existing countable to a new count sheet</a:t>
            </a:r>
          </a:p>
          <a:p>
            <a:pPr lvl="1"/>
            <a:r>
              <a:rPr lang="en-US" sz="3700" b="1" dirty="0"/>
              <a:t>Add to or update Index</a:t>
            </a:r>
          </a:p>
          <a:p>
            <a:pPr lvl="1"/>
            <a:r>
              <a:rPr lang="en-US" sz="3700" b="1" dirty="0"/>
              <a:t>Complete heading section of next available Count Sheet</a:t>
            </a:r>
          </a:p>
          <a:p>
            <a:pPr lvl="2"/>
            <a:r>
              <a:rPr lang="en-US" sz="3400" b="1" dirty="0"/>
              <a:t>Do not skip pages</a:t>
            </a:r>
          </a:p>
          <a:p>
            <a:pPr lvl="1"/>
            <a:endParaRPr lang="en-US" sz="3700" b="1" dirty="0"/>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80953531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Index</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0242"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685800" y="1447800"/>
            <a:ext cx="8217025" cy="694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58844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Count Sheet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1266"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612775" y="1612361"/>
            <a:ext cx="8153400" cy="5004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7">
            <a:hlinkClick r:id="" action="ppaction://hlinkshowjump?jump=nextslide"/>
          </p:cNvPr>
          <p:cNvSpPr/>
          <p:nvPr/>
        </p:nvSpPr>
        <p:spPr>
          <a:xfrm>
            <a:off x="3124200" y="3904211"/>
            <a:ext cx="1130300" cy="114300"/>
          </a:xfrm>
          <a:prstGeom prst="actionButtonBlank">
            <a:avLst/>
          </a:prstGeom>
          <a:noFill/>
          <a:ln w="9525">
            <a:noFill/>
          </a:ln>
        </p:spPr>
        <p:txBody>
          <a:bodyPr wrap="none" anchor="ctr"/>
          <a:lstStyle>
            <a:lvl1pPr marL="342900" indent="-342900" algn="l" rtl="0" eaLnBrk="0" fontAlgn="base" hangingPunct="0">
              <a:spcBef>
                <a:spcPct val="20000"/>
              </a:spcBef>
              <a:spcAft>
                <a:spcPct val="0"/>
              </a:spcAft>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50000"/>
              <a:buFont typeface="Wingdings 2" panose="05020102010507070707" pitchFamily="18" charset="2"/>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60000"/>
              <a:buFont typeface="Wingdings 2" panose="05020102010507070707" pitchFamily="18" charset="2"/>
              <a:buChar char=""/>
              <a:defRPr sz="2000">
                <a:solidFill>
                  <a:schemeClr val="tx1"/>
                </a:solidFill>
                <a:latin typeface="+mn-lt"/>
              </a:defRPr>
            </a:lvl4pPr>
            <a:lvl5pPr marL="2057400" indent="-228600" algn="l" rtl="0" eaLnBrk="0" fontAlgn="base" hangingPunct="0">
              <a:spcBef>
                <a:spcPct val="20000"/>
              </a:spcBef>
              <a:spcAft>
                <a:spcPct val="0"/>
              </a:spcAft>
              <a:buFont typeface="Wingdings" panose="05000000000000000000" pitchFamily="2" charset="2"/>
              <a:buChar char="§"/>
              <a:defRPr sz="2000">
                <a:solidFill>
                  <a:schemeClr val="tx1"/>
                </a:solidFill>
                <a:latin typeface="+mn-lt"/>
              </a:defRPr>
            </a:lvl5pPr>
          </a:lstStyle>
          <a:p>
            <a:pPr marL="0" lvl="0" indent="0">
              <a:spcBef>
                <a:spcPct val="0"/>
              </a:spcBef>
              <a:buFontTx/>
              <a:buNone/>
            </a:pPr>
            <a:r>
              <a:rPr lang="en-US" altLang="en-US" sz="1400" b="1" dirty="0">
                <a:solidFill>
                  <a:srgbClr val="030311"/>
                </a:solidFill>
              </a:rPr>
              <a:t>       Page Transfer</a:t>
            </a:r>
          </a:p>
        </p:txBody>
      </p:sp>
      <p:pic>
        <p:nvPicPr>
          <p:cNvPr id="1126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52800" y="5056909"/>
            <a:ext cx="2097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97436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Count Signature Sheet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2290"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152400" y="1600200"/>
            <a:ext cx="8763225"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110312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Count Procedure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Count must be done</a:t>
            </a:r>
          </a:p>
          <a:p>
            <a:pPr lvl="1"/>
            <a:r>
              <a:rPr lang="en-US" sz="3700" b="1" dirty="0"/>
              <a:t>Shoulder to shoulder with</a:t>
            </a:r>
          </a:p>
          <a:p>
            <a:pPr lvl="2"/>
            <a:r>
              <a:rPr lang="en-US" sz="3400" b="1" dirty="0"/>
              <a:t>Off-going Certified staff</a:t>
            </a:r>
          </a:p>
          <a:p>
            <a:pPr lvl="2"/>
            <a:r>
              <a:rPr lang="en-US" sz="3400" b="1" dirty="0"/>
              <a:t>On-coming Certified staff</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92146018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Count Procedure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On-coming Certified staff</a:t>
            </a:r>
          </a:p>
          <a:p>
            <a:pPr lvl="1"/>
            <a:r>
              <a:rPr lang="en-US" sz="3700" b="1" dirty="0"/>
              <a:t>Manages the blister packs</a:t>
            </a:r>
          </a:p>
          <a:p>
            <a:r>
              <a:rPr lang="en-US" sz="4000" b="1" dirty="0"/>
              <a:t>Off-going Certified staff</a:t>
            </a:r>
          </a:p>
          <a:p>
            <a:pPr lvl="1"/>
            <a:r>
              <a:rPr lang="en-US" sz="3700" b="1" dirty="0"/>
              <a:t>Holds the Count Book and</a:t>
            </a:r>
          </a:p>
          <a:p>
            <a:pPr lvl="2"/>
            <a:r>
              <a:rPr lang="en-US" sz="3400" b="1" dirty="0"/>
              <a:t>Leads the count using the index as their guide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463274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Medication Pass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a:bodyPr>
          <a:lstStyle/>
          <a:p>
            <a:r>
              <a:rPr lang="en-US" sz="4000" b="1" dirty="0"/>
              <a:t>Medication Administration</a:t>
            </a:r>
          </a:p>
          <a:p>
            <a:pPr lvl="1"/>
            <a:r>
              <a:rPr lang="en-US" sz="3600" b="1" dirty="0"/>
              <a:t>You will be observed as you apply your knowledge of the 3 checks of the 5 rights</a:t>
            </a:r>
          </a:p>
          <a:p>
            <a:pPr lvl="2"/>
            <a:r>
              <a:rPr lang="en-US" sz="3200" b="1" dirty="0"/>
              <a:t>Feedback by Trainer</a:t>
            </a:r>
          </a:p>
          <a:p>
            <a:pPr lvl="3"/>
            <a:r>
              <a:rPr lang="en-US" sz="2800" b="1" dirty="0"/>
              <a:t>80% or better to pass </a:t>
            </a:r>
          </a:p>
        </p:txBody>
      </p:sp>
    </p:spTree>
    <p:extLst>
      <p:ext uri="{BB962C8B-B14F-4D97-AF65-F5344CB8AC3E}">
        <p14:creationId xmlns:p14="http://schemas.microsoft.com/office/powerpoint/2010/main" val="75278738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Count Procedure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During the count</a:t>
            </a:r>
          </a:p>
          <a:p>
            <a:pPr lvl="1"/>
            <a:r>
              <a:rPr lang="en-US" sz="3700" b="1" dirty="0"/>
              <a:t>Both staff look at</a:t>
            </a:r>
          </a:p>
          <a:p>
            <a:pPr lvl="2"/>
            <a:r>
              <a:rPr lang="en-US" sz="3400" b="1" dirty="0"/>
              <a:t>Blister pack and</a:t>
            </a:r>
          </a:p>
          <a:p>
            <a:pPr lvl="2"/>
            <a:r>
              <a:rPr lang="en-US" sz="3400" b="1" dirty="0"/>
              <a:t>Count Sheet</a:t>
            </a:r>
          </a:p>
          <a:p>
            <a:r>
              <a:rPr lang="en-US" sz="4000" b="1" dirty="0"/>
              <a:t>Full signatures</a:t>
            </a:r>
          </a:p>
          <a:p>
            <a:pPr lvl="1"/>
            <a:r>
              <a:rPr lang="en-US" sz="3700" b="1" dirty="0"/>
              <a:t>On Count Signature Sheet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355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86400" y="1981200"/>
            <a:ext cx="2731008"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842129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fontScale="90000"/>
          </a:bodyPr>
          <a:lstStyle/>
          <a:p>
            <a:r>
              <a:rPr lang="en-US" sz="6000" b="1" dirty="0"/>
              <a:t>Two Signatures Required</a:t>
            </a:r>
          </a:p>
        </p:txBody>
      </p:sp>
      <p:sp>
        <p:nvSpPr>
          <p:cNvPr id="3" name="Content Placeholder 2"/>
          <p:cNvSpPr>
            <a:spLocks noGrp="1"/>
          </p:cNvSpPr>
          <p:nvPr>
            <p:ph sz="quarter" idx="1"/>
          </p:nvPr>
        </p:nvSpPr>
        <p:spPr>
          <a:xfrm>
            <a:off x="612648" y="1600200"/>
            <a:ext cx="8153400" cy="5029200"/>
          </a:xfrm>
        </p:spPr>
        <p:txBody>
          <a:bodyPr>
            <a:normAutofit fontScale="92500" lnSpcReduction="20000"/>
          </a:bodyPr>
          <a:lstStyle/>
          <a:p>
            <a:r>
              <a:rPr lang="en-US" sz="4000" b="1" dirty="0"/>
              <a:t>Adding a</a:t>
            </a:r>
          </a:p>
          <a:p>
            <a:pPr lvl="1"/>
            <a:r>
              <a:rPr lang="en-US" sz="3700" b="1" dirty="0"/>
              <a:t>Newly prescribed med into the count</a:t>
            </a:r>
          </a:p>
          <a:p>
            <a:pPr lvl="1"/>
            <a:r>
              <a:rPr lang="en-US" sz="3700" b="1" dirty="0"/>
              <a:t>Medication refill from pharmacy</a:t>
            </a:r>
          </a:p>
          <a:p>
            <a:r>
              <a:rPr lang="en-US" sz="4000" b="1" dirty="0"/>
              <a:t>Disposing medication</a:t>
            </a:r>
          </a:p>
          <a:p>
            <a:r>
              <a:rPr lang="en-US" sz="4000" b="1" dirty="0"/>
              <a:t>Count sheet page transfer</a:t>
            </a:r>
          </a:p>
          <a:p>
            <a:pPr lvl="1"/>
            <a:r>
              <a:rPr lang="en-US" sz="3700" b="1" dirty="0"/>
              <a:t>Bottom of old</a:t>
            </a:r>
          </a:p>
          <a:p>
            <a:pPr lvl="1"/>
            <a:r>
              <a:rPr lang="en-US" sz="3700" b="1" dirty="0"/>
              <a:t>Top of new</a:t>
            </a:r>
          </a:p>
          <a:p>
            <a:r>
              <a:rPr lang="en-US" sz="4000" b="1" dirty="0"/>
              <a:t>Each time med storage keys change hands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60672878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Chain of Custody</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Medication Sheet</a:t>
            </a:r>
          </a:p>
          <a:p>
            <a:pPr lvl="1"/>
            <a:r>
              <a:rPr lang="en-US" sz="3700" b="1" dirty="0"/>
              <a:t>Used to document when med is administered at the program or</a:t>
            </a:r>
          </a:p>
          <a:p>
            <a:pPr lvl="1"/>
            <a:r>
              <a:rPr lang="en-US" sz="3700" b="1" dirty="0"/>
              <a:t>Codes used when individual is at a different location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84206442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Chain of Custody</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Medication Release Documents</a:t>
            </a:r>
          </a:p>
          <a:p>
            <a:pPr lvl="1"/>
            <a:r>
              <a:rPr lang="en-US" sz="3700" b="1" dirty="0"/>
              <a:t>Transfer form</a:t>
            </a:r>
          </a:p>
          <a:p>
            <a:pPr lvl="2"/>
            <a:r>
              <a:rPr lang="en-US" sz="3400" b="1" dirty="0"/>
              <a:t>Day program</a:t>
            </a:r>
          </a:p>
          <a:p>
            <a:pPr lvl="1"/>
            <a:r>
              <a:rPr lang="en-US" sz="3700" b="1" dirty="0"/>
              <a:t>Leave of Absence (LOA) form</a:t>
            </a:r>
          </a:p>
          <a:p>
            <a:pPr lvl="2"/>
            <a:r>
              <a:rPr lang="en-US" sz="3400" b="1" dirty="0"/>
              <a:t>Visit with family</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12844796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fontScale="90000"/>
          </a:bodyPr>
          <a:lstStyle/>
          <a:p>
            <a:r>
              <a:rPr lang="en-US" sz="6000" b="1" dirty="0"/>
              <a:t>Day Program Medication</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Residential staff’s responsibility to</a:t>
            </a:r>
          </a:p>
          <a:p>
            <a:pPr lvl="1"/>
            <a:r>
              <a:rPr lang="en-US" sz="3700" b="1" dirty="0"/>
              <a:t>Provide day program staff with</a:t>
            </a:r>
          </a:p>
          <a:p>
            <a:pPr lvl="2"/>
            <a:r>
              <a:rPr lang="en-US" sz="3400" b="1" dirty="0"/>
              <a:t>Copies of HCP orders</a:t>
            </a:r>
          </a:p>
          <a:p>
            <a:pPr lvl="2"/>
            <a:r>
              <a:rPr lang="en-US" sz="3400" b="1" dirty="0"/>
              <a:t>Pharmacy labeled meds</a:t>
            </a:r>
          </a:p>
          <a:p>
            <a:pPr lvl="3"/>
            <a:r>
              <a:rPr lang="en-US" sz="3100" b="1" dirty="0"/>
              <a:t>Transfer form required</a:t>
            </a:r>
          </a:p>
          <a:p>
            <a:pPr lvl="1"/>
            <a:r>
              <a:rPr lang="en-US" sz="3700" b="1" dirty="0"/>
              <a:t>Notify DP staff if med is DC’d</a:t>
            </a:r>
          </a:p>
          <a:p>
            <a:pPr lvl="2"/>
            <a:r>
              <a:rPr lang="en-US" sz="3400" b="1" dirty="0"/>
              <a:t>Fax DC’d HCP order</a:t>
            </a:r>
          </a:p>
          <a:p>
            <a:pPr lvl="2"/>
            <a:endParaRPr lang="en-US" sz="3400" b="1" dirty="0"/>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68114543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3200" b="1" dirty="0"/>
              <a:t>Off-Site Medication Administration (OSA)</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OSA Medication</a:t>
            </a:r>
          </a:p>
          <a:p>
            <a:pPr lvl="1"/>
            <a:r>
              <a:rPr lang="en-US" sz="3700" b="1" dirty="0"/>
              <a:t>Medication administered at on off-site location</a:t>
            </a:r>
          </a:p>
          <a:p>
            <a:pPr lvl="2"/>
            <a:r>
              <a:rPr lang="en-US" sz="3400" b="1" dirty="0"/>
              <a:t>By MAP Certified or licensed staff</a:t>
            </a:r>
          </a:p>
          <a:p>
            <a:pPr lvl="3"/>
            <a:r>
              <a:rPr lang="en-US" sz="3100" b="1" dirty="0"/>
              <a:t>During the hours the person would typically receive medication in their</a:t>
            </a:r>
          </a:p>
          <a:p>
            <a:pPr lvl="5"/>
            <a:r>
              <a:rPr lang="en-US" sz="2900" b="1" dirty="0"/>
              <a:t>Home or</a:t>
            </a:r>
          </a:p>
          <a:p>
            <a:pPr lvl="5"/>
            <a:r>
              <a:rPr lang="en-US" sz="2900" b="1" dirty="0"/>
              <a:t>Day program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42584286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3200" b="1" dirty="0"/>
              <a:t>Off-Site Medication Administration (OSA)</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Pharmacy must prepare OSA meds </a:t>
            </a:r>
          </a:p>
          <a:p>
            <a:pPr lvl="1"/>
            <a:r>
              <a:rPr lang="en-US" sz="3700" b="1" dirty="0"/>
              <a:t>If staff will be administering for more than 24 hours</a:t>
            </a:r>
          </a:p>
          <a:p>
            <a:r>
              <a:rPr lang="en-US" sz="4000" b="1" dirty="0"/>
              <a:t>Staff may prepare OSA meds </a:t>
            </a:r>
          </a:p>
          <a:p>
            <a:pPr lvl="1"/>
            <a:r>
              <a:rPr lang="en-US" sz="3700" b="1" dirty="0"/>
              <a:t>If the pharmacy cannot and</a:t>
            </a:r>
          </a:p>
          <a:p>
            <a:pPr lvl="1"/>
            <a:r>
              <a:rPr lang="en-US" sz="3700" b="1" dirty="0"/>
              <a:t>Staff will be administering for less than 24 hours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3673816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fontScale="90000"/>
          </a:bodyPr>
          <a:lstStyle/>
          <a:p>
            <a:r>
              <a:rPr lang="en-US" sz="6000" b="1" dirty="0"/>
              <a:t>Leave of Absence (LOA)</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LOA medication</a:t>
            </a:r>
          </a:p>
          <a:p>
            <a:pPr lvl="2"/>
            <a:r>
              <a:rPr lang="en-US" sz="3400" b="1" dirty="0"/>
              <a:t>Medication that is released from a person’s home</a:t>
            </a:r>
          </a:p>
          <a:p>
            <a:pPr lvl="3"/>
            <a:r>
              <a:rPr lang="en-US" sz="3100" b="1" dirty="0"/>
              <a:t>To be administered by</a:t>
            </a:r>
          </a:p>
          <a:p>
            <a:pPr lvl="4"/>
            <a:r>
              <a:rPr lang="en-US" sz="3100" b="1" dirty="0"/>
              <a:t>Family member</a:t>
            </a:r>
          </a:p>
          <a:p>
            <a:pPr lvl="4"/>
            <a:r>
              <a:rPr lang="en-US" sz="3100" b="1" dirty="0"/>
              <a:t>Responsible friend</a:t>
            </a:r>
          </a:p>
          <a:p>
            <a:pPr lvl="5"/>
            <a:r>
              <a:rPr lang="en-US" sz="2900" b="1" dirty="0"/>
              <a:t>Not a MAP Certified or licensed staff</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52795418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fontScale="90000"/>
          </a:bodyPr>
          <a:lstStyle/>
          <a:p>
            <a:r>
              <a:rPr lang="en-US" sz="6000" b="1" dirty="0"/>
              <a:t>Leave of Absence (LOA)</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Pharmacy must prepare meds if</a:t>
            </a:r>
          </a:p>
          <a:p>
            <a:pPr lvl="1"/>
            <a:r>
              <a:rPr lang="en-US" sz="3700" b="1" dirty="0"/>
              <a:t>LOA is planned or scheduled</a:t>
            </a:r>
          </a:p>
          <a:p>
            <a:pPr lvl="1"/>
            <a:r>
              <a:rPr lang="en-US" sz="3700" b="1" dirty="0"/>
              <a:t>Person will be away from their home for more than 72 hours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76754458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fontScale="90000"/>
          </a:bodyPr>
          <a:lstStyle/>
          <a:p>
            <a:r>
              <a:rPr lang="en-US" sz="6000" b="1" dirty="0"/>
              <a:t>Leave of Absence (LOA)</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Certified staff may package the LOA meds </a:t>
            </a:r>
            <a:r>
              <a:rPr lang="en-US" sz="4000" b="1" dirty="0">
                <a:solidFill>
                  <a:srgbClr val="FF0000"/>
                </a:solidFill>
              </a:rPr>
              <a:t>only</a:t>
            </a:r>
            <a:r>
              <a:rPr lang="en-US" sz="4000" b="1" dirty="0"/>
              <a:t> if the</a:t>
            </a:r>
          </a:p>
          <a:p>
            <a:pPr lvl="1"/>
            <a:r>
              <a:rPr lang="en-US" sz="3700" b="1" dirty="0"/>
              <a:t>Pharmacy is unable to</a:t>
            </a:r>
          </a:p>
          <a:p>
            <a:pPr lvl="1"/>
            <a:r>
              <a:rPr lang="en-US" sz="3700" b="1" dirty="0"/>
              <a:t>LOA is unplanned</a:t>
            </a:r>
          </a:p>
          <a:p>
            <a:pPr lvl="1"/>
            <a:r>
              <a:rPr lang="en-US" sz="3700" b="1" dirty="0"/>
              <a:t>LOA is less than 72 hours</a:t>
            </a:r>
          </a:p>
          <a:p>
            <a:pPr marL="365760" lvl="1" indent="0">
              <a:buNone/>
            </a:pPr>
            <a:endParaRPr lang="en-US" sz="3700" b="1" dirty="0"/>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33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2200" y="4731437"/>
            <a:ext cx="2368550" cy="1772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0447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Contact Information</a:t>
            </a:r>
          </a:p>
        </p:txBody>
      </p:sp>
      <p:sp>
        <p:nvSpPr>
          <p:cNvPr id="3" name="Content Placeholder 2"/>
          <p:cNvSpPr>
            <a:spLocks noGrp="1"/>
          </p:cNvSpPr>
          <p:nvPr>
            <p:ph sz="quarter" idx="1"/>
          </p:nvPr>
        </p:nvSpPr>
        <p:spPr/>
        <p:txBody>
          <a:bodyPr>
            <a:normAutofit/>
          </a:bodyPr>
          <a:lstStyle/>
          <a:p>
            <a:r>
              <a:rPr lang="en-US" sz="4000" b="1" dirty="0"/>
              <a:t>Name</a:t>
            </a:r>
          </a:p>
          <a:p>
            <a:r>
              <a:rPr lang="en-US" sz="4000" b="1" dirty="0"/>
              <a:t>Email</a:t>
            </a:r>
          </a:p>
          <a:p>
            <a:r>
              <a:rPr lang="en-US" sz="4000" b="1" dirty="0"/>
              <a:t>Cell</a:t>
            </a:r>
          </a:p>
          <a:p>
            <a:r>
              <a:rPr lang="en-US" sz="4000" b="1" dirty="0"/>
              <a:t>Office</a:t>
            </a:r>
          </a:p>
          <a:p>
            <a:r>
              <a:rPr lang="en-US" sz="4000" b="1" dirty="0"/>
              <a:t>Fax</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286789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www.hdmaster.com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5" name="Picture 3" descr="Screen Clipping"/>
          <p:cNvPicPr>
            <a:picLocks noGrp="1" noChangeAspect="1"/>
          </p:cNvPicPr>
          <p:nvPr>
            <p:ph sz="quarter" idx="1"/>
          </p:nvPr>
        </p:nvPicPr>
        <p:blipFill>
          <a:blip r:embed="rId4" cstate="email">
            <a:extLst>
              <a:ext uri="{28A0092B-C50C-407E-A947-70E740481C1C}">
                <a14:useLocalDpi xmlns:a14="http://schemas.microsoft.com/office/drawing/2010/main"/>
              </a:ext>
            </a:extLst>
          </a:blip>
          <a:stretch>
            <a:fillRect/>
          </a:stretch>
        </p:blipFill>
        <p:spPr>
          <a:xfrm>
            <a:off x="-97295" y="2057400"/>
            <a:ext cx="9257110" cy="3749040"/>
          </a:xfrm>
          <a:prstGeom prst="rect">
            <a:avLst/>
          </a:prstGeom>
          <a:noFill/>
          <a:ln w="9525">
            <a:noFill/>
          </a:ln>
        </p:spPr>
      </p:pic>
      <p:sp>
        <p:nvSpPr>
          <p:cNvPr id="6" name="Left Arrow 5"/>
          <p:cNvSpPr/>
          <p:nvPr/>
        </p:nvSpPr>
        <p:spPr>
          <a:xfrm>
            <a:off x="2030457" y="3286118"/>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63532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Medication Disposal</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Purpose</a:t>
            </a:r>
          </a:p>
          <a:p>
            <a:pPr lvl="1"/>
            <a:r>
              <a:rPr lang="en-US" sz="3700" b="1" dirty="0"/>
              <a:t>To make meds useless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19607883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Chain of Custody</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DPH Controlled Substance Disposal Record Form used</a:t>
            </a:r>
          </a:p>
          <a:p>
            <a:pPr lvl="1"/>
            <a:r>
              <a:rPr lang="en-US" sz="3700" b="1" dirty="0"/>
              <a:t>For all prescription medication schedules II-VI</a:t>
            </a:r>
          </a:p>
          <a:p>
            <a:pPr lvl="1"/>
            <a:r>
              <a:rPr lang="en-US" sz="3700" b="1" dirty="0"/>
              <a:t>May also use for</a:t>
            </a:r>
          </a:p>
          <a:p>
            <a:pPr lvl="2"/>
            <a:r>
              <a:rPr lang="en-US" sz="3400" b="1" dirty="0"/>
              <a:t>Over the counter meds and</a:t>
            </a:r>
          </a:p>
          <a:p>
            <a:pPr lvl="2"/>
            <a:r>
              <a:rPr lang="en-US" sz="3400" b="1" dirty="0"/>
              <a:t>Dietary supplements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25629723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DPH Disposal Form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4338"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2234009" y="1600200"/>
            <a:ext cx="4910932"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648624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Medication Disposal</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When</a:t>
            </a:r>
          </a:p>
          <a:p>
            <a:pPr lvl="1"/>
            <a:r>
              <a:rPr lang="en-US" sz="4000" b="1" dirty="0"/>
              <a:t>Dropped</a:t>
            </a:r>
          </a:p>
          <a:p>
            <a:pPr lvl="1"/>
            <a:r>
              <a:rPr lang="en-US" sz="4000" b="1" dirty="0"/>
              <a:t>Refused</a:t>
            </a:r>
          </a:p>
          <a:p>
            <a:pPr lvl="1"/>
            <a:r>
              <a:rPr lang="en-US" sz="4000" b="1" dirty="0"/>
              <a:t>Expired</a:t>
            </a:r>
          </a:p>
          <a:p>
            <a:pPr lvl="1"/>
            <a:r>
              <a:rPr lang="en-US" sz="4000" b="1" dirty="0"/>
              <a:t>Discontinued</a:t>
            </a:r>
          </a:p>
          <a:p>
            <a:pPr lvl="1"/>
            <a:r>
              <a:rPr lang="en-US" sz="4000" b="1" dirty="0"/>
              <a:t>Person leaves</a:t>
            </a:r>
          </a:p>
          <a:p>
            <a:pPr marL="365760" lvl="1" indent="0">
              <a:buNone/>
            </a:pPr>
            <a:endParaRPr lang="en-US" sz="3700" b="1" dirty="0"/>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89679801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Disposal Process</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Expired or discontinued meds</a:t>
            </a:r>
          </a:p>
          <a:p>
            <a:pPr lvl="1"/>
            <a:r>
              <a:rPr lang="en-US" sz="3700" b="1" dirty="0"/>
              <a:t>Disposal must be completed with</a:t>
            </a:r>
          </a:p>
          <a:p>
            <a:pPr lvl="2"/>
            <a:r>
              <a:rPr lang="en-US" sz="3400" b="1" dirty="0"/>
              <a:t>Two Certified staff present</a:t>
            </a:r>
          </a:p>
          <a:p>
            <a:pPr lvl="2"/>
            <a:r>
              <a:rPr lang="en-US" sz="3400" b="1" dirty="0"/>
              <a:t>One must be a supervisor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94078274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Disposal Process</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If a med is refused or accidently dropped</a:t>
            </a:r>
          </a:p>
          <a:p>
            <a:pPr lvl="1"/>
            <a:r>
              <a:rPr lang="en-US" sz="3700" b="1" dirty="0"/>
              <a:t>Disposal must be completed with two Certified staff present</a:t>
            </a:r>
          </a:p>
          <a:p>
            <a:pPr lvl="2"/>
            <a:r>
              <a:rPr lang="en-US" sz="3400" b="1" dirty="0"/>
              <a:t>If unavailable, your supervisor is not required to be present</a:t>
            </a:r>
          </a:p>
          <a:p>
            <a:pPr lvl="3"/>
            <a:r>
              <a:rPr lang="en-US" sz="3100" b="1" dirty="0"/>
              <a:t>Unless your agency requires it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64608890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Disposal Methods</a:t>
            </a:r>
          </a:p>
        </p:txBody>
      </p:sp>
      <p:sp>
        <p:nvSpPr>
          <p:cNvPr id="3" name="Content Placeholder 2"/>
          <p:cNvSpPr>
            <a:spLocks noGrp="1"/>
          </p:cNvSpPr>
          <p:nvPr>
            <p:ph sz="quarter" idx="1"/>
          </p:nvPr>
        </p:nvSpPr>
        <p:spPr>
          <a:xfrm>
            <a:off x="612648" y="1600200"/>
            <a:ext cx="8153400" cy="5029200"/>
          </a:xfrm>
        </p:spPr>
        <p:txBody>
          <a:bodyPr>
            <a:normAutofit fontScale="77500" lnSpcReduction="20000"/>
          </a:bodyPr>
          <a:lstStyle/>
          <a:p>
            <a:r>
              <a:rPr lang="en-US" sz="4000" b="1" dirty="0"/>
              <a:t>Unless prohibited by local community</a:t>
            </a:r>
          </a:p>
          <a:p>
            <a:pPr lvl="1"/>
            <a:r>
              <a:rPr lang="en-US" sz="3700" b="1" dirty="0"/>
              <a:t>Read the med information first</a:t>
            </a:r>
          </a:p>
          <a:p>
            <a:pPr lvl="2"/>
            <a:r>
              <a:rPr lang="en-US" sz="3400" b="1" dirty="0"/>
              <a:t>See if there are specific disposal instructions, if not</a:t>
            </a:r>
          </a:p>
          <a:p>
            <a:pPr lvl="3"/>
            <a:r>
              <a:rPr lang="en-US" sz="3100" b="1" dirty="0"/>
              <a:t>Take med out of original container</a:t>
            </a:r>
          </a:p>
          <a:p>
            <a:pPr lvl="3"/>
            <a:r>
              <a:rPr lang="en-US" sz="3100" b="1" dirty="0"/>
              <a:t>Crush and/or dissolve in water in a sealable bag</a:t>
            </a:r>
          </a:p>
          <a:p>
            <a:pPr lvl="3"/>
            <a:r>
              <a:rPr lang="en-US" sz="3100" b="1" dirty="0"/>
              <a:t>Mix with dish soap, hand sanitizer or moistened kitty litter ,etc.</a:t>
            </a:r>
          </a:p>
          <a:p>
            <a:pPr lvl="3"/>
            <a:r>
              <a:rPr lang="en-US" sz="3100" b="1" dirty="0"/>
              <a:t>Place bag in non descript container</a:t>
            </a:r>
          </a:p>
          <a:p>
            <a:pPr lvl="3"/>
            <a:r>
              <a:rPr lang="en-US" sz="3100" b="1" dirty="0"/>
              <a:t>Place in trash</a:t>
            </a:r>
          </a:p>
          <a:p>
            <a:pPr lvl="1"/>
            <a:r>
              <a:rPr lang="en-US" sz="3700" b="1" dirty="0"/>
              <a:t>Following disposal</a:t>
            </a:r>
          </a:p>
          <a:p>
            <a:pPr lvl="2"/>
            <a:r>
              <a:rPr lang="en-US" sz="3400" b="1" dirty="0"/>
              <a:t>Remove any personal identifying info from label</a:t>
            </a:r>
          </a:p>
          <a:p>
            <a:pPr lvl="1"/>
            <a:r>
              <a:rPr lang="en-US" sz="3700" b="1" dirty="0"/>
              <a:t>Flush only if the med info sheet</a:t>
            </a:r>
          </a:p>
          <a:p>
            <a:pPr lvl="2"/>
            <a:r>
              <a:rPr lang="en-US" sz="3400" b="1" dirty="0"/>
              <a:t>Provides as a disposal option</a:t>
            </a:r>
          </a:p>
          <a:p>
            <a:pPr lvl="3"/>
            <a:endParaRPr lang="en-US" sz="3100" b="1" dirty="0"/>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69218803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Blister Pack Monitoring</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026"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2514600" y="1545187"/>
            <a:ext cx="3570946"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149638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b="1" dirty="0"/>
              <a:t>Medication Supply Discrepancy</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Suspicious</a:t>
            </a:r>
          </a:p>
          <a:p>
            <a:pPr lvl="1"/>
            <a:r>
              <a:rPr lang="en-US" sz="3700" b="1" dirty="0"/>
              <a:t>Medication is missing</a:t>
            </a:r>
          </a:p>
          <a:p>
            <a:r>
              <a:rPr lang="en-US" sz="4000" b="1" dirty="0"/>
              <a:t>Non Suspicious</a:t>
            </a:r>
          </a:p>
          <a:p>
            <a:pPr lvl="1"/>
            <a:r>
              <a:rPr lang="en-US" sz="3700" b="1" dirty="0"/>
              <a:t>Medication is </a:t>
            </a:r>
            <a:r>
              <a:rPr lang="en-US" sz="3700" b="1" u="sng" dirty="0"/>
              <a:t>not</a:t>
            </a:r>
            <a:r>
              <a:rPr lang="en-US" sz="3700" b="1" dirty="0"/>
              <a:t> missing</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24433941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Medication Loss</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Count is off</a:t>
            </a:r>
          </a:p>
          <a:p>
            <a:pPr lvl="1"/>
            <a:r>
              <a:rPr lang="en-US" sz="3700" b="1" dirty="0"/>
              <a:t>Suspicion of</a:t>
            </a:r>
          </a:p>
          <a:p>
            <a:pPr lvl="2"/>
            <a:r>
              <a:rPr lang="en-US" sz="3400" b="1" dirty="0"/>
              <a:t>Tampering</a:t>
            </a:r>
          </a:p>
          <a:p>
            <a:pPr lvl="2"/>
            <a:r>
              <a:rPr lang="en-US" sz="3400" b="1" dirty="0"/>
              <a:t>Theft</a:t>
            </a:r>
          </a:p>
          <a:p>
            <a:pPr lvl="2"/>
            <a:r>
              <a:rPr lang="en-US" sz="3400" b="1" dirty="0"/>
              <a:t>Unauthorized use of medication</a:t>
            </a:r>
          </a:p>
          <a:p>
            <a:pPr lvl="1"/>
            <a:r>
              <a:rPr lang="en-US" sz="3700" b="1" dirty="0"/>
              <a:t>Report to DPH</a:t>
            </a:r>
          </a:p>
          <a:p>
            <a:pPr lvl="2"/>
            <a:r>
              <a:rPr lang="en-US" sz="3400" b="1" dirty="0"/>
              <a:t>Within 24 hours after discovery</a:t>
            </a:r>
          </a:p>
          <a:p>
            <a:pPr lvl="3"/>
            <a:r>
              <a:rPr lang="en-US" sz="3100" b="1" dirty="0"/>
              <a:t>DPH Drug Incident Report Form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000837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Transcription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a:bodyPr>
          <a:lstStyle/>
          <a:p>
            <a:r>
              <a:rPr lang="en-US" sz="4000" b="1" dirty="0"/>
              <a:t>Transcription</a:t>
            </a:r>
          </a:p>
          <a:p>
            <a:pPr lvl="1"/>
            <a:r>
              <a:rPr lang="en-US" sz="3600" b="1" dirty="0"/>
              <a:t>Discontinue (DC) one med</a:t>
            </a:r>
          </a:p>
          <a:p>
            <a:pPr lvl="1"/>
            <a:r>
              <a:rPr lang="en-US" sz="3600" b="1" dirty="0"/>
              <a:t>Transcribe one new med</a:t>
            </a:r>
          </a:p>
          <a:p>
            <a:pPr lvl="2"/>
            <a:r>
              <a:rPr lang="en-US" sz="3200" b="1" dirty="0"/>
              <a:t>15 minutes</a:t>
            </a:r>
          </a:p>
          <a:p>
            <a:pPr lvl="2"/>
            <a:r>
              <a:rPr lang="en-US" sz="3200" b="1" dirty="0"/>
              <a:t>100% accuracy </a:t>
            </a:r>
          </a:p>
        </p:txBody>
      </p:sp>
    </p:spTree>
    <p:extLst>
      <p:ext uri="{BB962C8B-B14F-4D97-AF65-F5344CB8AC3E}">
        <p14:creationId xmlns:p14="http://schemas.microsoft.com/office/powerpoint/2010/main" val="173510904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4800" b="1" dirty="0"/>
              <a:t>Missing Med Documentation</a:t>
            </a:r>
          </a:p>
        </p:txBody>
      </p:sp>
      <p:pic>
        <p:nvPicPr>
          <p:cNvPr id="4" name="Picture 7"/>
          <p:cNvPicPr>
            <a:picLocks noChangeAspect="1"/>
          </p:cNvPicPr>
          <p:nvPr/>
        </p:nvPicPr>
        <p:blipFill>
          <a:blip r:embed="rId3"/>
          <a:stretch>
            <a:fillRect/>
          </a:stretch>
        </p:blipFill>
        <p:spPr>
          <a:xfrm>
            <a:off x="1" y="0"/>
            <a:ext cx="1143000" cy="1270398"/>
          </a:xfrm>
          <a:prstGeom prst="rect">
            <a:avLst/>
          </a:prstGeom>
          <a:noFill/>
          <a:ln w="9525">
            <a:noFill/>
          </a:ln>
        </p:spPr>
      </p:pic>
      <p:pic>
        <p:nvPicPr>
          <p:cNvPr id="1026" name="Picture 2" descr="image of a count sheet showing an incorrect count due to a missing medication. "/>
          <p:cNvPicPr>
            <a:picLocks noGrp="1" noChangeAspect="1" noChangeArrowheads="1"/>
          </p:cNvPicPr>
          <p:nvPr>
            <p:ph sz="quarter" idx="1"/>
          </p:nvPr>
        </p:nvPicPr>
        <p:blipFill rotWithShape="1">
          <a:blip r:embed="rId4">
            <a:extLst>
              <a:ext uri="{28A0092B-C50C-407E-A947-70E740481C1C}">
                <a14:useLocalDpi xmlns:a14="http://schemas.microsoft.com/office/drawing/2010/main" val="0"/>
              </a:ext>
            </a:extLst>
          </a:blip>
          <a:srcRect l="25779" t="11429" r="24632" b="14043"/>
          <a:stretch/>
        </p:blipFill>
        <p:spPr bwMode="auto">
          <a:xfrm>
            <a:off x="685800" y="1523999"/>
            <a:ext cx="7391400" cy="5315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48311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4800" b="1" dirty="0"/>
              <a:t>Missing Med Documentation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6386"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381000" y="1600200"/>
            <a:ext cx="8017682" cy="539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771131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Non Suspicious</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Count is off</a:t>
            </a:r>
          </a:p>
          <a:p>
            <a:pPr lvl="1"/>
            <a:r>
              <a:rPr lang="en-US" sz="3700" b="1" dirty="0"/>
              <a:t>Can easily be resolved by checking</a:t>
            </a:r>
          </a:p>
          <a:p>
            <a:pPr lvl="2"/>
            <a:r>
              <a:rPr lang="en-US" sz="3400" b="1" dirty="0"/>
              <a:t>Addition</a:t>
            </a:r>
          </a:p>
          <a:p>
            <a:pPr lvl="2"/>
            <a:r>
              <a:rPr lang="en-US" sz="3400" b="1" dirty="0"/>
              <a:t>Subtraction</a:t>
            </a:r>
          </a:p>
          <a:p>
            <a:pPr lvl="2"/>
            <a:r>
              <a:rPr lang="en-US" sz="3400" b="1" dirty="0"/>
              <a:t>Blister pack monitoring</a:t>
            </a:r>
          </a:p>
          <a:p>
            <a:pPr lvl="3"/>
            <a:r>
              <a:rPr lang="en-US" sz="3100" b="1" dirty="0"/>
              <a:t>If used</a:t>
            </a:r>
          </a:p>
          <a:p>
            <a:r>
              <a:rPr lang="en-US" sz="4000" b="1" dirty="0"/>
              <a:t>Report</a:t>
            </a:r>
          </a:p>
          <a:p>
            <a:r>
              <a:rPr lang="en-US" sz="4000" b="1" dirty="0"/>
              <a:t>Document in Count Book</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71107227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Non Suspicious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7410"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689474" y="1729085"/>
            <a:ext cx="8000001" cy="477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7">
            <a:hlinkClick r:id="" action="ppaction://hlinkshowjump?jump=nextslide"/>
          </p:cNvPr>
          <p:cNvSpPr/>
          <p:nvPr/>
        </p:nvSpPr>
        <p:spPr>
          <a:xfrm>
            <a:off x="3395749" y="4270144"/>
            <a:ext cx="781050" cy="390525"/>
          </a:xfrm>
          <a:prstGeom prst="actionButtonBlank">
            <a:avLst/>
          </a:prstGeom>
          <a:noFill/>
          <a:ln w="9525">
            <a:noFill/>
          </a:ln>
        </p:spPr>
        <p:txBody>
          <a:bodyPr wrap="none" anchor="ctr"/>
          <a:lstStyle>
            <a:lvl1pPr marL="342900" indent="-342900" algn="l" rtl="0" eaLnBrk="0" fontAlgn="base" hangingPunct="0">
              <a:spcBef>
                <a:spcPct val="20000"/>
              </a:spcBef>
              <a:spcAft>
                <a:spcPct val="0"/>
              </a:spcAft>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50000"/>
              <a:buFont typeface="Wingdings 2" panose="05020102010507070707" pitchFamily="18" charset="2"/>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60000"/>
              <a:buFont typeface="Wingdings 2" panose="05020102010507070707" pitchFamily="18" charset="2"/>
              <a:buChar char=""/>
              <a:defRPr sz="2000">
                <a:solidFill>
                  <a:schemeClr val="tx1"/>
                </a:solidFill>
                <a:latin typeface="+mn-lt"/>
              </a:defRPr>
            </a:lvl4pPr>
            <a:lvl5pPr marL="2057400" indent="-228600" algn="l" rtl="0" eaLnBrk="0" fontAlgn="base" hangingPunct="0">
              <a:spcBef>
                <a:spcPct val="20000"/>
              </a:spcBef>
              <a:spcAft>
                <a:spcPct val="0"/>
              </a:spcAft>
              <a:buFont typeface="Wingdings" panose="05000000000000000000" pitchFamily="2" charset="2"/>
              <a:buChar char="§"/>
              <a:defRPr sz="2000">
                <a:solidFill>
                  <a:schemeClr val="tx1"/>
                </a:solidFill>
                <a:latin typeface="+mn-lt"/>
              </a:defRPr>
            </a:lvl5pPr>
          </a:lstStyle>
          <a:p>
            <a:pPr marL="0" lvl="0" indent="0">
              <a:spcBef>
                <a:spcPct val="0"/>
              </a:spcBef>
              <a:buFontTx/>
              <a:buNone/>
            </a:pPr>
            <a:r>
              <a:rPr lang="en-US" altLang="en-US" sz="1400" b="1" dirty="0">
                <a:solidFill>
                  <a:srgbClr val="030311"/>
                </a:solidFill>
              </a:rPr>
              <a:t>Page Transfer</a:t>
            </a:r>
          </a:p>
        </p:txBody>
      </p:sp>
      <p:sp>
        <p:nvSpPr>
          <p:cNvPr id="7" name="TextBox 1"/>
          <p:cNvSpPr txBox="1"/>
          <p:nvPr/>
        </p:nvSpPr>
        <p:spPr>
          <a:xfrm>
            <a:off x="685800" y="5351780"/>
            <a:ext cx="8294370"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50000"/>
              <a:buFont typeface="Wingdings 2" panose="05020102010507070707" pitchFamily="18" charset="2"/>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60000"/>
              <a:buFont typeface="Wingdings 2" panose="05020102010507070707" pitchFamily="18" charset="2"/>
              <a:buChar char=""/>
              <a:defRPr sz="2000">
                <a:solidFill>
                  <a:schemeClr val="tx1"/>
                </a:solidFill>
                <a:latin typeface="+mn-lt"/>
              </a:defRPr>
            </a:lvl4pPr>
            <a:lvl5pPr marL="2057400" indent="-228600" algn="l" rtl="0" eaLnBrk="0" fontAlgn="base" hangingPunct="0">
              <a:spcBef>
                <a:spcPct val="20000"/>
              </a:spcBef>
              <a:spcAft>
                <a:spcPct val="0"/>
              </a:spcAft>
              <a:buFont typeface="Wingdings" panose="05000000000000000000" pitchFamily="2" charset="2"/>
              <a:buChar char="§"/>
              <a:defRPr sz="2000">
                <a:solidFill>
                  <a:schemeClr val="tx1"/>
                </a:solidFill>
                <a:latin typeface="+mn-lt"/>
              </a:defRPr>
            </a:lvl5pPr>
          </a:lstStyle>
          <a:p>
            <a:pPr marL="0" lvl="0" indent="0" eaLnBrk="1" hangingPunct="1">
              <a:spcBef>
                <a:spcPct val="0"/>
              </a:spcBef>
              <a:buFontTx/>
              <a:buNone/>
            </a:pPr>
            <a:r>
              <a:rPr lang="en-US" altLang="en-US" sz="2000" dirty="0">
                <a:latin typeface="Brush Script MT" panose="03060802040406070304" pitchFamily="66" charset="0"/>
              </a:rPr>
              <a:t>12/20/yr 7:45p Morning dose not subtracted when removed.  Linda White notified. Lisa Lane </a:t>
            </a:r>
          </a:p>
        </p:txBody>
      </p:sp>
      <p:sp>
        <p:nvSpPr>
          <p:cNvPr id="8" name="TextBox 2"/>
          <p:cNvSpPr txBox="1"/>
          <p:nvPr/>
        </p:nvSpPr>
        <p:spPr>
          <a:xfrm>
            <a:off x="685800" y="6122988"/>
            <a:ext cx="8094662" cy="368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50000"/>
              <a:buFont typeface="Wingdings 2" panose="05020102010507070707" pitchFamily="18" charset="2"/>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60000"/>
              <a:buFont typeface="Wingdings 2" panose="05020102010507070707" pitchFamily="18" charset="2"/>
              <a:buChar char=""/>
              <a:defRPr sz="2000">
                <a:solidFill>
                  <a:schemeClr val="tx1"/>
                </a:solidFill>
                <a:latin typeface="+mn-lt"/>
              </a:defRPr>
            </a:lvl4pPr>
            <a:lvl5pPr marL="2057400" indent="-228600" algn="l" rtl="0" eaLnBrk="0" fontAlgn="base" hangingPunct="0">
              <a:spcBef>
                <a:spcPct val="20000"/>
              </a:spcBef>
              <a:spcAft>
                <a:spcPct val="0"/>
              </a:spcAft>
              <a:buFont typeface="Wingdings" panose="05000000000000000000" pitchFamily="2" charset="2"/>
              <a:buChar char="§"/>
              <a:defRPr sz="2000">
                <a:solidFill>
                  <a:schemeClr val="tx1"/>
                </a:solidFill>
                <a:latin typeface="+mn-lt"/>
              </a:defRPr>
            </a:lvl5pPr>
          </a:lstStyle>
          <a:p>
            <a:pPr marL="0" lvl="0" indent="0" eaLnBrk="1" hangingPunct="1">
              <a:spcBef>
                <a:spcPct val="0"/>
              </a:spcBef>
              <a:buFontTx/>
              <a:buNone/>
            </a:pPr>
            <a:r>
              <a:rPr lang="en-US" altLang="en-US" sz="1800" dirty="0">
                <a:latin typeface="Brush Script MT" panose="03060802040406070304" pitchFamily="66" charset="0"/>
              </a:rPr>
              <a:t>12/21/yr 6a  Late entry On 12/20/yr 8a med was given and not documented at that time. Reggie Newton</a:t>
            </a:r>
          </a:p>
        </p:txBody>
      </p:sp>
    </p:spTree>
    <p:extLst>
      <p:ext uri="{BB962C8B-B14F-4D97-AF65-F5344CB8AC3E}">
        <p14:creationId xmlns:p14="http://schemas.microsoft.com/office/powerpoint/2010/main" val="202274706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b="1" dirty="0"/>
              <a:t>Medication Occurrence (Error)</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One of the 5 rights goes wrong</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5" name="Picture 15" descr="C:\Users\ginah\AppData\Local\Microsoft\Windows\Temporary Internet Files\Content.IE5\6I16KIPO\fobias[1].jpg"/>
          <p:cNvPicPr>
            <a:picLocks noChangeAspect="1"/>
          </p:cNvPicPr>
          <p:nvPr/>
        </p:nvPicPr>
        <p:blipFill>
          <a:blip r:embed="rId4" cstate="email">
            <a:grayscl/>
            <a:extLst>
              <a:ext uri="{28A0092B-C50C-407E-A947-70E740481C1C}">
                <a14:useLocalDpi xmlns:a14="http://schemas.microsoft.com/office/drawing/2010/main"/>
              </a:ext>
            </a:extLst>
          </a:blip>
          <a:stretch>
            <a:fillRect/>
          </a:stretch>
        </p:blipFill>
        <p:spPr>
          <a:xfrm>
            <a:off x="3124200" y="2314864"/>
            <a:ext cx="2960688" cy="3733800"/>
          </a:xfrm>
          <a:prstGeom prst="rect">
            <a:avLst/>
          </a:prstGeom>
          <a:noFill/>
          <a:ln w="9525">
            <a:noFill/>
          </a:ln>
        </p:spPr>
      </p:pic>
    </p:spTree>
    <p:extLst>
      <p:ext uri="{BB962C8B-B14F-4D97-AF65-F5344CB8AC3E}">
        <p14:creationId xmlns:p14="http://schemas.microsoft.com/office/powerpoint/2010/main" val="141569658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Medication Occurrence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Wrong</a:t>
            </a:r>
          </a:p>
          <a:p>
            <a:pPr lvl="1"/>
            <a:r>
              <a:rPr lang="en-US" sz="3700" b="1" dirty="0"/>
              <a:t>Person</a:t>
            </a:r>
          </a:p>
          <a:p>
            <a:pPr lvl="1"/>
            <a:r>
              <a:rPr lang="en-US" sz="3700" b="1" dirty="0"/>
              <a:t>Medication</a:t>
            </a:r>
          </a:p>
          <a:p>
            <a:pPr lvl="1"/>
            <a:r>
              <a:rPr lang="en-US" sz="3700" b="1" dirty="0"/>
              <a:t>Dose</a:t>
            </a:r>
          </a:p>
          <a:p>
            <a:pPr lvl="1"/>
            <a:r>
              <a:rPr lang="en-US" sz="3700" b="1" dirty="0"/>
              <a:t>Time </a:t>
            </a:r>
          </a:p>
          <a:p>
            <a:pPr lvl="2"/>
            <a:r>
              <a:rPr lang="en-US" sz="3400" b="1" dirty="0"/>
              <a:t>Omission (subcategory of time)</a:t>
            </a:r>
          </a:p>
          <a:p>
            <a:pPr lvl="1"/>
            <a:r>
              <a:rPr lang="en-US" sz="3700" b="1" dirty="0"/>
              <a:t>Route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36619563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What To Do</a:t>
            </a:r>
          </a:p>
        </p:txBody>
      </p:sp>
      <p:sp>
        <p:nvSpPr>
          <p:cNvPr id="3" name="Content Placeholder 2"/>
          <p:cNvSpPr>
            <a:spLocks noGrp="1"/>
          </p:cNvSpPr>
          <p:nvPr>
            <p:ph sz="quarter" idx="1"/>
          </p:nvPr>
        </p:nvSpPr>
        <p:spPr>
          <a:xfrm>
            <a:off x="612648" y="1600200"/>
            <a:ext cx="8153400" cy="5029200"/>
          </a:xfrm>
        </p:spPr>
        <p:txBody>
          <a:bodyPr>
            <a:normAutofit fontScale="85000" lnSpcReduction="10000"/>
          </a:bodyPr>
          <a:lstStyle/>
          <a:p>
            <a:r>
              <a:rPr lang="en-US" sz="4000" b="1" dirty="0"/>
              <a:t>Check to see if person is ok</a:t>
            </a:r>
          </a:p>
          <a:p>
            <a:pPr lvl="1"/>
            <a:r>
              <a:rPr lang="en-US" sz="3700" b="1" dirty="0"/>
              <a:t>If no, call 911</a:t>
            </a:r>
          </a:p>
          <a:p>
            <a:r>
              <a:rPr lang="en-US" sz="4000" b="1" dirty="0"/>
              <a:t>Call MAP Consultant</a:t>
            </a:r>
          </a:p>
          <a:p>
            <a:pPr lvl="1"/>
            <a:r>
              <a:rPr lang="en-US" sz="3700" b="1" dirty="0"/>
              <a:t>Explain what happened or what you discovered</a:t>
            </a:r>
          </a:p>
          <a:p>
            <a:r>
              <a:rPr lang="en-US" sz="4000" b="1" dirty="0"/>
              <a:t>Follow MAP Consultant recommendations</a:t>
            </a:r>
          </a:p>
          <a:p>
            <a:r>
              <a:rPr lang="en-US" sz="4000" b="1" dirty="0"/>
              <a:t>Notify your supervisor</a:t>
            </a:r>
          </a:p>
          <a:p>
            <a:r>
              <a:rPr lang="en-US" sz="4000" b="1" dirty="0"/>
              <a:t>Document</a:t>
            </a:r>
          </a:p>
          <a:p>
            <a:pPr lvl="1"/>
            <a:r>
              <a:rPr lang="en-US" sz="3700" b="1" dirty="0"/>
              <a:t>Complete MOR form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843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54488" y="2133600"/>
            <a:ext cx="83502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622855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Medical Intervention</a:t>
            </a:r>
          </a:p>
        </p:txBody>
      </p:sp>
      <p:sp>
        <p:nvSpPr>
          <p:cNvPr id="3" name="Content Placeholder 2"/>
          <p:cNvSpPr>
            <a:spLocks noGrp="1"/>
          </p:cNvSpPr>
          <p:nvPr>
            <p:ph sz="quarter" idx="1"/>
          </p:nvPr>
        </p:nvSpPr>
        <p:spPr>
          <a:xfrm>
            <a:off x="612648" y="1600200"/>
            <a:ext cx="8153400" cy="5029200"/>
          </a:xfrm>
        </p:spPr>
        <p:txBody>
          <a:bodyPr>
            <a:normAutofit fontScale="92500" lnSpcReduction="10000"/>
          </a:bodyPr>
          <a:lstStyle/>
          <a:p>
            <a:r>
              <a:rPr lang="en-US" sz="4000" b="1" dirty="0"/>
              <a:t>Lab work</a:t>
            </a:r>
          </a:p>
          <a:p>
            <a:r>
              <a:rPr lang="en-US" sz="4000" b="1" dirty="0"/>
              <a:t>Medical test</a:t>
            </a:r>
          </a:p>
          <a:p>
            <a:r>
              <a:rPr lang="en-US" sz="4000" b="1" dirty="0"/>
              <a:t>HCP visit</a:t>
            </a:r>
          </a:p>
          <a:p>
            <a:r>
              <a:rPr lang="en-US" sz="4000" b="1" dirty="0"/>
              <a:t>Clinic visit</a:t>
            </a:r>
          </a:p>
          <a:p>
            <a:r>
              <a:rPr lang="en-US" sz="4000" b="1" dirty="0"/>
              <a:t>Emergency Room visit</a:t>
            </a:r>
          </a:p>
          <a:p>
            <a:r>
              <a:rPr lang="en-US" sz="4000" b="1" dirty="0"/>
              <a:t>Urgent Care visit</a:t>
            </a:r>
          </a:p>
          <a:p>
            <a:r>
              <a:rPr lang="en-US" sz="4000" b="1" dirty="0"/>
              <a:t>Hospitalization</a:t>
            </a:r>
          </a:p>
          <a:p>
            <a:r>
              <a:rPr lang="en-US" sz="4000" b="1" dirty="0"/>
              <a:t>Etc.</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52439016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Autofit/>
          </a:bodyPr>
          <a:lstStyle/>
          <a:p>
            <a:r>
              <a:rPr lang="en-US" b="1" dirty="0"/>
              <a:t>Hotline Medication Occurrence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Notify DPH with 24 hours if</a:t>
            </a:r>
          </a:p>
          <a:p>
            <a:pPr lvl="1"/>
            <a:r>
              <a:rPr lang="en-US" sz="3700" b="1" dirty="0"/>
              <a:t>These follow an occurrence</a:t>
            </a:r>
          </a:p>
          <a:p>
            <a:pPr lvl="2"/>
            <a:r>
              <a:rPr lang="en-US" sz="3400" b="1" dirty="0"/>
              <a:t>Illness</a:t>
            </a:r>
          </a:p>
          <a:p>
            <a:pPr lvl="2"/>
            <a:r>
              <a:rPr lang="en-US" sz="3400" b="1" dirty="0"/>
              <a:t>Injury </a:t>
            </a:r>
          </a:p>
          <a:p>
            <a:pPr lvl="2"/>
            <a:r>
              <a:rPr lang="en-US" sz="3400" b="1" dirty="0"/>
              <a:t>Death </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38903332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Reporting Guidelines</a:t>
            </a:r>
          </a:p>
        </p:txBody>
      </p:sp>
      <p:sp>
        <p:nvSpPr>
          <p:cNvPr id="3" name="Content Placeholder 2"/>
          <p:cNvSpPr>
            <a:spLocks noGrp="1"/>
          </p:cNvSpPr>
          <p:nvPr>
            <p:ph sz="quarter" idx="1"/>
          </p:nvPr>
        </p:nvSpPr>
        <p:spPr>
          <a:xfrm>
            <a:off x="612648" y="1600200"/>
            <a:ext cx="8153400" cy="5029200"/>
          </a:xfrm>
        </p:spPr>
        <p:txBody>
          <a:bodyPr>
            <a:normAutofit lnSpcReduction="10000"/>
          </a:bodyPr>
          <a:lstStyle/>
          <a:p>
            <a:r>
              <a:rPr lang="en-US" sz="4000" b="1" dirty="0"/>
              <a:t>Hotline MORs</a:t>
            </a:r>
          </a:p>
          <a:p>
            <a:pPr lvl="1"/>
            <a:r>
              <a:rPr lang="en-US" sz="3700" b="1" dirty="0"/>
              <a:t>Notify</a:t>
            </a:r>
          </a:p>
          <a:p>
            <a:pPr lvl="2"/>
            <a:r>
              <a:rPr lang="en-US" sz="3400" b="1" dirty="0"/>
              <a:t>DPH and</a:t>
            </a:r>
          </a:p>
          <a:p>
            <a:pPr lvl="2"/>
            <a:r>
              <a:rPr lang="en-US" sz="3400" b="1" dirty="0"/>
              <a:t>MAP Coordinator</a:t>
            </a:r>
          </a:p>
          <a:p>
            <a:pPr lvl="3"/>
            <a:r>
              <a:rPr lang="en-US" sz="3100" b="1" dirty="0"/>
              <a:t>Within 24 hours of discovery</a:t>
            </a:r>
          </a:p>
          <a:p>
            <a:r>
              <a:rPr lang="en-US" sz="4000" b="1" dirty="0"/>
              <a:t>All other MORs</a:t>
            </a:r>
          </a:p>
          <a:p>
            <a:pPr lvl="1"/>
            <a:r>
              <a:rPr lang="en-US" sz="3700" b="1" dirty="0"/>
              <a:t>Notify</a:t>
            </a:r>
          </a:p>
          <a:p>
            <a:pPr lvl="2"/>
            <a:r>
              <a:rPr lang="en-US" sz="3400" b="1" dirty="0"/>
              <a:t>MAP Coordinator</a:t>
            </a:r>
          </a:p>
          <a:p>
            <a:pPr lvl="3"/>
            <a:r>
              <a:rPr lang="en-US" sz="3100" b="1" dirty="0"/>
              <a:t>Within 7 days of discovery</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046012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800" b="1" dirty="0"/>
              <a:t>D&amp;S Diversified Technologies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fontScale="62500" lnSpcReduction="20000"/>
          </a:bodyPr>
          <a:lstStyle/>
          <a:p>
            <a:r>
              <a:rPr lang="en-US" sz="4000" b="1" dirty="0"/>
              <a:t>Three Timed Test Components</a:t>
            </a:r>
          </a:p>
          <a:p>
            <a:pPr marL="742950" indent="-742950">
              <a:buFont typeface="+mj-lt"/>
              <a:buAutoNum type="arabicPeriod"/>
            </a:pPr>
            <a:r>
              <a:rPr lang="en-US" sz="4000" b="1" dirty="0"/>
              <a:t>Knowledge CBT</a:t>
            </a:r>
          </a:p>
          <a:p>
            <a:pPr marL="1062990" lvl="1" indent="-742950">
              <a:buFont typeface="+mj-lt"/>
              <a:buAutoNum type="alphaLcParenR"/>
            </a:pPr>
            <a:r>
              <a:rPr lang="en-US" sz="3700" b="1" dirty="0"/>
              <a:t>50 questions</a:t>
            </a:r>
          </a:p>
          <a:p>
            <a:pPr marL="1062990" lvl="1" indent="-742950">
              <a:buFont typeface="+mj-lt"/>
              <a:buAutoNum type="alphaLcParenR"/>
            </a:pPr>
            <a:r>
              <a:rPr lang="en-US" sz="3700" b="1" dirty="0"/>
              <a:t>75 minutes</a:t>
            </a:r>
          </a:p>
          <a:p>
            <a:pPr>
              <a:buFont typeface="Wingdings" panose="05000000000000000000" pitchFamily="2" charset="2"/>
              <a:buChar char="q"/>
            </a:pPr>
            <a:r>
              <a:rPr lang="en-US" sz="4000" b="1" dirty="0"/>
              <a:t>Skills</a:t>
            </a:r>
          </a:p>
          <a:p>
            <a:pPr marL="742950" indent="-742950">
              <a:buFont typeface="+mj-lt"/>
              <a:buAutoNum type="arabicPeriod" startAt="2"/>
            </a:pPr>
            <a:r>
              <a:rPr lang="en-US" sz="4000" b="1" dirty="0"/>
              <a:t>Medication Administration</a:t>
            </a:r>
          </a:p>
          <a:p>
            <a:pPr marL="1062990" lvl="1" indent="-742950">
              <a:buFont typeface="+mj-lt"/>
              <a:buAutoNum type="alphaLcParenR"/>
            </a:pPr>
            <a:r>
              <a:rPr lang="en-US" sz="3700" b="1" dirty="0"/>
              <a:t>Verbalize and point as you preform 3 checks of the 5 rights</a:t>
            </a:r>
          </a:p>
          <a:p>
            <a:pPr marL="1062990" lvl="1" indent="-742950">
              <a:buFont typeface="+mj-lt"/>
              <a:buAutoNum type="alphaLcParenR"/>
            </a:pPr>
            <a:r>
              <a:rPr lang="en-US" sz="3700" b="1" dirty="0"/>
              <a:t>10 minutes</a:t>
            </a:r>
          </a:p>
          <a:p>
            <a:pPr marL="742950" indent="-742950">
              <a:buFont typeface="+mj-lt"/>
              <a:buAutoNum type="arabicPeriod" startAt="2"/>
            </a:pPr>
            <a:r>
              <a:rPr lang="en-US" sz="4300" b="1" dirty="0"/>
              <a:t>Transcription</a:t>
            </a:r>
          </a:p>
          <a:p>
            <a:pPr marL="1062990" lvl="1" indent="-742950">
              <a:buFont typeface="+mj-lt"/>
              <a:buAutoNum type="alphaLcParenR"/>
            </a:pPr>
            <a:r>
              <a:rPr lang="en-US" sz="4000" b="1" dirty="0"/>
              <a:t>DC one medication and transcribe one medication</a:t>
            </a:r>
          </a:p>
          <a:p>
            <a:pPr marL="1062990" lvl="1" indent="-742950">
              <a:buFont typeface="+mj-lt"/>
              <a:buAutoNum type="alphaLcParenR"/>
            </a:pPr>
            <a:r>
              <a:rPr lang="en-US" sz="4000" b="1" dirty="0"/>
              <a:t>15 minutes</a:t>
            </a:r>
          </a:p>
          <a:p>
            <a:pPr marL="742950" indent="-742950">
              <a:buFont typeface="+mj-lt"/>
              <a:buAutoNum type="arabicPeriod" startAt="2"/>
            </a:pPr>
            <a:endParaRPr lang="en-US" sz="4000" b="1" dirty="0"/>
          </a:p>
        </p:txBody>
      </p:sp>
    </p:spTree>
    <p:extLst>
      <p:ext uri="{BB962C8B-B14F-4D97-AF65-F5344CB8AC3E}">
        <p14:creationId xmlns:p14="http://schemas.microsoft.com/office/powerpoint/2010/main" val="21846700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Medication Occurrence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Wrong</a:t>
            </a:r>
          </a:p>
          <a:p>
            <a:pPr lvl="1"/>
            <a:r>
              <a:rPr lang="en-US" sz="3700" b="1" dirty="0"/>
              <a:t>Person</a:t>
            </a:r>
          </a:p>
          <a:p>
            <a:pPr lvl="2"/>
            <a:r>
              <a:rPr lang="en-US" sz="3400" b="1" dirty="0"/>
              <a:t>Misidentification</a:t>
            </a:r>
          </a:p>
          <a:p>
            <a:pPr lvl="2"/>
            <a:r>
              <a:rPr lang="en-US" sz="3400" b="1" dirty="0"/>
              <a:t>Distraction</a:t>
            </a:r>
          </a:p>
          <a:p>
            <a:pPr lvl="2"/>
            <a:r>
              <a:rPr lang="en-US" sz="3400" b="1" dirty="0"/>
              <a:t>Medication was left unattended/not secured</a:t>
            </a:r>
          </a:p>
          <a:p>
            <a:pPr lvl="3"/>
            <a:endParaRPr lang="en-US" sz="3100" b="1" dirty="0"/>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2734039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Medication Occurrence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Wrong</a:t>
            </a:r>
          </a:p>
          <a:p>
            <a:pPr lvl="1"/>
            <a:r>
              <a:rPr lang="en-US" sz="3700" b="1" dirty="0"/>
              <a:t>Medication</a:t>
            </a:r>
          </a:p>
          <a:p>
            <a:pPr lvl="2"/>
            <a:r>
              <a:rPr lang="en-US" sz="3400" b="1" dirty="0"/>
              <a:t>Administered</a:t>
            </a:r>
          </a:p>
          <a:p>
            <a:pPr lvl="3"/>
            <a:r>
              <a:rPr lang="en-US" sz="3100" b="1" dirty="0"/>
              <a:t>Without a HCP order</a:t>
            </a:r>
          </a:p>
          <a:p>
            <a:pPr lvl="3"/>
            <a:r>
              <a:rPr lang="en-US" sz="3100" b="1" dirty="0"/>
              <a:t>Using an expired HCP order</a:t>
            </a:r>
          </a:p>
          <a:p>
            <a:pPr lvl="3"/>
            <a:r>
              <a:rPr lang="en-US" sz="3100" b="1" dirty="0"/>
              <a:t>Using a discontinued HCP order</a:t>
            </a:r>
          </a:p>
          <a:p>
            <a:pPr lvl="3"/>
            <a:r>
              <a:rPr lang="en-US" sz="3100" b="1" dirty="0"/>
              <a:t>Past the stop date of a time limited med</a:t>
            </a:r>
          </a:p>
          <a:p>
            <a:pPr lvl="3"/>
            <a:r>
              <a:rPr lang="en-US" sz="3100" b="1" dirty="0"/>
              <a:t>One med instead of another med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94008623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Medication Occurrence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Wrong</a:t>
            </a:r>
          </a:p>
          <a:p>
            <a:pPr lvl="1"/>
            <a:r>
              <a:rPr lang="en-US" sz="3700" b="1" dirty="0"/>
              <a:t>Dose</a:t>
            </a:r>
          </a:p>
          <a:p>
            <a:pPr lvl="2"/>
            <a:r>
              <a:rPr lang="en-US" sz="3400" b="1" dirty="0"/>
              <a:t>Too much or</a:t>
            </a:r>
          </a:p>
          <a:p>
            <a:pPr lvl="2"/>
            <a:r>
              <a:rPr lang="en-US" sz="3400" b="1" dirty="0"/>
              <a:t>Too little</a:t>
            </a:r>
          </a:p>
          <a:p>
            <a:pPr lvl="3"/>
            <a:r>
              <a:rPr lang="en-US" sz="3100" b="1" dirty="0"/>
              <a:t>Medication administered </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79644742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Medication Occurrence</a:t>
            </a:r>
          </a:p>
        </p:txBody>
      </p:sp>
      <p:sp>
        <p:nvSpPr>
          <p:cNvPr id="3" name="Content Placeholder 2"/>
          <p:cNvSpPr>
            <a:spLocks noGrp="1"/>
          </p:cNvSpPr>
          <p:nvPr>
            <p:ph sz="quarter" idx="1"/>
          </p:nvPr>
        </p:nvSpPr>
        <p:spPr>
          <a:xfrm>
            <a:off x="612648" y="1600200"/>
            <a:ext cx="8153400" cy="5029200"/>
          </a:xfrm>
        </p:spPr>
        <p:txBody>
          <a:bodyPr>
            <a:normAutofit lnSpcReduction="10000"/>
          </a:bodyPr>
          <a:lstStyle/>
          <a:p>
            <a:r>
              <a:rPr lang="en-US" sz="4000" b="1" dirty="0"/>
              <a:t>Wrong </a:t>
            </a:r>
          </a:p>
          <a:p>
            <a:pPr lvl="1"/>
            <a:r>
              <a:rPr lang="en-US" sz="3700" b="1" dirty="0"/>
              <a:t>Time</a:t>
            </a:r>
          </a:p>
          <a:p>
            <a:pPr lvl="2"/>
            <a:r>
              <a:rPr lang="en-US" sz="3400" b="1" dirty="0"/>
              <a:t>Too early</a:t>
            </a:r>
          </a:p>
          <a:p>
            <a:pPr lvl="2"/>
            <a:r>
              <a:rPr lang="en-US" sz="3400" b="1" dirty="0"/>
              <a:t>Too late</a:t>
            </a:r>
          </a:p>
          <a:p>
            <a:pPr lvl="2"/>
            <a:r>
              <a:rPr lang="en-US" sz="3400" b="1" dirty="0"/>
              <a:t>Parameters or instructions were not followed</a:t>
            </a:r>
          </a:p>
          <a:p>
            <a:pPr lvl="3"/>
            <a:r>
              <a:rPr lang="en-US" sz="3100" b="1" dirty="0"/>
              <a:t>Omission</a:t>
            </a:r>
          </a:p>
          <a:p>
            <a:pPr lvl="4"/>
            <a:r>
              <a:rPr lang="en-US" sz="3100" b="1" dirty="0"/>
              <a:t>Forgotten</a:t>
            </a:r>
          </a:p>
          <a:p>
            <a:pPr lvl="4"/>
            <a:r>
              <a:rPr lang="en-US" sz="3100" b="1" dirty="0"/>
              <a:t>Not available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421112918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Medication Occurrence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Wrong</a:t>
            </a:r>
          </a:p>
          <a:p>
            <a:pPr lvl="1"/>
            <a:r>
              <a:rPr lang="en-US" sz="3700" b="1" dirty="0"/>
              <a:t>Route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32554767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fontScale="90000"/>
          </a:bodyPr>
          <a:lstStyle/>
          <a:p>
            <a:r>
              <a:rPr lang="en-US" sz="6000" b="1" dirty="0"/>
              <a:t>Following an Occurrence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Teachable moment</a:t>
            </a:r>
          </a:p>
          <a:p>
            <a:pPr lvl="1"/>
            <a:r>
              <a:rPr lang="en-US" sz="3700" b="1" dirty="0"/>
              <a:t>Learn from what happened</a:t>
            </a:r>
          </a:p>
          <a:p>
            <a:r>
              <a:rPr lang="en-US" sz="4000" b="1" dirty="0"/>
              <a:t>Opportunity to improve</a:t>
            </a:r>
          </a:p>
          <a:p>
            <a:pPr lvl="1"/>
            <a:r>
              <a:rPr lang="en-US" sz="3700" b="1" dirty="0"/>
              <a:t>Medication administration procedures</a:t>
            </a:r>
          </a:p>
          <a:p>
            <a:r>
              <a:rPr lang="en-US" sz="4000" b="1" dirty="0"/>
              <a:t>Focus on cause</a:t>
            </a:r>
          </a:p>
          <a:p>
            <a:pPr lvl="1"/>
            <a:r>
              <a:rPr lang="en-US" sz="3700" b="1" dirty="0"/>
              <a:t>Rather than who made the mistake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427824941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 Pass Scenario</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5400" b="1" dirty="0"/>
              <a:t>Tanisha Johnson</a:t>
            </a:r>
          </a:p>
          <a:p>
            <a:r>
              <a:rPr lang="en-US" sz="5400" b="1" dirty="0"/>
              <a:t>8pm medication</a:t>
            </a:r>
          </a:p>
          <a:p>
            <a:r>
              <a:rPr lang="en-US" sz="5400" b="1" dirty="0"/>
              <a:t>March 3</a:t>
            </a:r>
            <a:r>
              <a:rPr lang="en-US" sz="5400" b="1" baseline="30000" dirty="0"/>
              <a:t>rd</a:t>
            </a:r>
            <a:r>
              <a:rPr lang="en-US" sz="5400" b="1" dirty="0"/>
              <a:t>, yr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41555618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 Pass Scenario</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5400" b="1" dirty="0"/>
              <a:t>David Cook</a:t>
            </a:r>
          </a:p>
          <a:p>
            <a:r>
              <a:rPr lang="en-US" sz="5400" b="1" dirty="0"/>
              <a:t>8am medication</a:t>
            </a:r>
          </a:p>
          <a:p>
            <a:r>
              <a:rPr lang="en-US" sz="5400" b="1" dirty="0"/>
              <a:t>March 4</a:t>
            </a:r>
            <a:r>
              <a:rPr lang="en-US" sz="5400" b="1" baseline="30000" dirty="0"/>
              <a:t>th</a:t>
            </a:r>
            <a:r>
              <a:rPr lang="en-US" sz="5400" b="1" dirty="0"/>
              <a:t>, yr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4573086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 Pass Scenario</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5400" b="1" dirty="0"/>
              <a:t>Tanisha Johnson</a:t>
            </a:r>
          </a:p>
          <a:p>
            <a:r>
              <a:rPr lang="en-US" sz="5400" b="1" dirty="0"/>
              <a:t>8am medication</a:t>
            </a:r>
          </a:p>
          <a:p>
            <a:r>
              <a:rPr lang="en-US" sz="5400" b="1" dirty="0"/>
              <a:t>March 4</a:t>
            </a:r>
            <a:r>
              <a:rPr lang="en-US" sz="5400" b="1" baseline="30000" dirty="0"/>
              <a:t>th</a:t>
            </a:r>
            <a:r>
              <a:rPr lang="en-US" sz="5400" b="1" dirty="0"/>
              <a:t>, yr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64592243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Support Plan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9458"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914400" y="1540625"/>
            <a:ext cx="7543072"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1844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Medication Certification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lnSpcReduction="10000"/>
          </a:bodyPr>
          <a:lstStyle/>
          <a:p>
            <a:r>
              <a:rPr lang="en-US" sz="4000" b="1" dirty="0"/>
              <a:t>Meds may be administered in</a:t>
            </a:r>
          </a:p>
          <a:p>
            <a:pPr lvl="1"/>
            <a:r>
              <a:rPr lang="en-US" sz="3600" b="1" dirty="0"/>
              <a:t>DDS adult</a:t>
            </a:r>
          </a:p>
          <a:p>
            <a:pPr lvl="1"/>
            <a:r>
              <a:rPr lang="en-US" sz="3600" b="1" dirty="0"/>
              <a:t>DMH/DCF adult and youth</a:t>
            </a:r>
          </a:p>
          <a:p>
            <a:pPr lvl="1"/>
            <a:r>
              <a:rPr lang="en-US" sz="3600" b="1" dirty="0"/>
              <a:t>MRC adult</a:t>
            </a:r>
          </a:p>
          <a:p>
            <a:pPr marL="365760" lvl="1" indent="0">
              <a:buNone/>
            </a:pPr>
            <a:r>
              <a:rPr lang="en-US" sz="3600" b="1" dirty="0"/>
              <a:t>funded, operated or licensed programs</a:t>
            </a:r>
          </a:p>
          <a:p>
            <a:pPr marL="365760" lvl="1" indent="0">
              <a:buNone/>
            </a:pPr>
            <a:endParaRPr lang="en-US" sz="3600" b="1" dirty="0"/>
          </a:p>
          <a:p>
            <a:r>
              <a:rPr lang="en-US" sz="3900" b="1" dirty="0"/>
              <a:t>Good for 2 years</a:t>
            </a:r>
          </a:p>
        </p:txBody>
      </p:sp>
    </p:spTree>
    <p:extLst>
      <p:ext uri="{BB962C8B-B14F-4D97-AF65-F5344CB8AC3E}">
        <p14:creationId xmlns:p14="http://schemas.microsoft.com/office/powerpoint/2010/main" val="204015837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 Pass Scenario</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5400" b="1" dirty="0"/>
              <a:t>Ellen Tracey</a:t>
            </a:r>
          </a:p>
          <a:p>
            <a:r>
              <a:rPr lang="en-US" sz="5400" b="1" dirty="0"/>
              <a:t>PRN med for anxiety</a:t>
            </a:r>
          </a:p>
          <a:p>
            <a:r>
              <a:rPr lang="en-US" sz="5400" b="1" dirty="0"/>
              <a:t>March 4</a:t>
            </a:r>
            <a:r>
              <a:rPr lang="en-US" sz="5400" b="1" baseline="30000" dirty="0"/>
              <a:t>th</a:t>
            </a:r>
            <a:r>
              <a:rPr lang="en-US" sz="5400" b="1" dirty="0"/>
              <a:t> yr</a:t>
            </a:r>
          </a:p>
          <a:p>
            <a:r>
              <a:rPr lang="en-US" sz="5400" b="1" dirty="0"/>
              <a:t>3pm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415159858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 Pass Scenario</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5400" b="1" dirty="0"/>
              <a:t>Tanisha Johnson</a:t>
            </a:r>
          </a:p>
          <a:p>
            <a:r>
              <a:rPr lang="en-US" sz="5400" b="1" dirty="0"/>
              <a:t>4pm medication</a:t>
            </a:r>
          </a:p>
          <a:p>
            <a:r>
              <a:rPr lang="en-US" sz="5400" b="1" dirty="0"/>
              <a:t>March 4</a:t>
            </a:r>
            <a:r>
              <a:rPr lang="en-US" sz="5400" b="1" baseline="30000" dirty="0"/>
              <a:t>th</a:t>
            </a:r>
            <a:r>
              <a:rPr lang="en-US" sz="5400" b="1" dirty="0"/>
              <a:t>, yr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06011153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Questions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0482"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2174875" y="1600200"/>
            <a:ext cx="50292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9400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Certification Letter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5" name="Picture 2" descr="Screen Clipping"/>
          <p:cNvPicPr>
            <a:picLocks noGrp="1" noChangeAspect="1"/>
          </p:cNvPicPr>
          <p:nvPr>
            <p:ph sz="quarter" idx="1"/>
          </p:nvPr>
        </p:nvPicPr>
        <p:blipFill>
          <a:blip r:embed="rId4" cstate="email">
            <a:extLst>
              <a:ext uri="{28A0092B-C50C-407E-A947-70E740481C1C}">
                <a14:useLocalDpi xmlns:a14="http://schemas.microsoft.com/office/drawing/2010/main"/>
              </a:ext>
            </a:extLst>
          </a:blip>
          <a:stretch>
            <a:fillRect/>
          </a:stretch>
        </p:blipFill>
        <p:spPr>
          <a:xfrm>
            <a:off x="2514600" y="1524000"/>
            <a:ext cx="3783055" cy="5303520"/>
          </a:xfrm>
          <a:prstGeom prst="rect">
            <a:avLst/>
          </a:prstGeom>
          <a:noFill/>
          <a:ln w="9525">
            <a:noFill/>
          </a:ln>
        </p:spPr>
      </p:pic>
    </p:spTree>
    <p:extLst>
      <p:ext uri="{BB962C8B-B14F-4D97-AF65-F5344CB8AC3E}">
        <p14:creationId xmlns:p14="http://schemas.microsoft.com/office/powerpoint/2010/main" val="1414273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Re·spon·si·bil·i·ties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lnSpcReduction="10000"/>
          </a:bodyPr>
          <a:lstStyle/>
          <a:p>
            <a:r>
              <a:rPr lang="en-US" sz="4000" b="1" dirty="0"/>
              <a:t>Observe and Report</a:t>
            </a:r>
          </a:p>
          <a:p>
            <a:r>
              <a:rPr lang="en-US" sz="4000" b="1" dirty="0"/>
              <a:t>Assist with HCP visits</a:t>
            </a:r>
          </a:p>
          <a:p>
            <a:r>
              <a:rPr lang="en-US" sz="4000" b="1" dirty="0"/>
              <a:t>Obtain medication from pharmacy</a:t>
            </a:r>
          </a:p>
          <a:p>
            <a:r>
              <a:rPr lang="en-US" sz="4000" b="1" dirty="0"/>
              <a:t>Transcription</a:t>
            </a:r>
          </a:p>
          <a:p>
            <a:r>
              <a:rPr lang="en-US" sz="4000" b="1" dirty="0"/>
              <a:t>Medication security</a:t>
            </a:r>
          </a:p>
          <a:p>
            <a:r>
              <a:rPr lang="en-US" sz="4000" b="1" dirty="0"/>
              <a:t>Medication administration</a:t>
            </a:r>
          </a:p>
          <a:p>
            <a:r>
              <a:rPr lang="en-US" sz="4000" b="1" dirty="0"/>
              <a:t>Documentation</a:t>
            </a:r>
          </a:p>
        </p:txBody>
      </p:sp>
    </p:spTree>
    <p:extLst>
      <p:ext uri="{BB962C8B-B14F-4D97-AF65-F5344CB8AC3E}">
        <p14:creationId xmlns:p14="http://schemas.microsoft.com/office/powerpoint/2010/main" val="2105750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Let’s Begin!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fontScale="85000" lnSpcReduction="20000"/>
          </a:bodyPr>
          <a:lstStyle/>
          <a:p>
            <a:r>
              <a:rPr lang="en-US" sz="4000" b="1" dirty="0"/>
              <a:t>Units 1-9</a:t>
            </a:r>
          </a:p>
          <a:p>
            <a:pPr lvl="1"/>
            <a:r>
              <a:rPr lang="en-US" sz="3700" b="1" dirty="0"/>
              <a:t>Responsibilities you will learn</a:t>
            </a:r>
          </a:p>
          <a:p>
            <a:pPr lvl="1"/>
            <a:r>
              <a:rPr lang="en-US" sz="3700" b="1" dirty="0"/>
              <a:t>Symbols</a:t>
            </a:r>
          </a:p>
          <a:p>
            <a:pPr lvl="1"/>
            <a:r>
              <a:rPr lang="en-US" sz="3700" b="1" dirty="0"/>
              <a:t>Exercises</a:t>
            </a:r>
          </a:p>
          <a:p>
            <a:pPr lvl="1"/>
            <a:r>
              <a:rPr lang="en-US" sz="3700" b="1" dirty="0"/>
              <a:t>Let’s Review</a:t>
            </a:r>
          </a:p>
          <a:p>
            <a:r>
              <a:rPr lang="en-US" sz="4000" b="1" dirty="0"/>
              <a:t>Case Studies</a:t>
            </a:r>
          </a:p>
          <a:p>
            <a:r>
              <a:rPr lang="en-US" sz="4000" b="1" dirty="0"/>
              <a:t>Appendix</a:t>
            </a:r>
          </a:p>
          <a:p>
            <a:r>
              <a:rPr lang="en-US" sz="4000" b="1" dirty="0"/>
              <a:t>Words You Should Know</a:t>
            </a:r>
          </a:p>
          <a:p>
            <a:r>
              <a:rPr lang="en-US" sz="4000" b="1" dirty="0"/>
              <a:t>Answer Key</a:t>
            </a:r>
          </a:p>
          <a:p>
            <a:endParaRPr lang="en-US" sz="4000" b="1" dirty="0"/>
          </a:p>
        </p:txBody>
      </p:sp>
    </p:spTree>
    <p:extLst>
      <p:ext uri="{BB962C8B-B14F-4D97-AF65-F5344CB8AC3E}">
        <p14:creationId xmlns:p14="http://schemas.microsoft.com/office/powerpoint/2010/main" val="234270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Case Studies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a:bodyPr>
          <a:lstStyle/>
          <a:p>
            <a:r>
              <a:rPr lang="en-US" sz="4000" b="1" dirty="0"/>
              <a:t>Juanita Gomez</a:t>
            </a:r>
          </a:p>
          <a:p>
            <a:r>
              <a:rPr lang="en-US" sz="4000" b="1" dirty="0"/>
              <a:t>Ellen Tracey</a:t>
            </a:r>
          </a:p>
          <a:p>
            <a:r>
              <a:rPr lang="en-US" sz="4000" b="1" dirty="0"/>
              <a:t>Tanisha Johnson</a:t>
            </a:r>
          </a:p>
          <a:p>
            <a:r>
              <a:rPr lang="en-US" sz="4000" b="1" dirty="0"/>
              <a:t>David Cook</a:t>
            </a:r>
          </a:p>
        </p:txBody>
      </p:sp>
    </p:spTree>
    <p:extLst>
      <p:ext uri="{BB962C8B-B14F-4D97-AF65-F5344CB8AC3E}">
        <p14:creationId xmlns:p14="http://schemas.microsoft.com/office/powerpoint/2010/main" val="4202911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Community Resources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5" name="Picture 22"/>
          <p:cNvPicPr>
            <a:picLocks noGrp="1" noChangeAspect="1" noChangeArrowheads="1"/>
          </p:cNvPicPr>
          <p:nvPr>
            <p:ph sz="quarter" idx="1"/>
          </p:nvPr>
        </p:nvPicPr>
        <p:blipFill>
          <a:blip r:embed="rId4" cstate="print">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2209800" y="1752600"/>
            <a:ext cx="4476145" cy="448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76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MAP Consultant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lnSpcReduction="10000"/>
          </a:bodyPr>
          <a:lstStyle/>
          <a:p>
            <a:r>
              <a:rPr lang="en-US" sz="4000" b="1" dirty="0"/>
              <a:t>Registered Nurse</a:t>
            </a:r>
          </a:p>
          <a:p>
            <a:r>
              <a:rPr lang="en-US" sz="4000" b="1" dirty="0"/>
              <a:t>Pharmacist</a:t>
            </a:r>
          </a:p>
          <a:p>
            <a:r>
              <a:rPr lang="en-US" sz="4000" b="1" dirty="0"/>
              <a:t>Authorized Prescriber</a:t>
            </a:r>
          </a:p>
          <a:p>
            <a:pPr lvl="1"/>
            <a:r>
              <a:rPr lang="en-US" sz="3700" b="1" dirty="0"/>
              <a:t>Health Care Provider (HCP)</a:t>
            </a:r>
          </a:p>
          <a:p>
            <a:pPr lvl="1"/>
            <a:r>
              <a:rPr lang="en-US" sz="3700" b="1" dirty="0"/>
              <a:t>Nurse Practitioner</a:t>
            </a:r>
          </a:p>
          <a:p>
            <a:pPr lvl="1"/>
            <a:r>
              <a:rPr lang="en-US" sz="3700" b="1" dirty="0"/>
              <a:t>Dentist</a:t>
            </a:r>
          </a:p>
          <a:p>
            <a:pPr lvl="1"/>
            <a:r>
              <a:rPr lang="en-US" sz="3700" b="1" dirty="0"/>
              <a:t>Etc.</a:t>
            </a:r>
          </a:p>
        </p:txBody>
      </p:sp>
    </p:spTree>
    <p:extLst>
      <p:ext uri="{BB962C8B-B14F-4D97-AF65-F5344CB8AC3E}">
        <p14:creationId xmlns:p14="http://schemas.microsoft.com/office/powerpoint/2010/main" val="12210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800" b="1" dirty="0"/>
              <a:t>TestMaster Universe (TMU)</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027" name="Picture 3"/>
          <p:cNvPicPr>
            <a:picLocks noGrp="1" noChangeAspect="1" noChangeArrowheads="1"/>
          </p:cNvPicPr>
          <p:nvPr>
            <p:ph sz="quarter" idx="1"/>
          </p:nvPr>
        </p:nvPicPr>
        <p:blipFill rotWithShape="1">
          <a:blip r:embed="rId4" cstate="screen">
            <a:extLst>
              <a:ext uri="{28A0092B-C50C-407E-A947-70E740481C1C}">
                <a14:useLocalDpi xmlns:a14="http://schemas.microsoft.com/office/drawing/2010/main"/>
              </a:ext>
            </a:extLst>
          </a:blip>
          <a:srcRect/>
          <a:stretch/>
        </p:blipFill>
        <p:spPr bwMode="auto">
          <a:xfrm>
            <a:off x="0" y="1582726"/>
            <a:ext cx="9035637" cy="530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5662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3200" b="1" dirty="0"/>
              <a:t>Required for Medication Administration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a:bodyPr>
          <a:lstStyle/>
          <a:p>
            <a:r>
              <a:rPr lang="en-US" sz="4000" b="1" dirty="0"/>
              <a:t>HCP Order</a:t>
            </a:r>
          </a:p>
          <a:p>
            <a:r>
              <a:rPr lang="en-US" sz="4000" b="1" dirty="0"/>
              <a:t>Pharmacy Label</a:t>
            </a:r>
          </a:p>
          <a:p>
            <a:r>
              <a:rPr lang="en-US" sz="4000" b="1" dirty="0"/>
              <a:t>Medication (Med) Sheet</a:t>
            </a:r>
          </a:p>
        </p:txBody>
      </p:sp>
    </p:spTree>
    <p:extLst>
      <p:ext uri="{BB962C8B-B14F-4D97-AF65-F5344CB8AC3E}">
        <p14:creationId xmlns:p14="http://schemas.microsoft.com/office/powerpoint/2010/main" val="2818099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Book</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lnSpcReduction="10000"/>
          </a:bodyPr>
          <a:lstStyle/>
          <a:p>
            <a:r>
              <a:rPr lang="en-US" sz="4000" b="1" dirty="0"/>
              <a:t>Contents</a:t>
            </a:r>
          </a:p>
          <a:p>
            <a:pPr lvl="1"/>
            <a:r>
              <a:rPr lang="en-US" sz="3600" b="1" dirty="0"/>
              <a:t>HCP order(s)</a:t>
            </a:r>
          </a:p>
          <a:p>
            <a:pPr lvl="2"/>
            <a:r>
              <a:rPr lang="en-US" sz="3200" b="1" dirty="0"/>
              <a:t>HCP visit encounter form if it includes an order</a:t>
            </a:r>
          </a:p>
          <a:p>
            <a:pPr lvl="1"/>
            <a:r>
              <a:rPr lang="en-US" sz="3500" b="1" dirty="0"/>
              <a:t>Medication Sheet(s)</a:t>
            </a:r>
          </a:p>
          <a:p>
            <a:pPr lvl="2"/>
            <a:r>
              <a:rPr lang="en-US" sz="3200" b="1" dirty="0"/>
              <a:t>Acceptable Codes</a:t>
            </a:r>
          </a:p>
          <a:p>
            <a:pPr lvl="2"/>
            <a:r>
              <a:rPr lang="en-US" sz="3200" b="1" dirty="0"/>
              <a:t>Med progress notes</a:t>
            </a:r>
          </a:p>
          <a:p>
            <a:pPr lvl="1"/>
            <a:r>
              <a:rPr lang="en-US" sz="3500" b="1" dirty="0"/>
              <a:t>Medication Information Sheet(s)</a:t>
            </a:r>
          </a:p>
          <a:p>
            <a:pPr lvl="1"/>
            <a:endParaRPr lang="en-US" sz="3500" b="1" dirty="0"/>
          </a:p>
        </p:txBody>
      </p:sp>
    </p:spTree>
    <p:extLst>
      <p:ext uri="{BB962C8B-B14F-4D97-AF65-F5344CB8AC3E}">
        <p14:creationId xmlns:p14="http://schemas.microsoft.com/office/powerpoint/2010/main" val="3151827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Count Book</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fontScale="92500" lnSpcReduction="20000"/>
          </a:bodyPr>
          <a:lstStyle/>
          <a:p>
            <a:r>
              <a:rPr lang="en-US" sz="4000" b="1" dirty="0"/>
              <a:t>Three Sections</a:t>
            </a:r>
          </a:p>
          <a:p>
            <a:pPr lvl="1"/>
            <a:r>
              <a:rPr lang="en-US" sz="3700" b="1" dirty="0"/>
              <a:t>Index</a:t>
            </a:r>
          </a:p>
          <a:p>
            <a:pPr lvl="2"/>
            <a:r>
              <a:rPr lang="en-US" sz="3400" b="1" dirty="0"/>
              <a:t>Used to locate the correct Count Sheet</a:t>
            </a:r>
          </a:p>
          <a:p>
            <a:pPr lvl="1"/>
            <a:r>
              <a:rPr lang="en-US" sz="3700" b="1" dirty="0"/>
              <a:t>Count Sheets</a:t>
            </a:r>
          </a:p>
          <a:p>
            <a:pPr lvl="2"/>
            <a:r>
              <a:rPr lang="en-US" sz="3400" b="1" dirty="0"/>
              <a:t>Used to document when a med has been added or subtracted from count</a:t>
            </a:r>
          </a:p>
          <a:p>
            <a:pPr lvl="1"/>
            <a:r>
              <a:rPr lang="en-US" sz="3700" b="1" dirty="0"/>
              <a:t>Count Signature Sheets</a:t>
            </a:r>
          </a:p>
          <a:p>
            <a:pPr lvl="2"/>
            <a:r>
              <a:rPr lang="en-US" sz="3400" b="1" dirty="0"/>
              <a:t>Used to document when the count has been conducted and the medication storage keys change hands</a:t>
            </a:r>
          </a:p>
        </p:txBody>
      </p:sp>
    </p:spTree>
    <p:extLst>
      <p:ext uri="{BB962C8B-B14F-4D97-AF65-F5344CB8AC3E}">
        <p14:creationId xmlns:p14="http://schemas.microsoft.com/office/powerpoint/2010/main" val="3249282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Responsibilities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a:bodyPr>
          <a:lstStyle/>
          <a:p>
            <a:r>
              <a:rPr lang="en-US" sz="4000" b="1" dirty="0"/>
              <a:t>Observing</a:t>
            </a:r>
          </a:p>
          <a:p>
            <a:pPr lvl="1"/>
            <a:r>
              <a:rPr lang="en-US" sz="3700" b="1" dirty="0"/>
              <a:t>Helps to recognize changes</a:t>
            </a:r>
          </a:p>
          <a:p>
            <a:r>
              <a:rPr lang="en-US" sz="4000" b="1" dirty="0"/>
              <a:t>Reporting</a:t>
            </a:r>
          </a:p>
          <a:p>
            <a:pPr lvl="1"/>
            <a:r>
              <a:rPr lang="en-US" sz="3700" b="1" dirty="0"/>
              <a:t>Helps to ensure best care possible</a:t>
            </a:r>
          </a:p>
        </p:txBody>
      </p:sp>
    </p:spTree>
    <p:extLst>
      <p:ext uri="{BB962C8B-B14F-4D97-AF65-F5344CB8AC3E}">
        <p14:creationId xmlns:p14="http://schemas.microsoft.com/office/powerpoint/2010/main" val="3977712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Basics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a:bodyPr>
          <a:lstStyle/>
          <a:p>
            <a:r>
              <a:rPr lang="en-US" sz="4000" b="1" dirty="0"/>
              <a:t>Principles of medication administration</a:t>
            </a:r>
          </a:p>
          <a:p>
            <a:r>
              <a:rPr lang="en-US" sz="4000" b="1" dirty="0"/>
              <a:t>Rights related to medication</a:t>
            </a:r>
          </a:p>
          <a:p>
            <a:r>
              <a:rPr lang="en-US" sz="4000" b="1" dirty="0"/>
              <a:t>Daily routine</a:t>
            </a:r>
          </a:p>
        </p:txBody>
      </p:sp>
    </p:spTree>
    <p:extLst>
      <p:ext uri="{BB962C8B-B14F-4D97-AF65-F5344CB8AC3E}">
        <p14:creationId xmlns:p14="http://schemas.microsoft.com/office/powerpoint/2010/main" val="353129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000" b="1" dirty="0"/>
              <a:t>Principles of Med Administration </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Mindfulness</a:t>
            </a:r>
          </a:p>
          <a:p>
            <a:r>
              <a:rPr lang="en-US" sz="4000" b="1" dirty="0"/>
              <a:t>Supporting Abilities</a:t>
            </a:r>
          </a:p>
          <a:p>
            <a:r>
              <a:rPr lang="en-US" sz="4000" b="1" dirty="0"/>
              <a:t>Communication</a:t>
            </a:r>
          </a:p>
        </p:txBody>
      </p:sp>
      <p:pic>
        <p:nvPicPr>
          <p:cNvPr id="5" name="Picture 12"/>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12183" y="3285420"/>
            <a:ext cx="2560320" cy="256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01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Respecting Rights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92500" lnSpcReduction="20000"/>
          </a:bodyPr>
          <a:lstStyle/>
          <a:p>
            <a:r>
              <a:rPr lang="en-US" sz="4000" b="1" dirty="0"/>
              <a:t>Everyone has the right to</a:t>
            </a:r>
          </a:p>
          <a:p>
            <a:pPr lvl="1"/>
            <a:r>
              <a:rPr lang="en-US" sz="3700" b="1" dirty="0"/>
              <a:t>Privacy</a:t>
            </a:r>
          </a:p>
          <a:p>
            <a:pPr lvl="1"/>
            <a:r>
              <a:rPr lang="en-US" sz="3700" b="1" dirty="0"/>
              <a:t>To be treated respectfully</a:t>
            </a:r>
          </a:p>
          <a:p>
            <a:pPr lvl="1"/>
            <a:r>
              <a:rPr lang="en-US" sz="3700" b="1" dirty="0"/>
              <a:t>Know what meds they are taking</a:t>
            </a:r>
          </a:p>
          <a:p>
            <a:pPr lvl="2"/>
            <a:r>
              <a:rPr lang="en-US" sz="3400" b="1" dirty="0"/>
              <a:t>How it will help</a:t>
            </a:r>
          </a:p>
          <a:p>
            <a:pPr lvl="2"/>
            <a:r>
              <a:rPr lang="en-US" sz="3400" b="1" dirty="0"/>
              <a:t>Possible side effects</a:t>
            </a:r>
          </a:p>
          <a:p>
            <a:pPr lvl="1"/>
            <a:r>
              <a:rPr lang="en-US" sz="3700" b="1" dirty="0"/>
              <a:t>Refuse medication</a:t>
            </a:r>
          </a:p>
          <a:p>
            <a:pPr lvl="1"/>
            <a:r>
              <a:rPr lang="en-US" sz="3700" b="1" dirty="0"/>
              <a:t>Be given medication only as ordered by the HCP</a:t>
            </a:r>
          </a:p>
        </p:txBody>
      </p:sp>
    </p:spTree>
    <p:extLst>
      <p:ext uri="{BB962C8B-B14F-4D97-AF65-F5344CB8AC3E}">
        <p14:creationId xmlns:p14="http://schemas.microsoft.com/office/powerpoint/2010/main" val="363742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Daily Routine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85000" lnSpcReduction="20000"/>
          </a:bodyPr>
          <a:lstStyle/>
          <a:p>
            <a:r>
              <a:rPr lang="en-US" sz="4000" b="1" dirty="0"/>
              <a:t>When you arrive at work</a:t>
            </a:r>
          </a:p>
          <a:p>
            <a:pPr lvl="1"/>
            <a:r>
              <a:rPr lang="en-US" sz="3700" b="1" dirty="0"/>
              <a:t>Greet the person</a:t>
            </a:r>
          </a:p>
          <a:p>
            <a:pPr lvl="1"/>
            <a:r>
              <a:rPr lang="en-US" sz="3700" b="1" dirty="0"/>
              <a:t>Ask how they are doing</a:t>
            </a:r>
          </a:p>
          <a:p>
            <a:r>
              <a:rPr lang="en-US" sz="4000" b="1" dirty="0"/>
              <a:t>Pay attention to</a:t>
            </a:r>
          </a:p>
          <a:p>
            <a:pPr lvl="1"/>
            <a:r>
              <a:rPr lang="en-US" sz="3700" b="1" dirty="0"/>
              <a:t>Behavior</a:t>
            </a:r>
          </a:p>
          <a:p>
            <a:pPr lvl="1"/>
            <a:r>
              <a:rPr lang="en-US" sz="3700" b="1" dirty="0"/>
              <a:t>Physical condition</a:t>
            </a:r>
          </a:p>
          <a:p>
            <a:r>
              <a:rPr lang="en-US" sz="4000" b="1" dirty="0"/>
              <a:t>Receive shift report</a:t>
            </a:r>
          </a:p>
          <a:p>
            <a:pPr lvl="1"/>
            <a:r>
              <a:rPr lang="en-US" sz="3700" b="1" dirty="0"/>
              <a:t>Changes must be communicated</a:t>
            </a:r>
          </a:p>
          <a:p>
            <a:r>
              <a:rPr lang="en-US" sz="4000" b="1" dirty="0"/>
              <a:t>Promote a home like environment</a:t>
            </a:r>
          </a:p>
        </p:txBody>
      </p:sp>
    </p:spTree>
    <p:extLst>
      <p:ext uri="{BB962C8B-B14F-4D97-AF65-F5344CB8AC3E}">
        <p14:creationId xmlns:p14="http://schemas.microsoft.com/office/powerpoint/2010/main" val="2655447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Responsibilities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Observing</a:t>
            </a:r>
          </a:p>
          <a:p>
            <a:r>
              <a:rPr lang="en-US" sz="4000" b="1" dirty="0"/>
              <a:t>Reporting</a:t>
            </a:r>
          </a:p>
          <a:p>
            <a:r>
              <a:rPr lang="en-US" sz="4000" b="1" dirty="0"/>
              <a:t>Documenting</a:t>
            </a:r>
          </a:p>
        </p:txBody>
      </p:sp>
    </p:spTree>
    <p:extLst>
      <p:ext uri="{BB962C8B-B14F-4D97-AF65-F5344CB8AC3E}">
        <p14:creationId xmlns:p14="http://schemas.microsoft.com/office/powerpoint/2010/main" val="2293363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Observation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Objective observation</a:t>
            </a:r>
          </a:p>
          <a:p>
            <a:pPr lvl="1"/>
            <a:r>
              <a:rPr lang="en-US" sz="3700" b="1" dirty="0"/>
              <a:t>See</a:t>
            </a:r>
          </a:p>
          <a:p>
            <a:pPr lvl="1"/>
            <a:r>
              <a:rPr lang="en-US" sz="3700" b="1" dirty="0"/>
              <a:t>Hear</a:t>
            </a:r>
          </a:p>
          <a:p>
            <a:pPr lvl="1"/>
            <a:r>
              <a:rPr lang="en-US" sz="3700" b="1" dirty="0"/>
              <a:t>Feel</a:t>
            </a:r>
          </a:p>
          <a:p>
            <a:pPr lvl="1"/>
            <a:r>
              <a:rPr lang="en-US" sz="3700" b="1" dirty="0"/>
              <a:t>Smell</a:t>
            </a:r>
          </a:p>
          <a:p>
            <a:pPr lvl="1"/>
            <a:r>
              <a:rPr lang="en-US" sz="3700" b="1" dirty="0"/>
              <a:t>Measure</a:t>
            </a:r>
          </a:p>
        </p:txBody>
      </p:sp>
    </p:spTree>
    <p:extLst>
      <p:ext uri="{BB962C8B-B14F-4D97-AF65-F5344CB8AC3E}">
        <p14:creationId xmlns:p14="http://schemas.microsoft.com/office/powerpoint/2010/main" val="373714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TMU</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5" name="Content Placeholder 3" descr="Screen Clipping"/>
          <p:cNvPicPr>
            <a:picLocks noGrp="1" noChangeAspect="1"/>
          </p:cNvPicPr>
          <p:nvPr>
            <p:ph sz="quarter" idx="1"/>
          </p:nvPr>
        </p:nvPicPr>
        <p:blipFill>
          <a:blip r:embed="rId4">
            <a:extLst>
              <a:ext uri="{28A0092B-C50C-407E-A947-70E740481C1C}">
                <a14:useLocalDpi xmlns:a14="http://schemas.microsoft.com/office/drawing/2010/main"/>
              </a:ext>
            </a:extLst>
          </a:blip>
          <a:stretch>
            <a:fillRect/>
          </a:stretch>
        </p:blipFill>
        <p:spPr>
          <a:xfrm>
            <a:off x="228600" y="2438400"/>
            <a:ext cx="8782331" cy="3017520"/>
          </a:xfrm>
          <a:prstGeom prst="rect">
            <a:avLst/>
          </a:prstGeom>
          <a:noFill/>
          <a:ln w="9525">
            <a:noFill/>
          </a:ln>
        </p:spPr>
      </p:pic>
    </p:spTree>
    <p:extLst>
      <p:ext uri="{BB962C8B-B14F-4D97-AF65-F5344CB8AC3E}">
        <p14:creationId xmlns:p14="http://schemas.microsoft.com/office/powerpoint/2010/main" val="2436534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Observation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Subjective observation</a:t>
            </a:r>
          </a:p>
          <a:p>
            <a:pPr lvl="1"/>
            <a:r>
              <a:rPr lang="en-US" sz="3700" b="1" dirty="0"/>
              <a:t>When a person tells you how they feel</a:t>
            </a:r>
          </a:p>
        </p:txBody>
      </p:sp>
      <p:pic>
        <p:nvPicPr>
          <p:cNvPr id="5" name="Picture 11" descr="C:\Users\ginah\AppData\Local\Microsoft\Windows\Temporary Internet Files\Content.IE5\03M2M5T7\NewPicture1_thumb[1][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3200" y="3352800"/>
            <a:ext cx="3108960" cy="3108960"/>
          </a:xfrm>
          <a:prstGeom prst="rect">
            <a:avLst/>
          </a:prstGeom>
          <a:noFill/>
          <a:ln w="9525">
            <a:noFill/>
          </a:ln>
        </p:spPr>
      </p:pic>
    </p:spTree>
    <p:extLst>
      <p:ext uri="{BB962C8B-B14F-4D97-AF65-F5344CB8AC3E}">
        <p14:creationId xmlns:p14="http://schemas.microsoft.com/office/powerpoint/2010/main" val="4036716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       Observations</a:t>
            </a:r>
          </a:p>
        </p:txBody>
      </p:sp>
      <p:sp>
        <p:nvSpPr>
          <p:cNvPr id="7" name="Content Placeholder 6"/>
          <p:cNvSpPr>
            <a:spLocks noGrp="1"/>
          </p:cNvSpPr>
          <p:nvPr>
            <p:ph sz="quarter" idx="2"/>
          </p:nvPr>
        </p:nvSpPr>
        <p:spPr/>
        <p:txBody>
          <a:bodyPr/>
          <a:lstStyle/>
          <a:p>
            <a:r>
              <a:rPr lang="en-US" b="1" dirty="0"/>
              <a:t>An observation based on </a:t>
            </a:r>
            <a:r>
              <a:rPr lang="en-US" b="1" u="sng" dirty="0"/>
              <a:t>fact</a:t>
            </a:r>
          </a:p>
          <a:p>
            <a:r>
              <a:rPr lang="en-US" b="1" u="sng" dirty="0"/>
              <a:t>Fact</a:t>
            </a:r>
            <a:r>
              <a:rPr lang="en-US" b="1" dirty="0"/>
              <a:t>- a piece of information that can be proven true with evidence</a:t>
            </a:r>
          </a:p>
        </p:txBody>
      </p:sp>
      <p:sp>
        <p:nvSpPr>
          <p:cNvPr id="9" name="Content Placeholder 8"/>
          <p:cNvSpPr>
            <a:spLocks noGrp="1"/>
          </p:cNvSpPr>
          <p:nvPr>
            <p:ph sz="quarter" idx="4"/>
          </p:nvPr>
        </p:nvSpPr>
        <p:spPr/>
        <p:txBody>
          <a:bodyPr/>
          <a:lstStyle/>
          <a:p>
            <a:r>
              <a:rPr lang="en-US" b="1" dirty="0"/>
              <a:t>An observation based on </a:t>
            </a:r>
            <a:r>
              <a:rPr lang="en-US" b="1" u="sng" dirty="0"/>
              <a:t>opinion</a:t>
            </a:r>
          </a:p>
          <a:p>
            <a:r>
              <a:rPr lang="en-US" b="1" u="sng" dirty="0"/>
              <a:t>Opinion</a:t>
            </a:r>
            <a:r>
              <a:rPr lang="en-US" b="1" dirty="0"/>
              <a:t>- a statement that expresses feelings or emotions that cannot be proven true</a:t>
            </a:r>
          </a:p>
        </p:txBody>
      </p:sp>
      <p:sp>
        <p:nvSpPr>
          <p:cNvPr id="6" name="Text Placeholder 5"/>
          <p:cNvSpPr>
            <a:spLocks noGrp="1"/>
          </p:cNvSpPr>
          <p:nvPr>
            <p:ph type="body" sz="quarter" idx="1"/>
          </p:nvPr>
        </p:nvSpPr>
        <p:spPr/>
        <p:txBody>
          <a:bodyPr>
            <a:noAutofit/>
          </a:bodyPr>
          <a:lstStyle/>
          <a:p>
            <a:r>
              <a:rPr lang="en-US" sz="4000" dirty="0"/>
              <a:t>Objective</a:t>
            </a:r>
          </a:p>
        </p:txBody>
      </p:sp>
      <p:sp>
        <p:nvSpPr>
          <p:cNvPr id="8" name="Text Placeholder 7"/>
          <p:cNvSpPr>
            <a:spLocks noGrp="1"/>
          </p:cNvSpPr>
          <p:nvPr>
            <p:ph type="body" sz="quarter" idx="3"/>
          </p:nvPr>
        </p:nvSpPr>
        <p:spPr/>
        <p:txBody>
          <a:bodyPr>
            <a:noAutofit/>
          </a:bodyPr>
          <a:lstStyle/>
          <a:p>
            <a:r>
              <a:rPr lang="en-US" sz="4000" dirty="0"/>
              <a:t>Subjective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143000" cy="1270398"/>
          </a:xfrm>
          <a:prstGeom prst="rect">
            <a:avLst/>
          </a:prstGeom>
          <a:noFill/>
          <a:ln w="9525">
            <a:noFill/>
          </a:ln>
        </p:spPr>
      </p:pic>
    </p:spTree>
    <p:extLst>
      <p:ext uri="{BB962C8B-B14F-4D97-AF65-F5344CB8AC3E}">
        <p14:creationId xmlns:p14="http://schemas.microsoft.com/office/powerpoint/2010/main" val="3655767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Reporting</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Everyday</a:t>
            </a:r>
          </a:p>
          <a:p>
            <a:pPr lvl="1"/>
            <a:r>
              <a:rPr lang="en-US" sz="3700" b="1" dirty="0"/>
              <a:t>Between staff at shift change</a:t>
            </a:r>
          </a:p>
          <a:p>
            <a:r>
              <a:rPr lang="en-US" sz="4000" b="1" dirty="0"/>
              <a:t>Immediate</a:t>
            </a:r>
          </a:p>
          <a:p>
            <a:pPr lvl="1"/>
            <a:r>
              <a:rPr lang="en-US" sz="3700" b="1" dirty="0"/>
              <a:t>As soon as possible after a change is observed</a:t>
            </a:r>
          </a:p>
        </p:txBody>
      </p:sp>
    </p:spTree>
    <p:extLst>
      <p:ext uri="{BB962C8B-B14F-4D97-AF65-F5344CB8AC3E}">
        <p14:creationId xmlns:p14="http://schemas.microsoft.com/office/powerpoint/2010/main" val="3706990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Reporting</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If unsure…..</a:t>
            </a:r>
          </a:p>
          <a:p>
            <a:pPr lvl="1"/>
            <a:r>
              <a:rPr lang="en-US" sz="3700" b="1" dirty="0"/>
              <a:t>Report anyway</a:t>
            </a:r>
          </a:p>
          <a:p>
            <a:r>
              <a:rPr lang="en-US" sz="4000" b="1" dirty="0"/>
              <a:t>Knowing who to report to</a:t>
            </a:r>
          </a:p>
          <a:p>
            <a:pPr lvl="1"/>
            <a:r>
              <a:rPr lang="en-US" sz="3700" b="1" dirty="0"/>
              <a:t>Is your responsibility</a:t>
            </a:r>
          </a:p>
        </p:txBody>
      </p:sp>
    </p:spTree>
    <p:extLst>
      <p:ext uri="{BB962C8B-B14F-4D97-AF65-F5344CB8AC3E}">
        <p14:creationId xmlns:p14="http://schemas.microsoft.com/office/powerpoint/2010/main" val="19619525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Documentation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Tells a story f</a:t>
            </a:r>
            <a:r>
              <a:rPr lang="en-US" sz="3700" b="1" dirty="0"/>
              <a:t>rom start to finish</a:t>
            </a:r>
          </a:p>
          <a:p>
            <a:pPr lvl="1"/>
            <a:r>
              <a:rPr lang="en-US" sz="3400" b="1" dirty="0"/>
              <a:t>Include:</a:t>
            </a:r>
          </a:p>
          <a:p>
            <a:pPr lvl="2"/>
            <a:r>
              <a:rPr lang="en-US" sz="3100" b="1" dirty="0"/>
              <a:t>Your question or concern</a:t>
            </a:r>
          </a:p>
          <a:p>
            <a:pPr lvl="2"/>
            <a:r>
              <a:rPr lang="en-US" sz="3100" b="1" dirty="0"/>
              <a:t>The response given to you</a:t>
            </a:r>
          </a:p>
          <a:p>
            <a:pPr lvl="2"/>
            <a:r>
              <a:rPr lang="en-US" sz="3100" b="1" dirty="0"/>
              <a:t>The name of who you contacted</a:t>
            </a:r>
          </a:p>
          <a:p>
            <a:pPr lvl="2"/>
            <a:r>
              <a:rPr lang="en-US" sz="3100" b="1" dirty="0"/>
              <a:t>Date, time and your full name</a:t>
            </a:r>
          </a:p>
          <a:p>
            <a:pPr lvl="2"/>
            <a:endParaRPr lang="en-US" sz="3100" b="1" dirty="0"/>
          </a:p>
        </p:txBody>
      </p:sp>
    </p:spTree>
    <p:extLst>
      <p:ext uri="{BB962C8B-B14F-4D97-AF65-F5344CB8AC3E}">
        <p14:creationId xmlns:p14="http://schemas.microsoft.com/office/powerpoint/2010/main" val="612759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t>   Documentation Correction</a:t>
            </a:r>
          </a:p>
        </p:txBody>
      </p:sp>
      <p:sp>
        <p:nvSpPr>
          <p:cNvPr id="8" name="Content Placeholder 7"/>
          <p:cNvSpPr>
            <a:spLocks noGrp="1"/>
          </p:cNvSpPr>
          <p:nvPr>
            <p:ph sz="quarter" idx="2"/>
          </p:nvPr>
        </p:nvSpPr>
        <p:spPr/>
        <p:txBody>
          <a:bodyPr/>
          <a:lstStyle/>
          <a:p>
            <a:r>
              <a:rPr lang="en-US" sz="3200" b="1" dirty="0"/>
              <a:t>Draw a single line</a:t>
            </a:r>
          </a:p>
          <a:p>
            <a:r>
              <a:rPr lang="en-US" sz="3200" b="1" dirty="0"/>
              <a:t>Write</a:t>
            </a:r>
          </a:p>
          <a:p>
            <a:pPr lvl="1"/>
            <a:r>
              <a:rPr lang="en-US" sz="3200" b="1" dirty="0"/>
              <a:t>Error</a:t>
            </a:r>
          </a:p>
          <a:p>
            <a:pPr lvl="1"/>
            <a:r>
              <a:rPr lang="en-US" sz="3200" b="1" dirty="0"/>
              <a:t>Your initials</a:t>
            </a:r>
          </a:p>
          <a:p>
            <a:pPr marL="365760" lvl="1" indent="0">
              <a:buNone/>
            </a:pPr>
            <a:endParaRPr lang="en-US" dirty="0"/>
          </a:p>
        </p:txBody>
      </p:sp>
      <p:sp>
        <p:nvSpPr>
          <p:cNvPr id="10" name="Content Placeholder 9"/>
          <p:cNvSpPr>
            <a:spLocks noGrp="1"/>
          </p:cNvSpPr>
          <p:nvPr>
            <p:ph sz="quarter" idx="4"/>
          </p:nvPr>
        </p:nvSpPr>
        <p:spPr/>
        <p:txBody>
          <a:bodyPr>
            <a:normAutofit/>
          </a:bodyPr>
          <a:lstStyle/>
          <a:p>
            <a:r>
              <a:rPr lang="en-US" sz="3200" b="1" dirty="0"/>
              <a:t>Scribble</a:t>
            </a:r>
          </a:p>
          <a:p>
            <a:r>
              <a:rPr lang="en-US" sz="3200" b="1" dirty="0"/>
              <a:t>Mark over</a:t>
            </a:r>
          </a:p>
          <a:p>
            <a:r>
              <a:rPr lang="en-US" sz="3200" b="1" dirty="0"/>
              <a:t>Use white out</a:t>
            </a:r>
          </a:p>
          <a:p>
            <a:r>
              <a:rPr lang="en-US" sz="3200" b="1" dirty="0"/>
              <a:t>Erase</a:t>
            </a:r>
          </a:p>
        </p:txBody>
      </p:sp>
      <p:sp>
        <p:nvSpPr>
          <p:cNvPr id="5" name="Text Placeholder 4"/>
          <p:cNvSpPr>
            <a:spLocks noGrp="1"/>
          </p:cNvSpPr>
          <p:nvPr>
            <p:ph type="body" sz="quarter" idx="1"/>
          </p:nvPr>
        </p:nvSpPr>
        <p:spPr/>
        <p:txBody>
          <a:bodyPr>
            <a:noAutofit/>
          </a:bodyPr>
          <a:lstStyle/>
          <a:p>
            <a:r>
              <a:rPr lang="en-US" sz="6000" dirty="0"/>
              <a:t>Do</a:t>
            </a:r>
          </a:p>
        </p:txBody>
      </p:sp>
      <p:sp>
        <p:nvSpPr>
          <p:cNvPr id="9" name="Text Placeholder 8"/>
          <p:cNvSpPr>
            <a:spLocks noGrp="1"/>
          </p:cNvSpPr>
          <p:nvPr>
            <p:ph type="body" sz="quarter" idx="3"/>
          </p:nvPr>
        </p:nvSpPr>
        <p:spPr/>
        <p:txBody>
          <a:bodyPr>
            <a:noAutofit/>
          </a:bodyPr>
          <a:lstStyle/>
          <a:p>
            <a:r>
              <a:rPr lang="en-US" sz="6000" dirty="0"/>
              <a:t>Do NOT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5" y="0"/>
            <a:ext cx="1143000" cy="1270398"/>
          </a:xfrm>
          <a:prstGeom prst="rect">
            <a:avLst/>
          </a:prstGeom>
          <a:noFill/>
          <a:ln w="9525">
            <a:noFill/>
          </a:ln>
        </p:spPr>
      </p:pic>
    </p:spTree>
    <p:extLst>
      <p:ext uri="{BB962C8B-B14F-4D97-AF65-F5344CB8AC3E}">
        <p14:creationId xmlns:p14="http://schemas.microsoft.com/office/powerpoint/2010/main" val="652112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Correcting a Count Sheet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7" name="Content Placeholder 6"/>
          <p:cNvPicPr>
            <a:picLocks noGrp="1"/>
          </p:cNvPicPr>
          <p:nvPr>
            <p:ph sz="quarter" idx="1"/>
          </p:nvPr>
        </p:nvPicPr>
        <p:blipFill rotWithShape="1">
          <a:blip r:embed="rId4" cstate="screen">
            <a:extLst>
              <a:ext uri="{28A0092B-C50C-407E-A947-70E740481C1C}">
                <a14:useLocalDpi xmlns:a14="http://schemas.microsoft.com/office/drawing/2010/main"/>
              </a:ext>
            </a:extLst>
          </a:blip>
          <a:srcRect/>
          <a:stretch/>
        </p:blipFill>
        <p:spPr bwMode="auto">
          <a:xfrm>
            <a:off x="762000" y="1463040"/>
            <a:ext cx="7680960" cy="53949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513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a:bodyPr>
          <a:lstStyle/>
          <a:p>
            <a:r>
              <a:rPr lang="en-US" sz="3200" b="1" dirty="0"/>
              <a:t>How to Prevent and Control Infection</a:t>
            </a:r>
          </a:p>
        </p:txBody>
      </p:sp>
      <p:sp>
        <p:nvSpPr>
          <p:cNvPr id="2" name="Title 1"/>
          <p:cNvSpPr>
            <a:spLocks noGrp="1"/>
          </p:cNvSpPr>
          <p:nvPr>
            <p:ph type="title"/>
          </p:nvPr>
        </p:nvSpPr>
        <p:spPr/>
        <p:txBody>
          <a:bodyPr>
            <a:noAutofit/>
          </a:bodyPr>
          <a:lstStyle/>
          <a:p>
            <a:r>
              <a:rPr lang="en-US" sz="6000" b="1" dirty="0"/>
              <a:t>Infection Control</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823303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Handwashing</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Handwashing</a:t>
            </a:r>
          </a:p>
          <a:p>
            <a:pPr lvl="1"/>
            <a:r>
              <a:rPr lang="en-US" sz="3700" b="1" dirty="0"/>
              <a:t>When</a:t>
            </a:r>
          </a:p>
          <a:p>
            <a:pPr lvl="1"/>
            <a:r>
              <a:rPr lang="en-US" sz="3700" b="1" dirty="0"/>
              <a:t>How</a:t>
            </a:r>
          </a:p>
        </p:txBody>
      </p:sp>
      <p:sp>
        <p:nvSpPr>
          <p:cNvPr id="5" name="AutoShape 2" descr="When and How to Wash Your Hands | Handwashing | CD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43200" y="3048000"/>
            <a:ext cx="4929999"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28263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Glove Use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Glove use</a:t>
            </a:r>
          </a:p>
          <a:p>
            <a:pPr lvl="1"/>
            <a:r>
              <a:rPr lang="en-US" sz="3700" b="1" dirty="0"/>
              <a:t>When</a:t>
            </a:r>
          </a:p>
          <a:p>
            <a:pPr lvl="1"/>
            <a:r>
              <a:rPr lang="en-US" sz="3700" b="1" dirty="0"/>
              <a:t>How</a:t>
            </a:r>
          </a:p>
        </p:txBody>
      </p:sp>
      <p:pic>
        <p:nvPicPr>
          <p:cNvPr id="5" name="Picture 22" descr="C:\Users\ginah\AppData\Local\Microsoft\Windows\Temporary Internet Files\Content.IE5\03M2M5T7\id5x9[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29000" y="2667000"/>
            <a:ext cx="4032735" cy="3657600"/>
          </a:xfrm>
          <a:prstGeom prst="rect">
            <a:avLst/>
          </a:prstGeom>
          <a:noFill/>
          <a:ln w="9525">
            <a:noFill/>
          </a:ln>
        </p:spPr>
      </p:pic>
    </p:spTree>
    <p:extLst>
      <p:ext uri="{BB962C8B-B14F-4D97-AF65-F5344CB8AC3E}">
        <p14:creationId xmlns:p14="http://schemas.microsoft.com/office/powerpoint/2010/main" val="3315703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ma.tmuniverse.com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lstStyle/>
          <a:p>
            <a:endParaRPr lang="en-US" dirty="0"/>
          </a:p>
        </p:txBody>
      </p:sp>
      <p:pic>
        <p:nvPicPr>
          <p:cNvPr id="6"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600200"/>
            <a:ext cx="9080500" cy="4572000"/>
          </a:xfrm>
          <a:prstGeom prst="rect">
            <a:avLst/>
          </a:prstGeom>
          <a:noFill/>
          <a:ln w="9525">
            <a:noFill/>
          </a:ln>
        </p:spPr>
      </p:pic>
      <p:sp>
        <p:nvSpPr>
          <p:cNvPr id="7" name="Up Arrow 6"/>
          <p:cNvSpPr/>
          <p:nvPr/>
        </p:nvSpPr>
        <p:spPr>
          <a:xfrm>
            <a:off x="7791450" y="2286000"/>
            <a:ext cx="484632" cy="97840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2746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Responsibilities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Medication Administration</a:t>
            </a:r>
          </a:p>
          <a:p>
            <a:pPr lvl="1"/>
            <a:r>
              <a:rPr lang="en-US" sz="3700" b="1" dirty="0"/>
              <a:t>General Guidelines</a:t>
            </a:r>
          </a:p>
        </p:txBody>
      </p:sp>
    </p:spTree>
    <p:extLst>
      <p:ext uri="{BB962C8B-B14F-4D97-AF65-F5344CB8AC3E}">
        <p14:creationId xmlns:p14="http://schemas.microsoft.com/office/powerpoint/2010/main" val="3092477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The Five Rights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Right Person</a:t>
            </a:r>
          </a:p>
          <a:p>
            <a:r>
              <a:rPr lang="en-US" sz="4000" b="1" dirty="0"/>
              <a:t>Right Medication</a:t>
            </a:r>
          </a:p>
          <a:p>
            <a:r>
              <a:rPr lang="en-US" sz="4000" b="1" dirty="0"/>
              <a:t>Right Dose</a:t>
            </a:r>
          </a:p>
          <a:p>
            <a:r>
              <a:rPr lang="en-US" sz="4000" b="1" dirty="0"/>
              <a:t>Right Time</a:t>
            </a:r>
          </a:p>
          <a:p>
            <a:r>
              <a:rPr lang="en-US" sz="4000" b="1" dirty="0"/>
              <a:t>Right Route</a:t>
            </a:r>
          </a:p>
        </p:txBody>
      </p:sp>
    </p:spTree>
    <p:extLst>
      <p:ext uri="{BB962C8B-B14F-4D97-AF65-F5344CB8AC3E}">
        <p14:creationId xmlns:p14="http://schemas.microsoft.com/office/powerpoint/2010/main" val="3584557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Right Person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If uncertain….</a:t>
            </a:r>
          </a:p>
          <a:p>
            <a:pPr lvl="1"/>
            <a:r>
              <a:rPr lang="en-US" sz="3700" b="1" dirty="0"/>
              <a:t>Get help</a:t>
            </a:r>
          </a:p>
          <a:p>
            <a:pPr lvl="1"/>
            <a:r>
              <a:rPr lang="en-US" sz="3700" b="1" dirty="0"/>
              <a:t>Ask another staff</a:t>
            </a:r>
          </a:p>
          <a:p>
            <a:pPr lvl="1"/>
            <a:r>
              <a:rPr lang="en-US" sz="3700" b="1" dirty="0"/>
              <a:t>Check a picture</a:t>
            </a:r>
          </a:p>
          <a:p>
            <a:pPr lvl="2"/>
            <a:r>
              <a:rPr lang="en-US" sz="3400" b="1" dirty="0"/>
              <a:t>Emergency Fact Sheet</a:t>
            </a:r>
          </a:p>
          <a:p>
            <a:pPr lvl="1"/>
            <a:endParaRPr lang="en-US" sz="3700" b="1" dirty="0"/>
          </a:p>
        </p:txBody>
      </p:sp>
    </p:spTree>
    <p:extLst>
      <p:ext uri="{BB962C8B-B14F-4D97-AF65-F5344CB8AC3E}">
        <p14:creationId xmlns:p14="http://schemas.microsoft.com/office/powerpoint/2010/main" val="563399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Right 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If HCP writes brand name on prescription</a:t>
            </a:r>
          </a:p>
          <a:p>
            <a:pPr lvl="1"/>
            <a:r>
              <a:rPr lang="en-US" sz="3700" b="1" dirty="0"/>
              <a:t>Pharmacist will usually substitute with generic</a:t>
            </a:r>
          </a:p>
          <a:p>
            <a:r>
              <a:rPr lang="en-US" sz="4000" b="1" dirty="0"/>
              <a:t>If unsure</a:t>
            </a:r>
          </a:p>
          <a:p>
            <a:pPr lvl="1"/>
            <a:r>
              <a:rPr lang="en-US" sz="3700" b="1" dirty="0"/>
              <a:t>Ask pharmacist</a:t>
            </a:r>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86400" y="3566160"/>
            <a:ext cx="2024262"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0738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Right 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If familiar with med but notice a change in</a:t>
            </a:r>
          </a:p>
          <a:p>
            <a:pPr lvl="1"/>
            <a:r>
              <a:rPr lang="en-US" sz="3700" b="1" dirty="0"/>
              <a:t>Color</a:t>
            </a:r>
          </a:p>
          <a:p>
            <a:pPr lvl="1"/>
            <a:r>
              <a:rPr lang="en-US" sz="3700" b="1" dirty="0"/>
              <a:t>Shape</a:t>
            </a:r>
          </a:p>
          <a:p>
            <a:pPr lvl="1"/>
            <a:r>
              <a:rPr lang="en-US" sz="3700" b="1" dirty="0"/>
              <a:t>Size</a:t>
            </a:r>
          </a:p>
          <a:p>
            <a:pPr lvl="1"/>
            <a:r>
              <a:rPr lang="en-US" sz="3700" b="1" dirty="0"/>
              <a:t>Marking etc.</a:t>
            </a:r>
          </a:p>
          <a:p>
            <a:pPr lvl="2"/>
            <a:r>
              <a:rPr lang="en-US" sz="3400" b="1" dirty="0"/>
              <a:t>Contact the pharmacist</a:t>
            </a: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4003" y="5029200"/>
            <a:ext cx="16764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9800" y="2267000"/>
            <a:ext cx="2300287" cy="1188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68399" y="3657600"/>
            <a:ext cx="2203088" cy="113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73893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Right Dose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HCP orders the dose</a:t>
            </a:r>
          </a:p>
          <a:p>
            <a:pPr lvl="1"/>
            <a:r>
              <a:rPr lang="en-US" sz="3700" b="1" dirty="0"/>
              <a:t>Usually written in ‘mgs’</a:t>
            </a:r>
          </a:p>
          <a:p>
            <a:pPr lvl="2"/>
            <a:r>
              <a:rPr lang="en-US" sz="3400" b="1" dirty="0"/>
              <a:t>Milligrams</a:t>
            </a:r>
          </a:p>
        </p:txBody>
      </p:sp>
    </p:spTree>
    <p:extLst>
      <p:ext uri="{BB962C8B-B14F-4D97-AF65-F5344CB8AC3E}">
        <p14:creationId xmlns:p14="http://schemas.microsoft.com/office/powerpoint/2010/main" val="7115923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Right Time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Particular time of day</a:t>
            </a:r>
          </a:p>
          <a:p>
            <a:r>
              <a:rPr lang="en-US" sz="4000" b="1" dirty="0"/>
              <a:t>Number of times per day</a:t>
            </a:r>
          </a:p>
          <a:p>
            <a:r>
              <a:rPr lang="en-US" sz="4000" b="1" dirty="0"/>
              <a:t>Time between doses</a:t>
            </a:r>
          </a:p>
        </p:txBody>
      </p:sp>
    </p:spTree>
    <p:extLst>
      <p:ext uri="{BB962C8B-B14F-4D97-AF65-F5344CB8AC3E}">
        <p14:creationId xmlns:p14="http://schemas.microsoft.com/office/powerpoint/2010/main" val="35213086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 ‘On time’</a:t>
            </a:r>
          </a:p>
        </p:txBody>
      </p:sp>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Meds may be given safely</a:t>
            </a:r>
          </a:p>
          <a:p>
            <a:pPr lvl="1"/>
            <a:r>
              <a:rPr lang="en-US" sz="3700" b="1" dirty="0"/>
              <a:t>One hour before and</a:t>
            </a:r>
          </a:p>
          <a:p>
            <a:pPr lvl="1"/>
            <a:r>
              <a:rPr lang="en-US" sz="3700" b="1" dirty="0"/>
              <a:t>Up to one hour after</a:t>
            </a:r>
          </a:p>
          <a:p>
            <a:pPr lvl="2"/>
            <a:r>
              <a:rPr lang="en-US" sz="3400" b="1" dirty="0"/>
              <a:t>time scheduled on med sheet</a:t>
            </a:r>
          </a:p>
          <a:p>
            <a:r>
              <a:rPr lang="en-US" sz="4000" b="1" dirty="0"/>
              <a:t>If unsure,</a:t>
            </a:r>
          </a:p>
          <a:p>
            <a:pPr lvl="1"/>
            <a:r>
              <a:rPr lang="en-US" sz="3700" b="1" dirty="0"/>
              <a:t>Ask a pharmacist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43600" y="4038600"/>
            <a:ext cx="2462852"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022" y="0"/>
            <a:ext cx="1146175" cy="126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97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Right Route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The form of med determines route</a:t>
            </a:r>
          </a:p>
          <a:p>
            <a:pPr lvl="1"/>
            <a:r>
              <a:rPr lang="en-US" sz="3700" b="1" dirty="0"/>
              <a:t>Tabs, caps, liquids</a:t>
            </a:r>
          </a:p>
          <a:p>
            <a:pPr lvl="2"/>
            <a:r>
              <a:rPr lang="en-US" sz="3400" b="1" dirty="0"/>
              <a:t>Usually oral</a:t>
            </a:r>
          </a:p>
          <a:p>
            <a:pPr lvl="1"/>
            <a:r>
              <a:rPr lang="en-US" sz="3700" b="1" dirty="0"/>
              <a:t>Ointments to skin</a:t>
            </a:r>
          </a:p>
          <a:p>
            <a:pPr lvl="2"/>
            <a:r>
              <a:rPr lang="en-US" sz="3400" b="1" dirty="0"/>
              <a:t>Topical</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33995" y="4648200"/>
            <a:ext cx="30480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3600" y="2536613"/>
            <a:ext cx="2213072"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21049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Other Routes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Never administer a med by any route</a:t>
            </a:r>
          </a:p>
          <a:p>
            <a:pPr lvl="1"/>
            <a:r>
              <a:rPr lang="en-US" sz="3700" b="1" dirty="0"/>
              <a:t>Until you have received training in that route</a:t>
            </a:r>
          </a:p>
          <a:p>
            <a:endParaRPr lang="en-US" sz="4000" b="1" dirty="0"/>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0400" y="3657600"/>
            <a:ext cx="5573488"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9911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ma.tmuniverse.com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9" name="Picture 3" descr="Screen Clipping"/>
          <p:cNvPicPr>
            <a:picLocks noGrp="1" noChangeAspect="1"/>
          </p:cNvPicPr>
          <p:nvPr>
            <p:ph sz="quarter" idx="1"/>
          </p:nvPr>
        </p:nvPicPr>
        <p:blipFill>
          <a:blip r:embed="rId4">
            <a:extLst>
              <a:ext uri="{28A0092B-C50C-407E-A947-70E740481C1C}">
                <a14:useLocalDpi xmlns:a14="http://schemas.microsoft.com/office/drawing/2010/main"/>
              </a:ext>
            </a:extLst>
          </a:blip>
          <a:stretch>
            <a:fillRect/>
          </a:stretch>
        </p:blipFill>
        <p:spPr>
          <a:xfrm>
            <a:off x="304800" y="1752600"/>
            <a:ext cx="8534688" cy="4297680"/>
          </a:xfrm>
          <a:prstGeom prst="rect">
            <a:avLst/>
          </a:prstGeom>
          <a:noFill/>
          <a:ln w="9525">
            <a:noFill/>
          </a:ln>
        </p:spPr>
      </p:pic>
    </p:spTree>
    <p:extLst>
      <p:ext uri="{BB962C8B-B14F-4D97-AF65-F5344CB8AC3E}">
        <p14:creationId xmlns:p14="http://schemas.microsoft.com/office/powerpoint/2010/main" val="36971583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General Guidelines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Three checks of the</a:t>
            </a:r>
          </a:p>
          <a:p>
            <a:pPr lvl="1"/>
            <a:r>
              <a:rPr lang="en-US" sz="3700" b="1" dirty="0"/>
              <a:t>Five rights</a:t>
            </a:r>
          </a:p>
          <a:p>
            <a:pPr lvl="2"/>
            <a:r>
              <a:rPr lang="en-US" sz="3400" b="1" dirty="0">
                <a:solidFill>
                  <a:srgbClr val="FF0000"/>
                </a:solidFill>
              </a:rPr>
              <a:t>Before</a:t>
            </a:r>
            <a:r>
              <a:rPr lang="en-US" sz="3400" b="1" dirty="0"/>
              <a:t> medication administration</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600" y="4267200"/>
            <a:ext cx="1570068"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49214" y="4267200"/>
            <a:ext cx="1573213"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48400" y="4208851"/>
            <a:ext cx="1573213"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93222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T Three Checks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5" name="Content Placeholder 4"/>
          <p:cNvSpPr>
            <a:spLocks noGrp="1"/>
          </p:cNvSpPr>
          <p:nvPr>
            <p:ph sz="quarter" idx="1"/>
          </p:nvPr>
        </p:nvSpPr>
        <p:spPr/>
        <p:txBody>
          <a:bodyPr>
            <a:normAutofit/>
          </a:bodyPr>
          <a:lstStyle/>
          <a:p>
            <a:pPr marL="514350" indent="-514350">
              <a:buFont typeface="+mj-lt"/>
              <a:buAutoNum type="arabicPeriod"/>
            </a:pPr>
            <a:r>
              <a:rPr lang="en-US" sz="4000" b="1" dirty="0"/>
              <a:t>HCP order-Pharmacy label</a:t>
            </a:r>
          </a:p>
          <a:p>
            <a:pPr marL="514350" indent="-514350">
              <a:buFont typeface="+mj-lt"/>
              <a:buAutoNum type="arabicPeriod"/>
            </a:pPr>
            <a:r>
              <a:rPr lang="en-US" sz="4000" b="1" dirty="0"/>
              <a:t>Pharmacy label-Med sheet</a:t>
            </a:r>
          </a:p>
          <a:p>
            <a:pPr marL="514350" indent="-514350">
              <a:buFont typeface="+mj-lt"/>
              <a:buAutoNum type="arabicPeriod"/>
            </a:pPr>
            <a:r>
              <a:rPr lang="en-US" sz="4000" b="1" dirty="0"/>
              <a:t>Pharmacy label-Med sheet</a:t>
            </a:r>
          </a:p>
        </p:txBody>
      </p:sp>
      <p:pic>
        <p:nvPicPr>
          <p:cNvPr id="614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27" y="1600200"/>
            <a:ext cx="73183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254" y="2332037"/>
            <a:ext cx="73183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661" y="3053027"/>
            <a:ext cx="73183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9534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800" b="1" dirty="0"/>
              <a:t>Medication Administration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Process</a:t>
            </a:r>
          </a:p>
          <a:p>
            <a:pPr lvl="1"/>
            <a:r>
              <a:rPr lang="en-US" sz="3700" b="1" dirty="0"/>
              <a:t>Prepare</a:t>
            </a:r>
          </a:p>
          <a:p>
            <a:pPr lvl="1"/>
            <a:r>
              <a:rPr lang="en-US" sz="3700" b="1" dirty="0"/>
              <a:t>Administer</a:t>
            </a:r>
          </a:p>
          <a:p>
            <a:pPr lvl="1"/>
            <a:r>
              <a:rPr lang="en-US" sz="3700" b="1" dirty="0"/>
              <a:t>Complete</a:t>
            </a:r>
          </a:p>
        </p:txBody>
      </p:sp>
    </p:spTree>
    <p:extLst>
      <p:ext uri="{BB962C8B-B14F-4D97-AF65-F5344CB8AC3E}">
        <p14:creationId xmlns:p14="http://schemas.microsoft.com/office/powerpoint/2010/main" val="41264799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Prepare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85000" lnSpcReduction="20000"/>
          </a:bodyPr>
          <a:lstStyle/>
          <a:p>
            <a:r>
              <a:rPr lang="en-US" sz="4000" b="1" dirty="0"/>
              <a:t>Wash</a:t>
            </a:r>
          </a:p>
          <a:p>
            <a:pPr lvl="1"/>
            <a:r>
              <a:rPr lang="en-US" sz="3700" b="1" dirty="0"/>
              <a:t>Area</a:t>
            </a:r>
          </a:p>
          <a:p>
            <a:pPr lvl="1"/>
            <a:r>
              <a:rPr lang="en-US" sz="3700" b="1" dirty="0"/>
              <a:t>Hands</a:t>
            </a:r>
          </a:p>
          <a:p>
            <a:r>
              <a:rPr lang="en-US" sz="4000" b="1" dirty="0"/>
              <a:t>Locate Med Book</a:t>
            </a:r>
          </a:p>
          <a:p>
            <a:pPr lvl="1"/>
            <a:r>
              <a:rPr lang="en-US" sz="3700" b="1" dirty="0"/>
              <a:t>Figure out med to give</a:t>
            </a:r>
          </a:p>
          <a:p>
            <a:r>
              <a:rPr lang="en-US" sz="4000" b="1" dirty="0"/>
              <a:t>Unlock storage area</a:t>
            </a:r>
          </a:p>
          <a:p>
            <a:pPr lvl="1"/>
            <a:r>
              <a:rPr lang="en-US" sz="3700" b="1" dirty="0"/>
              <a:t>Remove med from storage area</a:t>
            </a:r>
          </a:p>
          <a:p>
            <a:r>
              <a:rPr lang="en-US" sz="4000" b="1" dirty="0"/>
              <a:t>Open Count Book</a:t>
            </a:r>
          </a:p>
          <a:p>
            <a:pPr lvl="1"/>
            <a:r>
              <a:rPr lang="en-US" sz="3700" b="1" dirty="0"/>
              <a:t>If needed</a:t>
            </a:r>
          </a:p>
        </p:txBody>
      </p:sp>
      <p:pic>
        <p:nvPicPr>
          <p:cNvPr id="5" name="Picture 4" descr="Screen Clipping"/>
          <p:cNvPicPr/>
          <p:nvPr/>
        </p:nvPicPr>
        <p:blipFill rotWithShape="1">
          <a:blip r:embed="rId4" cstate="screen">
            <a:extLst>
              <a:ext uri="{28A0092B-C50C-407E-A947-70E740481C1C}">
                <a14:useLocalDpi xmlns:a14="http://schemas.microsoft.com/office/drawing/2010/main"/>
              </a:ext>
            </a:extLst>
          </a:blip>
          <a:srcRect/>
          <a:stretch/>
        </p:blipFill>
        <p:spPr>
          <a:xfrm>
            <a:off x="2794000" y="1828800"/>
            <a:ext cx="1005840" cy="731520"/>
          </a:xfrm>
          <a:prstGeom prst="rect">
            <a:avLst/>
          </a:prstGeom>
        </p:spPr>
      </p:pic>
      <p:pic>
        <p:nvPicPr>
          <p:cNvPr id="9218"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968240" y="2971800"/>
            <a:ext cx="109728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28765" y="4158658"/>
            <a:ext cx="1584325"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313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T Administer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5" name="Content Placeholder 4"/>
          <p:cNvSpPr>
            <a:spLocks noGrp="1"/>
          </p:cNvSpPr>
          <p:nvPr>
            <p:ph sz="quarter" idx="1"/>
          </p:nvPr>
        </p:nvSpPr>
        <p:spPr/>
        <p:txBody>
          <a:bodyPr>
            <a:normAutofit fontScale="92500" lnSpcReduction="20000"/>
          </a:bodyPr>
          <a:lstStyle/>
          <a:p>
            <a:pPr marL="514350" indent="-514350">
              <a:buFont typeface="+mj-lt"/>
              <a:buAutoNum type="arabicPeriod"/>
            </a:pPr>
            <a:r>
              <a:rPr lang="en-US" sz="4000" b="1" dirty="0"/>
              <a:t>HCP order-Pharmacy label</a:t>
            </a:r>
          </a:p>
          <a:p>
            <a:pPr marL="514350" indent="-514350">
              <a:buFont typeface="+mj-lt"/>
              <a:buAutoNum type="arabicPeriod"/>
            </a:pPr>
            <a:r>
              <a:rPr lang="en-US" sz="4000" b="1" dirty="0"/>
              <a:t>Pharmacy label-Med sheet</a:t>
            </a:r>
          </a:p>
          <a:p>
            <a:pPr marL="0" indent="0">
              <a:buNone/>
            </a:pPr>
            <a:endParaRPr lang="en-US" sz="4000" b="1" dirty="0"/>
          </a:p>
          <a:p>
            <a:pPr marL="742950" indent="-742950">
              <a:buFont typeface="+mj-lt"/>
              <a:buAutoNum type="arabicPeriod" startAt="3"/>
            </a:pPr>
            <a:r>
              <a:rPr lang="en-US" sz="4000" b="1" dirty="0"/>
              <a:t>Pharmacy label-Med sheet</a:t>
            </a:r>
          </a:p>
          <a:p>
            <a:pPr marL="0" indent="0">
              <a:buNone/>
            </a:pPr>
            <a:endParaRPr lang="en-US" sz="4000" b="1" dirty="0"/>
          </a:p>
          <a:p>
            <a:pPr marL="0" indent="0">
              <a:buNone/>
            </a:pPr>
            <a:r>
              <a:rPr lang="en-US" sz="4000" b="1" dirty="0"/>
              <a:t>      Give</a:t>
            </a:r>
          </a:p>
          <a:p>
            <a:pPr marL="0" indent="0">
              <a:buNone/>
            </a:pPr>
            <a:r>
              <a:rPr lang="en-US" sz="4000" b="1" dirty="0"/>
              <a:t>      </a:t>
            </a:r>
          </a:p>
          <a:p>
            <a:pPr marL="0" indent="0">
              <a:buNone/>
            </a:pPr>
            <a:r>
              <a:rPr lang="en-US" sz="4000" b="1" dirty="0"/>
              <a:t>      Look back</a:t>
            </a:r>
          </a:p>
        </p:txBody>
      </p:sp>
      <p:pic>
        <p:nvPicPr>
          <p:cNvPr id="614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72" y="1600201"/>
            <a:ext cx="640027" cy="64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25976" y="5181600"/>
            <a:ext cx="1384047" cy="959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072614"/>
            <a:ext cx="640027" cy="64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72" y="3149509"/>
            <a:ext cx="640027" cy="64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409925" y="2587337"/>
            <a:ext cx="72009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850298" y="4038600"/>
            <a:ext cx="109728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4179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Complete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Document</a:t>
            </a:r>
          </a:p>
          <a:p>
            <a:pPr lvl="1"/>
            <a:r>
              <a:rPr lang="en-US" sz="3700" b="1" dirty="0"/>
              <a:t>Med Sheet</a:t>
            </a:r>
          </a:p>
          <a:p>
            <a:pPr lvl="1"/>
            <a:r>
              <a:rPr lang="en-US" sz="3700" b="1" dirty="0"/>
              <a:t>Count Sheet (if needed)</a:t>
            </a:r>
          </a:p>
          <a:p>
            <a:r>
              <a:rPr lang="en-US" sz="4000" b="1" dirty="0"/>
              <a:t>Secure Medication</a:t>
            </a:r>
          </a:p>
          <a:p>
            <a:r>
              <a:rPr lang="en-US" sz="4000" b="1" dirty="0"/>
              <a:t>Wash hands</a:t>
            </a:r>
          </a:p>
          <a:p>
            <a:r>
              <a:rPr lang="en-US" sz="4000" b="1" dirty="0"/>
              <a:t>Observe</a:t>
            </a:r>
          </a:p>
        </p:txBody>
      </p:sp>
      <p:pic>
        <p:nvPicPr>
          <p:cNvPr id="819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810000" y="2157307"/>
            <a:ext cx="256032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410200" y="3600027"/>
            <a:ext cx="158496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Screen Clipping"/>
          <p:cNvPicPr/>
          <p:nvPr/>
        </p:nvPicPr>
        <p:blipFill rotWithShape="1">
          <a:blip r:embed="rId6" cstate="screen">
            <a:extLst>
              <a:ext uri="{28A0092B-C50C-407E-A947-70E740481C1C}">
                <a14:useLocalDpi xmlns:a14="http://schemas.microsoft.com/office/drawing/2010/main"/>
              </a:ext>
            </a:extLst>
          </a:blip>
          <a:srcRect/>
          <a:stretch/>
        </p:blipFill>
        <p:spPr>
          <a:xfrm>
            <a:off x="4343400" y="4419600"/>
            <a:ext cx="914400" cy="640080"/>
          </a:xfrm>
          <a:prstGeom prst="rect">
            <a:avLst/>
          </a:prstGeom>
        </p:spPr>
      </p:pic>
      <p:pic>
        <p:nvPicPr>
          <p:cNvPr id="8" name="Picture 7" descr="Screen Clipping"/>
          <p:cNvPicPr/>
          <p:nvPr/>
        </p:nvPicPr>
        <p:blipFill rotWithShape="1">
          <a:blip r:embed="rId7" cstate="screen">
            <a:extLst>
              <a:ext uri="{28A0092B-C50C-407E-A947-70E740481C1C}">
                <a14:useLocalDpi xmlns:a14="http://schemas.microsoft.com/office/drawing/2010/main"/>
              </a:ext>
            </a:extLst>
          </a:blip>
          <a:srcRect/>
          <a:stretch/>
        </p:blipFill>
        <p:spPr>
          <a:xfrm>
            <a:off x="3058793" y="5383107"/>
            <a:ext cx="1005840" cy="640080"/>
          </a:xfrm>
          <a:prstGeom prst="rect">
            <a:avLst/>
          </a:prstGeom>
        </p:spPr>
      </p:pic>
    </p:spTree>
    <p:extLst>
      <p:ext uri="{BB962C8B-B14F-4D97-AF65-F5344CB8AC3E}">
        <p14:creationId xmlns:p14="http://schemas.microsoft.com/office/powerpoint/2010/main" val="42658851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800" b="1" dirty="0"/>
              <a:t>Medication Administration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0242"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2286000" y="1463040"/>
            <a:ext cx="4759900" cy="539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5634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 Pass Scenario</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6000" b="1" dirty="0"/>
              <a:t>Tanisha Johnson</a:t>
            </a:r>
          </a:p>
          <a:p>
            <a:r>
              <a:rPr lang="en-US" sz="6000" b="1" dirty="0"/>
              <a:t>4pm medication</a:t>
            </a:r>
          </a:p>
          <a:p>
            <a:r>
              <a:rPr lang="en-US" sz="6000" b="1" dirty="0"/>
              <a:t>March 3</a:t>
            </a:r>
            <a:r>
              <a:rPr lang="en-US" sz="6000" b="1" baseline="30000" dirty="0"/>
              <a:t>rd</a:t>
            </a:r>
            <a:r>
              <a:rPr lang="en-US" sz="6000" b="1" dirty="0"/>
              <a:t>, yr</a:t>
            </a:r>
          </a:p>
        </p:txBody>
      </p:sp>
    </p:spTree>
    <p:extLst>
      <p:ext uri="{BB962C8B-B14F-4D97-AF65-F5344CB8AC3E}">
        <p14:creationId xmlns:p14="http://schemas.microsoft.com/office/powerpoint/2010/main" val="7829048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 Pass Scenario</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6000" b="1" dirty="0"/>
              <a:t>David Cook</a:t>
            </a:r>
          </a:p>
          <a:p>
            <a:r>
              <a:rPr lang="en-US" sz="6000" b="1" dirty="0"/>
              <a:t>4pm medication</a:t>
            </a:r>
          </a:p>
          <a:p>
            <a:r>
              <a:rPr lang="en-US" sz="6000" b="1" dirty="0"/>
              <a:t>March 3</a:t>
            </a:r>
            <a:r>
              <a:rPr lang="en-US" sz="6000" b="1" baseline="30000" dirty="0"/>
              <a:t>rd</a:t>
            </a:r>
            <a:r>
              <a:rPr lang="en-US" sz="6000" b="1" dirty="0"/>
              <a:t>, yr</a:t>
            </a:r>
          </a:p>
        </p:txBody>
      </p:sp>
    </p:spTree>
    <p:extLst>
      <p:ext uri="{BB962C8B-B14F-4D97-AF65-F5344CB8AC3E}">
        <p14:creationId xmlns:p14="http://schemas.microsoft.com/office/powerpoint/2010/main" val="39264570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Homework</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Review </a:t>
            </a:r>
          </a:p>
          <a:p>
            <a:pPr lvl="1"/>
            <a:r>
              <a:rPr lang="en-US" sz="3700" b="1" dirty="0"/>
              <a:t>Units 1 and 2</a:t>
            </a:r>
          </a:p>
          <a:p>
            <a:pPr lvl="2"/>
            <a:r>
              <a:rPr lang="en-US" sz="3400" b="1" dirty="0"/>
              <a:t>Pages 15-31</a:t>
            </a:r>
          </a:p>
          <a:p>
            <a:pPr lvl="1"/>
            <a:r>
              <a:rPr lang="en-US" sz="3700" b="1" dirty="0"/>
              <a:t>Unit 7</a:t>
            </a:r>
          </a:p>
          <a:p>
            <a:pPr lvl="2"/>
            <a:r>
              <a:rPr lang="en-US" sz="3400" b="1" dirty="0"/>
              <a:t>Pages 116-139 </a:t>
            </a:r>
          </a:p>
          <a:p>
            <a:pPr lvl="2"/>
            <a:r>
              <a:rPr lang="en-US" sz="3400" b="1" dirty="0"/>
              <a:t>Complete exercises</a:t>
            </a:r>
          </a:p>
        </p:txBody>
      </p:sp>
    </p:spTree>
    <p:extLst>
      <p:ext uri="{BB962C8B-B14F-4D97-AF65-F5344CB8AC3E}">
        <p14:creationId xmlns:p14="http://schemas.microsoft.com/office/powerpoint/2010/main" val="1358269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ma.tmuniverse.com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6" name="Content Placeholder 2" descr="Screen Clipping"/>
          <p:cNvPicPr>
            <a:picLocks noGrp="1" noChangeAspect="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a:xfrm>
            <a:off x="304800" y="1676400"/>
            <a:ext cx="8514327" cy="4572000"/>
          </a:xfrm>
        </p:spPr>
      </p:pic>
      <p:sp>
        <p:nvSpPr>
          <p:cNvPr id="5" name="Right Arrow 4"/>
          <p:cNvSpPr/>
          <p:nvPr/>
        </p:nvSpPr>
        <p:spPr>
          <a:xfrm>
            <a:off x="914400" y="5777484"/>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9127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ma.tmuniverse.com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7" name="Content Placeholder 6"/>
          <p:cNvSpPr>
            <a:spLocks noGrp="1"/>
          </p:cNvSpPr>
          <p:nvPr>
            <p:ph sz="quarter" idx="1"/>
          </p:nvPr>
        </p:nvSpPr>
        <p:spPr/>
        <p:txBody>
          <a:bodyPr>
            <a:normAutofit lnSpcReduction="10000"/>
          </a:bodyPr>
          <a:lstStyle/>
          <a:p>
            <a:r>
              <a:rPr lang="en-US" sz="4000" b="1" dirty="0"/>
              <a:t>Log in to TMU to access your computer based pre-test</a:t>
            </a:r>
          </a:p>
          <a:p>
            <a:r>
              <a:rPr lang="en-US" sz="4000" b="1" dirty="0"/>
              <a:t>To end CBT click ‘end test’</a:t>
            </a:r>
          </a:p>
          <a:p>
            <a:r>
              <a:rPr lang="en-US" sz="4000" b="1" dirty="0"/>
              <a:t>Check results- ‘Details’</a:t>
            </a:r>
          </a:p>
          <a:p>
            <a:pPr lvl="1"/>
            <a:r>
              <a:rPr lang="en-US" sz="3700" b="1" dirty="0"/>
              <a:t>Percent answered correctly</a:t>
            </a:r>
          </a:p>
          <a:p>
            <a:pPr lvl="1"/>
            <a:r>
              <a:rPr lang="en-US" sz="3700" b="1" dirty="0"/>
              <a:t>Missed questions</a:t>
            </a:r>
          </a:p>
          <a:p>
            <a:pPr lvl="2"/>
            <a:r>
              <a:rPr lang="en-US" sz="3400" b="1" dirty="0"/>
              <a:t>Topics to be reviewed are listed</a:t>
            </a:r>
          </a:p>
        </p:txBody>
      </p:sp>
    </p:spTree>
    <p:extLst>
      <p:ext uri="{BB962C8B-B14F-4D97-AF65-F5344CB8AC3E}">
        <p14:creationId xmlns:p14="http://schemas.microsoft.com/office/powerpoint/2010/main" val="1606311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800" b="1" dirty="0"/>
              <a:t>Med Sheet Documentation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lnSpcReduction="10000"/>
          </a:bodyPr>
          <a:lstStyle/>
          <a:p>
            <a:r>
              <a:rPr lang="en-US" sz="4000" b="1" dirty="0"/>
              <a:t>Initials in box that directly correspond to date/time given</a:t>
            </a:r>
          </a:p>
          <a:p>
            <a:r>
              <a:rPr lang="en-US" sz="4000" b="1" dirty="0"/>
              <a:t>Initials and signature at bottom</a:t>
            </a:r>
          </a:p>
          <a:p>
            <a:pPr lvl="1"/>
            <a:r>
              <a:rPr lang="en-US" sz="3700" b="1" dirty="0"/>
              <a:t>If first time giving during month</a:t>
            </a:r>
          </a:p>
          <a:p>
            <a:r>
              <a:rPr lang="en-US" sz="4000" b="1" dirty="0"/>
              <a:t>PRN Medication </a:t>
            </a:r>
          </a:p>
          <a:p>
            <a:pPr lvl="1"/>
            <a:r>
              <a:rPr lang="en-US" sz="3700" b="1" dirty="0"/>
              <a:t>Time/initials in same box</a:t>
            </a:r>
          </a:p>
          <a:p>
            <a:pPr lvl="1"/>
            <a:r>
              <a:rPr lang="en-US" sz="3700" b="1" dirty="0"/>
              <a:t>Medication progress note</a:t>
            </a:r>
          </a:p>
        </p:txBody>
      </p:sp>
    </p:spTree>
    <p:extLst>
      <p:ext uri="{BB962C8B-B14F-4D97-AF65-F5344CB8AC3E}">
        <p14:creationId xmlns:p14="http://schemas.microsoft.com/office/powerpoint/2010/main" val="12661083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Oral 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HCP order required to</a:t>
            </a:r>
          </a:p>
          <a:p>
            <a:pPr lvl="1"/>
            <a:r>
              <a:rPr lang="en-US" sz="3700" b="1" dirty="0"/>
              <a:t>Crush and mix a med with</a:t>
            </a:r>
          </a:p>
          <a:p>
            <a:pPr lvl="2"/>
            <a:r>
              <a:rPr lang="en-US" sz="3400" b="1" dirty="0"/>
              <a:t>Food or liquid</a:t>
            </a:r>
          </a:p>
        </p:txBody>
      </p:sp>
      <p:pic>
        <p:nvPicPr>
          <p:cNvPr id="1229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200" y="4150358"/>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57600" y="4645025"/>
            <a:ext cx="1524000"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72199" y="4578349"/>
            <a:ext cx="1554480"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564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    Oral Medication</a:t>
            </a:r>
          </a:p>
        </p:txBody>
      </p:sp>
      <p:pic>
        <p:nvPicPr>
          <p:cNvPr id="13314" name="Picture 2"/>
          <p:cNvPicPr>
            <a:picLocks noGrp="1" noChangeAspect="1" noChangeArrowheads="1"/>
          </p:cNvPicPr>
          <p:nvPr>
            <p:ph sz="quarter" idx="1"/>
          </p:nvPr>
        </p:nvPicPr>
        <p:blipFill>
          <a:blip r:embed="rId3" cstate="email">
            <a:extLst>
              <a:ext uri="{28A0092B-C50C-407E-A947-70E740481C1C}">
                <a14:useLocalDpi xmlns:a14="http://schemas.microsoft.com/office/drawing/2010/main"/>
              </a:ext>
            </a:extLst>
          </a:blip>
          <a:stretch>
            <a:fillRect/>
          </a:stretch>
        </p:blipFill>
        <p:spPr bwMode="auto">
          <a:xfrm>
            <a:off x="1143000" y="1905000"/>
            <a:ext cx="2619058"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quarter" idx="2"/>
          </p:nvPr>
        </p:nvSpPr>
        <p:spPr/>
        <p:txBody>
          <a:bodyPr/>
          <a:lstStyle/>
          <a:p>
            <a:r>
              <a:rPr lang="en-US" sz="4000" b="1" dirty="0"/>
              <a:t>May give half tabs only if</a:t>
            </a:r>
          </a:p>
          <a:p>
            <a:pPr lvl="1"/>
            <a:r>
              <a:rPr lang="en-US" sz="3600" b="1" dirty="0"/>
              <a:t>Split by the pharmacy</a:t>
            </a:r>
          </a:p>
        </p:txBody>
      </p:sp>
      <p:pic>
        <p:nvPicPr>
          <p:cNvPr id="4"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1307"/>
            <a:ext cx="1143000" cy="1270398"/>
          </a:xfrm>
          <a:prstGeom prst="rect">
            <a:avLst/>
          </a:prstGeom>
          <a:noFill/>
          <a:ln w="9525">
            <a:noFill/>
          </a:ln>
        </p:spPr>
      </p:pic>
    </p:spTree>
    <p:extLst>
      <p:ext uri="{BB962C8B-B14F-4D97-AF65-F5344CB8AC3E}">
        <p14:creationId xmlns:p14="http://schemas.microsoft.com/office/powerpoint/2010/main" val="9688864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   Cautionary Guidelines</a:t>
            </a:r>
          </a:p>
        </p:txBody>
      </p:sp>
      <p:sp>
        <p:nvSpPr>
          <p:cNvPr id="5" name="Content Placeholder 4"/>
          <p:cNvSpPr>
            <a:spLocks noGrp="1"/>
          </p:cNvSpPr>
          <p:nvPr>
            <p:ph sz="quarter" idx="1"/>
          </p:nvPr>
        </p:nvSpPr>
        <p:spPr/>
        <p:txBody>
          <a:bodyPr>
            <a:normAutofit/>
          </a:bodyPr>
          <a:lstStyle/>
          <a:p>
            <a:r>
              <a:rPr lang="en-US" sz="4000" b="1" dirty="0"/>
              <a:t>Stop administering meds if</a:t>
            </a:r>
          </a:p>
          <a:p>
            <a:pPr lvl="1"/>
            <a:r>
              <a:rPr lang="en-US" sz="3700" b="1" dirty="0"/>
              <a:t>You cannot read the HCP order</a:t>
            </a:r>
          </a:p>
          <a:p>
            <a:pPr lvl="1"/>
            <a:r>
              <a:rPr lang="en-US" sz="3700" b="1" dirty="0"/>
              <a:t>There is no HCP order</a:t>
            </a:r>
          </a:p>
          <a:p>
            <a:pPr lvl="1"/>
            <a:r>
              <a:rPr lang="en-US" sz="3700" b="1" dirty="0"/>
              <a:t>Label is missing</a:t>
            </a:r>
          </a:p>
          <a:p>
            <a:pPr lvl="1"/>
            <a:r>
              <a:rPr lang="en-US" sz="3700" b="1" dirty="0"/>
              <a:t>Med was prepared by someone else</a:t>
            </a:r>
          </a:p>
          <a:p>
            <a:pPr lvl="1"/>
            <a:r>
              <a:rPr lang="en-US" sz="3700" b="1" dirty="0"/>
              <a:t>Med seems to be tampered with</a:t>
            </a:r>
          </a:p>
          <a:p>
            <a:endParaRPr lang="en-US" sz="4000" dirty="0"/>
          </a:p>
        </p:txBody>
      </p:sp>
      <p:pic>
        <p:nvPicPr>
          <p:cNvPr id="1433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53342"/>
            <a:ext cx="1000159"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649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Tampered Packaging</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5362"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914400" y="1543368"/>
            <a:ext cx="3054610" cy="48463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C:\Users\ginah\AppData\Local\Microsoft\Windows\Temporary Internet Files\Content.Outlook\X8SM84MC\IMG_3085 (2).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57800" y="1676083"/>
            <a:ext cx="3048000" cy="4676775"/>
          </a:xfrm>
          <a:prstGeom prst="rect">
            <a:avLst/>
          </a:prstGeom>
          <a:noFill/>
          <a:ln w="6350" cap="flat" cmpd="sng">
            <a:solidFill>
              <a:schemeClr val="tx1"/>
            </a:solidFill>
            <a:prstDash val="solid"/>
            <a:miter/>
            <a:headEnd type="none" w="med" len="med"/>
            <a:tailEnd type="none" w="med" len="med"/>
          </a:ln>
        </p:spPr>
      </p:pic>
      <p:sp>
        <p:nvSpPr>
          <p:cNvPr id="6" name="Oval 5"/>
          <p:cNvSpPr/>
          <p:nvPr/>
        </p:nvSpPr>
        <p:spPr>
          <a:xfrm>
            <a:off x="5257800" y="5126038"/>
            <a:ext cx="111252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4819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   Cautionary Guidelines</a:t>
            </a:r>
          </a:p>
        </p:txBody>
      </p:sp>
      <p:sp>
        <p:nvSpPr>
          <p:cNvPr id="5" name="Content Placeholder 4"/>
          <p:cNvSpPr>
            <a:spLocks noGrp="1"/>
          </p:cNvSpPr>
          <p:nvPr>
            <p:ph sz="quarter" idx="1"/>
          </p:nvPr>
        </p:nvSpPr>
        <p:spPr/>
        <p:txBody>
          <a:bodyPr>
            <a:normAutofit fontScale="92500"/>
          </a:bodyPr>
          <a:lstStyle/>
          <a:p>
            <a:r>
              <a:rPr lang="en-US" sz="4000" b="1" dirty="0"/>
              <a:t>Stop administering meds if</a:t>
            </a:r>
          </a:p>
          <a:p>
            <a:pPr lvl="1"/>
            <a:r>
              <a:rPr lang="en-US" sz="3700" b="1" dirty="0"/>
              <a:t>You are uncertain if the 5 rights agree</a:t>
            </a:r>
          </a:p>
          <a:p>
            <a:pPr lvl="1"/>
            <a:r>
              <a:rPr lang="en-US" sz="3700" b="1" dirty="0"/>
              <a:t>The person</a:t>
            </a:r>
          </a:p>
          <a:p>
            <a:pPr lvl="2"/>
            <a:r>
              <a:rPr lang="en-US" sz="3700" b="1" dirty="0"/>
              <a:t>Has a serious change</a:t>
            </a:r>
          </a:p>
          <a:p>
            <a:pPr lvl="2"/>
            <a:r>
              <a:rPr lang="en-US" sz="3700" b="1" dirty="0"/>
              <a:t>Has difficulty swallowing</a:t>
            </a:r>
          </a:p>
          <a:p>
            <a:pPr lvl="2"/>
            <a:r>
              <a:rPr lang="en-US" sz="3700" b="1" dirty="0"/>
              <a:t>Refuses</a:t>
            </a:r>
          </a:p>
          <a:p>
            <a:pPr lvl="1"/>
            <a:r>
              <a:rPr lang="en-US" sz="4000" b="1" dirty="0"/>
              <a:t>The med was pre-poured</a:t>
            </a:r>
            <a:endParaRPr lang="en-US" sz="4000" dirty="0"/>
          </a:p>
        </p:txBody>
      </p:sp>
      <p:pic>
        <p:nvPicPr>
          <p:cNvPr id="1433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53342"/>
            <a:ext cx="1000159"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72146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800" b="1" dirty="0"/>
              <a:t>Liquid Med Administration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92500" lnSpcReduction="20000"/>
          </a:bodyPr>
          <a:lstStyle/>
          <a:p>
            <a:r>
              <a:rPr lang="en-US" sz="4000" b="1" dirty="0"/>
              <a:t>Place med cup</a:t>
            </a:r>
          </a:p>
          <a:p>
            <a:pPr lvl="1"/>
            <a:r>
              <a:rPr lang="en-US" sz="3700" b="1" dirty="0"/>
              <a:t>Flat surface</a:t>
            </a:r>
          </a:p>
          <a:p>
            <a:pPr lvl="1"/>
            <a:r>
              <a:rPr lang="en-US" sz="3700" b="1" dirty="0"/>
              <a:t>Eye level</a:t>
            </a:r>
          </a:p>
          <a:p>
            <a:r>
              <a:rPr lang="en-US" sz="4000" b="1" dirty="0"/>
              <a:t>Locate correct measurement</a:t>
            </a:r>
          </a:p>
          <a:p>
            <a:r>
              <a:rPr lang="en-US" sz="4000" b="1" dirty="0"/>
              <a:t>Shake bottle</a:t>
            </a:r>
          </a:p>
          <a:p>
            <a:pPr lvl="1"/>
            <a:r>
              <a:rPr lang="en-US" sz="3700" b="1" dirty="0"/>
              <a:t>If needed</a:t>
            </a:r>
          </a:p>
          <a:p>
            <a:r>
              <a:rPr lang="en-US" sz="4000" b="1" dirty="0"/>
              <a:t>Pour slowly</a:t>
            </a:r>
          </a:p>
          <a:p>
            <a:pPr lvl="1"/>
            <a:r>
              <a:rPr lang="en-US" sz="3700" b="1" dirty="0"/>
              <a:t>To avoid pouring too much</a:t>
            </a:r>
          </a:p>
        </p:txBody>
      </p:sp>
      <p:pic>
        <p:nvPicPr>
          <p:cNvPr id="409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76800" y="1600200"/>
            <a:ext cx="2857500" cy="155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1107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800" b="1" dirty="0"/>
              <a:t>Liquid Med Administration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Oral syringe</a:t>
            </a:r>
          </a:p>
        </p:txBody>
      </p:sp>
      <p:pic>
        <p:nvPicPr>
          <p:cNvPr id="1638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0" y="2743200"/>
            <a:ext cx="3584575"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1545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800" b="1" dirty="0"/>
              <a:t>Liquid Med Administration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Dropper</a:t>
            </a:r>
          </a:p>
        </p:txBody>
      </p:sp>
      <p:pic>
        <p:nvPicPr>
          <p:cNvPr id="174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15436" y="2286000"/>
            <a:ext cx="4182220"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6886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www.hdmaster.com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7" name="Picture 2"/>
          <p:cNvPicPr>
            <a:picLocks noGrp="1" noChangeAspect="1"/>
          </p:cNvPicPr>
          <p:nvPr>
            <p:ph sz="quarter" idx="1"/>
          </p:nvPr>
        </p:nvPicPr>
        <p:blipFill>
          <a:blip r:embed="rId4" cstate="email">
            <a:extLst>
              <a:ext uri="{28A0092B-C50C-407E-A947-70E740481C1C}">
                <a14:useLocalDpi xmlns:a14="http://schemas.microsoft.com/office/drawing/2010/main"/>
              </a:ext>
            </a:extLst>
          </a:blip>
          <a:stretch>
            <a:fillRect/>
          </a:stretch>
        </p:blipFill>
        <p:spPr>
          <a:xfrm>
            <a:off x="19051" y="1600200"/>
            <a:ext cx="9030356" cy="4389120"/>
          </a:xfrm>
          <a:prstGeom prst="rect">
            <a:avLst/>
          </a:prstGeom>
          <a:noFill/>
          <a:ln w="9525">
            <a:noFill/>
          </a:ln>
        </p:spPr>
      </p:pic>
      <p:sp>
        <p:nvSpPr>
          <p:cNvPr id="5" name="Up Arrow 4"/>
          <p:cNvSpPr/>
          <p:nvPr/>
        </p:nvSpPr>
        <p:spPr>
          <a:xfrm>
            <a:off x="3363468" y="4165854"/>
            <a:ext cx="484632" cy="97840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9304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800" b="1" dirty="0"/>
              <a:t>Liquid Med Administration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Dosing Spoon</a:t>
            </a:r>
          </a:p>
        </p:txBody>
      </p:sp>
      <p:pic>
        <p:nvPicPr>
          <p:cNvPr id="1843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33600" y="2895600"/>
            <a:ext cx="4301938"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5037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Liquid Med Exercise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92500" lnSpcReduction="10000"/>
          </a:bodyPr>
          <a:lstStyle/>
          <a:p>
            <a:pPr marL="533400" lvl="0" indent="-533400" eaLnBrk="0" fontAlgn="base" hangingPunct="0">
              <a:lnSpc>
                <a:spcPct val="90000"/>
              </a:lnSpc>
              <a:spcBef>
                <a:spcPct val="20000"/>
              </a:spcBef>
              <a:spcAft>
                <a:spcPct val="0"/>
              </a:spcAft>
              <a:buClrTx/>
              <a:buSzTx/>
              <a:buNone/>
              <a:defRPr/>
            </a:pPr>
            <a:r>
              <a:rPr lang="en-US" altLang="en-US" sz="3200" kern="0" dirty="0">
                <a:solidFill>
                  <a:srgbClr val="F8F8F8"/>
                </a:solidFill>
                <a:latin typeface="Arial"/>
              </a:rPr>
              <a:t> </a:t>
            </a:r>
            <a:r>
              <a:rPr lang="en-US" altLang="en-US" sz="3200" b="1" kern="0" dirty="0">
                <a:solidFill>
                  <a:srgbClr val="030311"/>
                </a:solidFill>
                <a:latin typeface="Arial"/>
              </a:rPr>
              <a:t>Dose	       Strength		Amount</a:t>
            </a:r>
            <a:endParaRPr lang="en-US" altLang="en-US" sz="3200" kern="0" dirty="0">
              <a:solidFill>
                <a:srgbClr val="030311"/>
              </a:solidFill>
              <a:latin typeface="Arial"/>
            </a:endParaRP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srgbClr val="5F5F5F"/>
                </a:solidFill>
                <a:latin typeface="Arial"/>
              </a:rPr>
              <a:t>150mg		75mg/10mL	              ____</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prstClr val="black"/>
                </a:solidFill>
                <a:latin typeface="Arial"/>
              </a:rPr>
              <a:t>100mg		50mg/6mL		   ____ 	</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srgbClr val="5F5F5F"/>
                </a:solidFill>
                <a:latin typeface="Arial"/>
              </a:rPr>
              <a:t>100mg		50mg/2mL		   ____ </a:t>
            </a:r>
            <a:r>
              <a:rPr lang="en-US" altLang="en-US" sz="2400" b="1" kern="0" dirty="0">
                <a:solidFill>
                  <a:prstClr val="black"/>
                </a:solidFill>
                <a:latin typeface="Arial"/>
              </a:rPr>
              <a:t>	</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prstClr val="black"/>
                </a:solidFill>
                <a:latin typeface="Arial"/>
              </a:rPr>
              <a:t>150mg		75mg/4mL		   ____ 	</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srgbClr val="5F5F5F"/>
                </a:solidFill>
                <a:latin typeface="Arial"/>
              </a:rPr>
              <a:t>200mg		100mg/5mL	  	   ____ </a:t>
            </a:r>
            <a:r>
              <a:rPr lang="en-US" altLang="en-US" sz="2400" b="1" kern="0" dirty="0">
                <a:solidFill>
                  <a:prstClr val="black"/>
                </a:solidFill>
                <a:latin typeface="Arial"/>
              </a:rPr>
              <a:t>	</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prstClr val="black"/>
                </a:solidFill>
                <a:latin typeface="Arial"/>
              </a:rPr>
              <a:t>150mg		50mg/3mL		   ____ 	</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srgbClr val="5F5F5F"/>
                </a:solidFill>
                <a:latin typeface="Arial"/>
              </a:rPr>
              <a:t>100mg		25mg/2mL		   ____</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prstClr val="black"/>
                </a:solidFill>
                <a:latin typeface="Arial"/>
              </a:rPr>
              <a:t>500mg		250mg/10mL	               ____</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srgbClr val="5F5F5F"/>
                </a:solidFill>
                <a:latin typeface="Arial"/>
              </a:rPr>
              <a:t>100mg		100mg/15mL	               ____</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prstClr val="black"/>
                </a:solidFill>
                <a:latin typeface="Arial"/>
              </a:rPr>
              <a:t>500mg		500mg/30mL                 ____</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srgbClr val="5F5F5F"/>
                </a:solidFill>
                <a:latin typeface="Arial"/>
              </a:rPr>
              <a:t>500mg		125mg/5mL                   ____</a:t>
            </a:r>
            <a:endParaRPr lang="en-US" sz="4000" b="1" dirty="0"/>
          </a:p>
        </p:txBody>
      </p:sp>
    </p:spTree>
    <p:extLst>
      <p:ext uri="{BB962C8B-B14F-4D97-AF65-F5344CB8AC3E}">
        <p14:creationId xmlns:p14="http://schemas.microsoft.com/office/powerpoint/2010/main" val="6749855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Refusal</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92500"/>
          </a:bodyPr>
          <a:lstStyle/>
          <a:p>
            <a:r>
              <a:rPr lang="en-US" sz="4000" b="1" dirty="0"/>
              <a:t>Definition(s)</a:t>
            </a:r>
          </a:p>
          <a:p>
            <a:pPr lvl="1"/>
            <a:r>
              <a:rPr lang="en-US" sz="3700" b="1" dirty="0"/>
              <a:t>Says ‘no’</a:t>
            </a:r>
          </a:p>
          <a:p>
            <a:pPr lvl="1"/>
            <a:r>
              <a:rPr lang="en-US" sz="3700" b="1" dirty="0"/>
              <a:t>Never takes med from you or spits out</a:t>
            </a:r>
          </a:p>
          <a:p>
            <a:pPr lvl="1"/>
            <a:r>
              <a:rPr lang="en-US" sz="3700" b="1" dirty="0"/>
              <a:t>Spits out later</a:t>
            </a:r>
          </a:p>
          <a:p>
            <a:pPr lvl="2"/>
            <a:r>
              <a:rPr lang="en-US" sz="3400" b="1" dirty="0"/>
              <a:t>Found on floor, bed, etc.</a:t>
            </a:r>
          </a:p>
          <a:p>
            <a:pPr lvl="1"/>
            <a:r>
              <a:rPr lang="en-US" sz="3700" b="1" dirty="0"/>
              <a:t>Intentional vomiting</a:t>
            </a:r>
          </a:p>
          <a:p>
            <a:pPr lvl="2"/>
            <a:r>
              <a:rPr lang="en-US" sz="3400" b="1" dirty="0"/>
              <a:t>Within ½ hour of taking med</a:t>
            </a:r>
          </a:p>
        </p:txBody>
      </p:sp>
    </p:spTree>
    <p:extLst>
      <p:ext uri="{BB962C8B-B14F-4D97-AF65-F5344CB8AC3E}">
        <p14:creationId xmlns:p14="http://schemas.microsoft.com/office/powerpoint/2010/main" val="17208760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Dealing with Refusals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Offer 3 times</a:t>
            </a:r>
          </a:p>
          <a:p>
            <a:pPr lvl="1"/>
            <a:r>
              <a:rPr lang="en-US" sz="3700" b="1" dirty="0"/>
              <a:t>Wait 15-20 min </a:t>
            </a:r>
          </a:p>
          <a:p>
            <a:r>
              <a:rPr lang="en-US" sz="4000" b="1" dirty="0"/>
              <a:t>Notify </a:t>
            </a:r>
          </a:p>
          <a:p>
            <a:pPr lvl="1"/>
            <a:r>
              <a:rPr lang="en-US" sz="3700" b="1" dirty="0"/>
              <a:t>Prescribing HCP</a:t>
            </a:r>
          </a:p>
          <a:p>
            <a:pPr lvl="1"/>
            <a:r>
              <a:rPr lang="en-US" sz="3700" b="1" dirty="0"/>
              <a:t>Supervisor </a:t>
            </a:r>
          </a:p>
          <a:p>
            <a:r>
              <a:rPr lang="en-US" sz="4000" b="1" dirty="0"/>
              <a:t>Document</a:t>
            </a:r>
          </a:p>
        </p:txBody>
      </p:sp>
    </p:spTree>
    <p:extLst>
      <p:ext uri="{BB962C8B-B14F-4D97-AF65-F5344CB8AC3E}">
        <p14:creationId xmlns:p14="http://schemas.microsoft.com/office/powerpoint/2010/main" val="28569028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Document a Refusal</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Circle initials </a:t>
            </a:r>
          </a:p>
          <a:p>
            <a:r>
              <a:rPr lang="en-US" sz="4000" b="1" dirty="0"/>
              <a:t>Med progress note</a:t>
            </a:r>
          </a:p>
          <a:p>
            <a:pPr lvl="1"/>
            <a:r>
              <a:rPr lang="en-US" sz="3700" b="1" dirty="0"/>
              <a:t>Refusal description</a:t>
            </a:r>
          </a:p>
          <a:p>
            <a:pPr lvl="1"/>
            <a:r>
              <a:rPr lang="en-US" sz="3700" b="1" dirty="0"/>
              <a:t>Who was notified</a:t>
            </a:r>
          </a:p>
          <a:p>
            <a:pPr lvl="2"/>
            <a:r>
              <a:rPr lang="en-US" sz="3400" b="1" dirty="0"/>
              <a:t>HCP</a:t>
            </a:r>
          </a:p>
          <a:p>
            <a:pPr lvl="2"/>
            <a:r>
              <a:rPr lang="en-US" sz="3400" b="1" dirty="0"/>
              <a:t>Supervisor </a:t>
            </a:r>
          </a:p>
        </p:txBody>
      </p:sp>
    </p:spTree>
    <p:extLst>
      <p:ext uri="{BB962C8B-B14F-4D97-AF65-F5344CB8AC3E}">
        <p14:creationId xmlns:p14="http://schemas.microsoft.com/office/powerpoint/2010/main" val="15323783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92500" lnSpcReduction="10000"/>
          </a:bodyPr>
          <a:lstStyle/>
          <a:p>
            <a:r>
              <a:rPr lang="en-US" sz="4000" b="1" dirty="0"/>
              <a:t>Used to treat</a:t>
            </a:r>
          </a:p>
          <a:p>
            <a:pPr lvl="1"/>
            <a:r>
              <a:rPr lang="en-US" sz="3700" b="1" dirty="0"/>
              <a:t>Illness</a:t>
            </a:r>
          </a:p>
          <a:p>
            <a:pPr lvl="1"/>
            <a:r>
              <a:rPr lang="en-US" sz="3700" b="1" dirty="0"/>
              <a:t>Disease</a:t>
            </a:r>
          </a:p>
          <a:p>
            <a:pPr lvl="1"/>
            <a:r>
              <a:rPr lang="en-US" sz="3700" b="1" dirty="0"/>
              <a:t>Pain</a:t>
            </a:r>
          </a:p>
          <a:p>
            <a:pPr lvl="1"/>
            <a:r>
              <a:rPr lang="en-US" sz="3700" b="1" dirty="0"/>
              <a:t>Behavior </a:t>
            </a:r>
          </a:p>
          <a:p>
            <a:r>
              <a:rPr lang="en-US" sz="4000" b="1" dirty="0"/>
              <a:t>Taken to </a:t>
            </a:r>
          </a:p>
          <a:p>
            <a:pPr lvl="1"/>
            <a:r>
              <a:rPr lang="en-US" sz="3700" b="1" dirty="0"/>
              <a:t>Eliminate or lessen symptoms</a:t>
            </a:r>
          </a:p>
          <a:p>
            <a:pPr lvl="1"/>
            <a:r>
              <a:rPr lang="en-US" sz="3700" b="1" dirty="0"/>
              <a:t>Improve quality of life </a:t>
            </a: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86200" y="2133600"/>
            <a:ext cx="4334933"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89851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Substances that enter the body</a:t>
            </a:r>
          </a:p>
          <a:p>
            <a:pPr lvl="1"/>
            <a:r>
              <a:rPr lang="en-US" sz="3700" b="1" dirty="0"/>
              <a:t>Changes one or more ways the body works</a:t>
            </a:r>
          </a:p>
        </p:txBody>
      </p:sp>
      <p:pic>
        <p:nvPicPr>
          <p:cNvPr id="1945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76600" y="3428205"/>
            <a:ext cx="1427163"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5672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Brand Name 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Made by a specific pharmaceutical company</a:t>
            </a:r>
          </a:p>
          <a:p>
            <a:endParaRPr lang="en-US" sz="4000" b="1" dirty="0"/>
          </a:p>
        </p:txBody>
      </p:sp>
      <p:pic>
        <p:nvPicPr>
          <p:cNvPr id="2048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90800" y="3238500"/>
            <a:ext cx="412527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2442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Generic Name 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92500" lnSpcReduction="20000"/>
          </a:bodyPr>
          <a:lstStyle/>
          <a:p>
            <a:r>
              <a:rPr lang="en-US" sz="4000" b="1" dirty="0"/>
              <a:t>Similar to brand name meds</a:t>
            </a:r>
          </a:p>
          <a:p>
            <a:r>
              <a:rPr lang="en-US" sz="4000" b="1" dirty="0"/>
              <a:t>Made by different companies</a:t>
            </a:r>
          </a:p>
          <a:p>
            <a:r>
              <a:rPr lang="en-US" sz="4000" b="1" dirty="0"/>
              <a:t>Usually less expensive</a:t>
            </a:r>
          </a:p>
          <a:p>
            <a:r>
              <a:rPr lang="en-US" sz="4000" b="1" dirty="0"/>
              <a:t>May be differences in</a:t>
            </a:r>
          </a:p>
          <a:p>
            <a:pPr lvl="1"/>
            <a:r>
              <a:rPr lang="en-US" sz="3700" b="1" dirty="0"/>
              <a:t>Color</a:t>
            </a:r>
          </a:p>
          <a:p>
            <a:pPr lvl="1"/>
            <a:r>
              <a:rPr lang="en-US" sz="3700" b="1" dirty="0"/>
              <a:t>Size</a:t>
            </a:r>
          </a:p>
          <a:p>
            <a:pPr lvl="1"/>
            <a:r>
              <a:rPr lang="en-US" sz="3700" b="1" dirty="0"/>
              <a:t>Shape </a:t>
            </a:r>
          </a:p>
          <a:p>
            <a:pPr lvl="1"/>
            <a:r>
              <a:rPr lang="en-US" sz="3700" b="1" dirty="0"/>
              <a:t>Markings </a:t>
            </a:r>
          </a:p>
        </p:txBody>
      </p:sp>
    </p:spTree>
    <p:extLst>
      <p:ext uri="{BB962C8B-B14F-4D97-AF65-F5344CB8AC3E}">
        <p14:creationId xmlns:p14="http://schemas.microsoft.com/office/powerpoint/2010/main" val="35423605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Schedules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All prescription meds are controlled substances</a:t>
            </a:r>
          </a:p>
          <a:p>
            <a:pPr lvl="1"/>
            <a:r>
              <a:rPr lang="en-US" sz="3700" b="1" dirty="0"/>
              <a:t>Controlled substances are placed into schedules</a:t>
            </a:r>
          </a:p>
          <a:p>
            <a:pPr lvl="2"/>
            <a:r>
              <a:rPr lang="en-US" sz="3400" b="1" dirty="0"/>
              <a:t>Schedule placed into</a:t>
            </a:r>
          </a:p>
          <a:p>
            <a:pPr lvl="3"/>
            <a:r>
              <a:rPr lang="en-US" sz="3100" b="1" dirty="0"/>
              <a:t> Based on abuse potential</a:t>
            </a:r>
          </a:p>
        </p:txBody>
      </p:sp>
    </p:spTree>
    <p:extLst>
      <p:ext uri="{BB962C8B-B14F-4D97-AF65-F5344CB8AC3E}">
        <p14:creationId xmlns:p14="http://schemas.microsoft.com/office/powerpoint/2010/main" val="906501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Student Tutorial</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8" name="Picture 3" descr="Screen Clipping"/>
          <p:cNvPicPr>
            <a:picLocks noGrp="1" noChangeAspect="1"/>
          </p:cNvPicPr>
          <p:nvPr>
            <p:ph sz="quarter" idx="1"/>
          </p:nvPr>
        </p:nvPicPr>
        <p:blipFill>
          <a:blip r:embed="rId4" cstate="email">
            <a:extLst>
              <a:ext uri="{28A0092B-C50C-407E-A947-70E740481C1C}">
                <a14:useLocalDpi xmlns:a14="http://schemas.microsoft.com/office/drawing/2010/main"/>
              </a:ext>
            </a:extLst>
          </a:blip>
          <a:stretch>
            <a:fillRect/>
          </a:stretch>
        </p:blipFill>
        <p:spPr>
          <a:xfrm>
            <a:off x="-94060" y="1828800"/>
            <a:ext cx="9257110" cy="3749040"/>
          </a:xfrm>
          <a:prstGeom prst="rect">
            <a:avLst/>
          </a:prstGeom>
          <a:noFill/>
          <a:ln w="9525">
            <a:noFill/>
          </a:ln>
        </p:spPr>
      </p:pic>
      <p:sp>
        <p:nvSpPr>
          <p:cNvPr id="9" name="Right Arrow 8"/>
          <p:cNvSpPr/>
          <p:nvPr/>
        </p:nvSpPr>
        <p:spPr>
          <a:xfrm>
            <a:off x="1757766" y="3343088"/>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84121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Prescription 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92500" lnSpcReduction="20000"/>
          </a:bodyPr>
          <a:lstStyle/>
          <a:p>
            <a:r>
              <a:rPr lang="en-US" sz="4000" b="1" dirty="0"/>
              <a:t>Prescription required</a:t>
            </a:r>
          </a:p>
          <a:p>
            <a:pPr lvl="1"/>
            <a:r>
              <a:rPr lang="en-US" sz="3700" b="1" dirty="0"/>
              <a:t>Set of instructions from HCP to pharmacist</a:t>
            </a:r>
          </a:p>
          <a:p>
            <a:pPr lvl="2"/>
            <a:r>
              <a:rPr lang="en-US" sz="3400" b="1" dirty="0"/>
              <a:t>What med to prepare and how to administer</a:t>
            </a:r>
          </a:p>
          <a:p>
            <a:pPr lvl="1"/>
            <a:r>
              <a:rPr lang="en-US" sz="3700" b="1" dirty="0"/>
              <a:t>Pharmacist uses to print a label</a:t>
            </a:r>
          </a:p>
          <a:p>
            <a:pPr lvl="1"/>
            <a:r>
              <a:rPr lang="en-US" sz="3700" b="1" dirty="0"/>
              <a:t>Can be electronic or paper</a:t>
            </a:r>
          </a:p>
          <a:p>
            <a:pPr lvl="2"/>
            <a:r>
              <a:rPr lang="en-US" sz="3400" b="1" dirty="0"/>
              <a:t>If paper, may not be copied and used as an HCP order</a:t>
            </a:r>
          </a:p>
        </p:txBody>
      </p:sp>
    </p:spTree>
    <p:extLst>
      <p:ext uri="{BB962C8B-B14F-4D97-AF65-F5344CB8AC3E}">
        <p14:creationId xmlns:p14="http://schemas.microsoft.com/office/powerpoint/2010/main" val="28355426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Categories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Controlled</a:t>
            </a:r>
          </a:p>
          <a:p>
            <a:pPr lvl="1"/>
            <a:r>
              <a:rPr lang="en-US" sz="3700" b="1" dirty="0"/>
              <a:t>Schedule VI</a:t>
            </a:r>
          </a:p>
          <a:p>
            <a:r>
              <a:rPr lang="en-US" sz="4000" b="1" dirty="0"/>
              <a:t>Countable Controlled</a:t>
            </a:r>
          </a:p>
          <a:p>
            <a:pPr lvl="1"/>
            <a:r>
              <a:rPr lang="en-US" sz="3700" b="1" dirty="0"/>
              <a:t>Schedules II-V</a:t>
            </a:r>
          </a:p>
          <a:p>
            <a:r>
              <a:rPr lang="en-US" sz="4000" b="1" dirty="0"/>
              <a:t>Over-the-Counter (OTC)</a:t>
            </a:r>
          </a:p>
        </p:txBody>
      </p:sp>
    </p:spTree>
    <p:extLst>
      <p:ext uri="{BB962C8B-B14F-4D97-AF65-F5344CB8AC3E}">
        <p14:creationId xmlns:p14="http://schemas.microsoft.com/office/powerpoint/2010/main" val="27576265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Controlled Schedule VI</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70000" lnSpcReduction="20000"/>
          </a:bodyPr>
          <a:lstStyle/>
          <a:p>
            <a:r>
              <a:rPr lang="en-US" sz="4000" b="1" dirty="0"/>
              <a:t>Requirements</a:t>
            </a:r>
          </a:p>
          <a:p>
            <a:pPr lvl="1"/>
            <a:r>
              <a:rPr lang="en-US" sz="3700" b="1" dirty="0"/>
              <a:t>HCP order</a:t>
            </a:r>
          </a:p>
          <a:p>
            <a:pPr lvl="1"/>
            <a:r>
              <a:rPr lang="en-US" sz="3700" b="1" dirty="0"/>
              <a:t>Pharmacy labeled</a:t>
            </a:r>
          </a:p>
          <a:p>
            <a:pPr lvl="1"/>
            <a:r>
              <a:rPr lang="en-US" sz="3700" b="1" dirty="0"/>
              <a:t>Packaging options</a:t>
            </a:r>
          </a:p>
          <a:p>
            <a:pPr lvl="2"/>
            <a:r>
              <a:rPr lang="en-US" sz="3400" b="1" dirty="0"/>
              <a:t>Bottled</a:t>
            </a:r>
          </a:p>
          <a:p>
            <a:pPr lvl="2"/>
            <a:r>
              <a:rPr lang="en-US" sz="3400" b="1" dirty="0"/>
              <a:t>Tamper resistant</a:t>
            </a:r>
          </a:p>
          <a:p>
            <a:pPr lvl="1"/>
            <a:r>
              <a:rPr lang="en-US" sz="3700" b="1" dirty="0"/>
              <a:t>Secured</a:t>
            </a:r>
          </a:p>
          <a:p>
            <a:pPr lvl="2"/>
            <a:r>
              <a:rPr lang="en-US" sz="3400" b="1" dirty="0"/>
              <a:t>Key locked</a:t>
            </a:r>
          </a:p>
          <a:p>
            <a:pPr lvl="1"/>
            <a:r>
              <a:rPr lang="en-US" sz="3700" b="1" dirty="0"/>
              <a:t>Tracked</a:t>
            </a:r>
          </a:p>
          <a:p>
            <a:pPr lvl="2"/>
            <a:r>
              <a:rPr lang="en-US" sz="3400" b="1" dirty="0"/>
              <a:t>Med ordering/receiving log</a:t>
            </a:r>
          </a:p>
          <a:p>
            <a:pPr lvl="2"/>
            <a:r>
              <a:rPr lang="en-US" sz="3400" b="1" dirty="0"/>
              <a:t>Med sheet</a:t>
            </a:r>
          </a:p>
        </p:txBody>
      </p:sp>
    </p:spTree>
    <p:extLst>
      <p:ext uri="{BB962C8B-B14F-4D97-AF65-F5344CB8AC3E}">
        <p14:creationId xmlns:p14="http://schemas.microsoft.com/office/powerpoint/2010/main" val="20717406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Countable Controlled </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92500" lnSpcReduction="20000"/>
          </a:bodyPr>
          <a:lstStyle/>
          <a:p>
            <a:r>
              <a:rPr lang="en-US" sz="4000" b="1" dirty="0"/>
              <a:t>Requirements</a:t>
            </a:r>
          </a:p>
          <a:p>
            <a:pPr lvl="1"/>
            <a:r>
              <a:rPr lang="en-US" sz="3700" b="1" dirty="0"/>
              <a:t>HCP order</a:t>
            </a:r>
          </a:p>
          <a:p>
            <a:pPr lvl="1"/>
            <a:r>
              <a:rPr lang="en-US" sz="3700" b="1" dirty="0"/>
              <a:t>Pharmacy labeled</a:t>
            </a:r>
          </a:p>
          <a:p>
            <a:pPr lvl="1"/>
            <a:r>
              <a:rPr lang="en-US" sz="3700" b="1" dirty="0">
                <a:solidFill>
                  <a:srgbClr val="FF0000"/>
                </a:solidFill>
              </a:rPr>
              <a:t>Only</a:t>
            </a:r>
            <a:r>
              <a:rPr lang="en-US" sz="3700" b="1" dirty="0"/>
              <a:t> packaging option</a:t>
            </a:r>
            <a:endParaRPr lang="en-US" sz="3400" b="1" dirty="0"/>
          </a:p>
          <a:p>
            <a:pPr lvl="2"/>
            <a:r>
              <a:rPr lang="en-US" sz="3400" b="1" dirty="0"/>
              <a:t>Tamper resistant</a:t>
            </a:r>
          </a:p>
          <a:p>
            <a:pPr lvl="3"/>
            <a:r>
              <a:rPr lang="en-US" sz="3100" b="1" dirty="0"/>
              <a:t>Blister packed</a:t>
            </a:r>
          </a:p>
          <a:p>
            <a:pPr lvl="3"/>
            <a:r>
              <a:rPr lang="en-US" sz="3100" b="1" dirty="0"/>
              <a:t>Opti-Pak</a:t>
            </a:r>
          </a:p>
          <a:p>
            <a:pPr lvl="3"/>
            <a:r>
              <a:rPr lang="en-US" sz="3100" b="1" dirty="0"/>
              <a:t>Opus cassette etc.</a:t>
            </a:r>
          </a:p>
          <a:p>
            <a:pPr lvl="1"/>
            <a:r>
              <a:rPr lang="en-US" sz="3700" b="1" dirty="0"/>
              <a:t>Identifier</a:t>
            </a:r>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1905000"/>
            <a:ext cx="2406457" cy="197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130857" y="4114800"/>
            <a:ext cx="13716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53000" y="4114800"/>
            <a:ext cx="18573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48121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b="1" dirty="0"/>
              <a:t>Countable Substance Packaging</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Schedule II-V meds must be</a:t>
            </a:r>
          </a:p>
          <a:p>
            <a:pPr lvl="1"/>
            <a:r>
              <a:rPr lang="en-US" sz="3700" b="1" dirty="0"/>
              <a:t>Received directly from the pharmacy</a:t>
            </a:r>
          </a:p>
          <a:p>
            <a:pPr lvl="1"/>
            <a:r>
              <a:rPr lang="en-US" sz="3700" b="1" dirty="0"/>
              <a:t>In tamper resistant packaging</a:t>
            </a:r>
          </a:p>
        </p:txBody>
      </p:sp>
      <p:pic>
        <p:nvPicPr>
          <p:cNvPr id="2150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5000" y="3657600"/>
            <a:ext cx="5164137"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47447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Countable Controlled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85000" lnSpcReduction="20000"/>
          </a:bodyPr>
          <a:lstStyle/>
          <a:p>
            <a:r>
              <a:rPr lang="en-US" sz="4000" b="1" dirty="0"/>
              <a:t>Requirements continued</a:t>
            </a:r>
          </a:p>
          <a:p>
            <a:pPr lvl="1"/>
            <a:r>
              <a:rPr lang="en-US" sz="3700" b="1" dirty="0"/>
              <a:t>Secured</a:t>
            </a:r>
          </a:p>
          <a:p>
            <a:pPr lvl="2"/>
            <a:r>
              <a:rPr lang="en-US" sz="3400" b="1" dirty="0"/>
              <a:t>Double key locked</a:t>
            </a:r>
          </a:p>
          <a:p>
            <a:pPr lvl="1"/>
            <a:r>
              <a:rPr lang="en-US" sz="3700" b="1" dirty="0"/>
              <a:t>Tracked</a:t>
            </a:r>
          </a:p>
          <a:p>
            <a:pPr lvl="2"/>
            <a:r>
              <a:rPr lang="en-US" sz="3400" b="1" dirty="0"/>
              <a:t>Med ordering/receiving log</a:t>
            </a:r>
          </a:p>
          <a:p>
            <a:pPr lvl="2"/>
            <a:r>
              <a:rPr lang="en-US" sz="3400" b="1" dirty="0"/>
              <a:t>Countable Controlled Substance Book</a:t>
            </a:r>
          </a:p>
          <a:p>
            <a:pPr lvl="2"/>
            <a:r>
              <a:rPr lang="en-US" sz="3400" b="1" dirty="0"/>
              <a:t>Med sheet</a:t>
            </a:r>
          </a:p>
          <a:p>
            <a:pPr lvl="1"/>
            <a:r>
              <a:rPr lang="en-US" sz="3700" b="1" dirty="0"/>
              <a:t>Counted</a:t>
            </a:r>
          </a:p>
          <a:p>
            <a:pPr lvl="2"/>
            <a:r>
              <a:rPr lang="en-US" sz="3400" b="1" dirty="0">
                <a:solidFill>
                  <a:srgbClr val="FF0000"/>
                </a:solidFill>
              </a:rPr>
              <a:t>Every </a:t>
            </a:r>
            <a:r>
              <a:rPr lang="en-US" sz="3400" b="1" dirty="0"/>
              <a:t>time the med storage keys change hands</a:t>
            </a:r>
          </a:p>
        </p:txBody>
      </p:sp>
    </p:spTree>
    <p:extLst>
      <p:ext uri="{BB962C8B-B14F-4D97-AF65-F5344CB8AC3E}">
        <p14:creationId xmlns:p14="http://schemas.microsoft.com/office/powerpoint/2010/main" val="3769730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OTC 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5105400"/>
          </a:xfrm>
        </p:spPr>
        <p:txBody>
          <a:bodyPr>
            <a:normAutofit fontScale="85000" lnSpcReduction="20000"/>
          </a:bodyPr>
          <a:lstStyle/>
          <a:p>
            <a:r>
              <a:rPr lang="en-US" sz="4000" b="1" dirty="0"/>
              <a:t>Requirements</a:t>
            </a:r>
          </a:p>
          <a:p>
            <a:pPr lvl="1"/>
            <a:r>
              <a:rPr lang="en-US" sz="3700" b="1" dirty="0"/>
              <a:t>HCP order</a:t>
            </a:r>
          </a:p>
          <a:p>
            <a:pPr lvl="1"/>
            <a:r>
              <a:rPr lang="en-US" sz="3700" b="1" dirty="0"/>
              <a:t>Pharmacy label</a:t>
            </a:r>
          </a:p>
          <a:p>
            <a:pPr lvl="1"/>
            <a:r>
              <a:rPr lang="en-US" sz="3700" b="1" dirty="0"/>
              <a:t>Packaging options</a:t>
            </a:r>
          </a:p>
          <a:p>
            <a:pPr lvl="2"/>
            <a:r>
              <a:rPr lang="en-US" sz="3400" b="1" dirty="0"/>
              <a:t>Bottle or</a:t>
            </a:r>
          </a:p>
          <a:p>
            <a:pPr lvl="2"/>
            <a:r>
              <a:rPr lang="en-US" sz="3400" b="1" dirty="0"/>
              <a:t>Tamper resistant</a:t>
            </a:r>
          </a:p>
          <a:p>
            <a:pPr lvl="1"/>
            <a:r>
              <a:rPr lang="en-US" sz="3700" b="1" dirty="0"/>
              <a:t>Secured</a:t>
            </a:r>
          </a:p>
          <a:p>
            <a:pPr lvl="2"/>
            <a:r>
              <a:rPr lang="en-US" sz="3400" b="1" dirty="0"/>
              <a:t>Key locked</a:t>
            </a:r>
          </a:p>
          <a:p>
            <a:pPr lvl="1"/>
            <a:r>
              <a:rPr lang="en-US" sz="3700" b="1" dirty="0"/>
              <a:t>Tracked</a:t>
            </a:r>
          </a:p>
          <a:p>
            <a:pPr lvl="2"/>
            <a:r>
              <a:rPr lang="en-US" sz="3400" b="1" dirty="0"/>
              <a:t>Med ordering/receiving log</a:t>
            </a:r>
          </a:p>
          <a:p>
            <a:pPr lvl="2"/>
            <a:r>
              <a:rPr lang="en-US" sz="3400" b="1" dirty="0"/>
              <a:t>Med sheet</a:t>
            </a:r>
          </a:p>
        </p:txBody>
      </p:sp>
    </p:spTree>
    <p:extLst>
      <p:ext uri="{BB962C8B-B14F-4D97-AF65-F5344CB8AC3E}">
        <p14:creationId xmlns:p14="http://schemas.microsoft.com/office/powerpoint/2010/main" val="15420115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Dietary Supplements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5029200"/>
          </a:xfrm>
        </p:spPr>
        <p:txBody>
          <a:bodyPr>
            <a:normAutofit fontScale="85000" lnSpcReduction="20000"/>
          </a:bodyPr>
          <a:lstStyle/>
          <a:p>
            <a:r>
              <a:rPr lang="en-US" sz="4000" b="1" dirty="0"/>
              <a:t>Requirements</a:t>
            </a:r>
          </a:p>
          <a:p>
            <a:pPr lvl="1"/>
            <a:r>
              <a:rPr lang="en-US" sz="3700" b="1" dirty="0"/>
              <a:t>HCP order</a:t>
            </a:r>
          </a:p>
          <a:p>
            <a:pPr lvl="1"/>
            <a:r>
              <a:rPr lang="en-US" sz="3700" b="1" dirty="0"/>
              <a:t>Pharmacy label</a:t>
            </a:r>
          </a:p>
          <a:p>
            <a:pPr lvl="1"/>
            <a:r>
              <a:rPr lang="en-US" sz="3700" b="1" dirty="0"/>
              <a:t>Packaging options</a:t>
            </a:r>
          </a:p>
          <a:p>
            <a:pPr lvl="2"/>
            <a:r>
              <a:rPr lang="en-US" sz="3400" b="1" dirty="0"/>
              <a:t>Bottle or</a:t>
            </a:r>
          </a:p>
          <a:p>
            <a:pPr lvl="2"/>
            <a:r>
              <a:rPr lang="en-US" sz="3400" b="1" dirty="0"/>
              <a:t>Tamper resistant</a:t>
            </a:r>
          </a:p>
          <a:p>
            <a:pPr lvl="1"/>
            <a:r>
              <a:rPr lang="en-US" sz="3700" b="1" dirty="0"/>
              <a:t>Secured</a:t>
            </a:r>
          </a:p>
          <a:p>
            <a:pPr lvl="2"/>
            <a:r>
              <a:rPr lang="en-US" sz="3400" b="1" dirty="0"/>
              <a:t>Key locked</a:t>
            </a:r>
          </a:p>
          <a:p>
            <a:pPr lvl="1"/>
            <a:r>
              <a:rPr lang="en-US" sz="3700" b="1" dirty="0"/>
              <a:t>Tracked</a:t>
            </a:r>
          </a:p>
          <a:p>
            <a:pPr lvl="2"/>
            <a:r>
              <a:rPr lang="en-US" sz="3400" b="1" dirty="0"/>
              <a:t>Med ordering/receiving log</a:t>
            </a:r>
          </a:p>
          <a:p>
            <a:pPr lvl="2"/>
            <a:r>
              <a:rPr lang="en-US" sz="3400" b="1" dirty="0"/>
              <a:t>Med sheet</a:t>
            </a:r>
          </a:p>
          <a:p>
            <a:endParaRPr lang="en-US" sz="4000" b="1" dirty="0"/>
          </a:p>
        </p:txBody>
      </p:sp>
    </p:spTree>
    <p:extLst>
      <p:ext uri="{BB962C8B-B14F-4D97-AF65-F5344CB8AC3E}">
        <p14:creationId xmlns:p14="http://schemas.microsoft.com/office/powerpoint/2010/main" val="22801576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Outcomes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5400" b="1" dirty="0"/>
              <a:t>Desired Effect</a:t>
            </a:r>
          </a:p>
          <a:p>
            <a:r>
              <a:rPr lang="en-US" sz="5400" b="1" dirty="0"/>
              <a:t>No Effect Noted</a:t>
            </a:r>
          </a:p>
          <a:p>
            <a:r>
              <a:rPr lang="en-US" sz="5400" b="1" dirty="0"/>
              <a:t>Side Effects</a:t>
            </a:r>
          </a:p>
        </p:txBody>
      </p:sp>
    </p:spTree>
    <p:extLst>
      <p:ext uri="{BB962C8B-B14F-4D97-AF65-F5344CB8AC3E}">
        <p14:creationId xmlns:p14="http://schemas.microsoft.com/office/powerpoint/2010/main" val="30706634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Desired Effect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Examples</a:t>
            </a:r>
          </a:p>
          <a:p>
            <a:pPr lvl="1"/>
            <a:r>
              <a:rPr lang="en-US" sz="3700" b="1" dirty="0"/>
              <a:t>Acetaminophen</a:t>
            </a:r>
          </a:p>
          <a:p>
            <a:pPr lvl="2"/>
            <a:r>
              <a:rPr lang="en-US" sz="3400" b="1" dirty="0"/>
              <a:t>Administered for a headache</a:t>
            </a:r>
          </a:p>
          <a:p>
            <a:pPr lvl="3"/>
            <a:r>
              <a:rPr lang="en-US" sz="3100" b="1" dirty="0"/>
              <a:t>Headache goes away</a:t>
            </a:r>
          </a:p>
          <a:p>
            <a:pPr lvl="1"/>
            <a:r>
              <a:rPr lang="en-US" sz="3700" b="1" dirty="0"/>
              <a:t>Phenytoin</a:t>
            </a:r>
          </a:p>
          <a:p>
            <a:pPr lvl="2"/>
            <a:r>
              <a:rPr lang="en-US" sz="3400" b="1" dirty="0"/>
              <a:t>Administered due to seizures</a:t>
            </a:r>
          </a:p>
          <a:p>
            <a:pPr lvl="3"/>
            <a:r>
              <a:rPr lang="en-US" sz="3100" b="1" dirty="0"/>
              <a:t>Person is seizure free</a:t>
            </a:r>
          </a:p>
          <a:p>
            <a:pPr lvl="1"/>
            <a:endParaRPr lang="en-US" sz="3700" b="1" dirty="0"/>
          </a:p>
        </p:txBody>
      </p:sp>
    </p:spTree>
    <p:extLst>
      <p:ext uri="{BB962C8B-B14F-4D97-AF65-F5344CB8AC3E}">
        <p14:creationId xmlns:p14="http://schemas.microsoft.com/office/powerpoint/2010/main" val="227547885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1498</TotalTime>
  <Words>13222</Words>
  <Application>Microsoft Office PowerPoint</Application>
  <PresentationFormat>On-screen Show (4:3)</PresentationFormat>
  <Paragraphs>2519</Paragraphs>
  <Slides>232</Slides>
  <Notes>232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232</vt:i4>
      </vt:variant>
    </vt:vector>
  </HeadingPairs>
  <TitlesOfParts>
    <vt:vector size="246" baseType="lpstr">
      <vt:lpstr>Arial</vt:lpstr>
      <vt:lpstr>Brush Script MT</vt:lpstr>
      <vt:lpstr>Calibri</vt:lpstr>
      <vt:lpstr>Comic Sans MS</vt:lpstr>
      <vt:lpstr>Freestyle Script</vt:lpstr>
      <vt:lpstr>French Script MT</vt:lpstr>
      <vt:lpstr>Script MT Bold</vt:lpstr>
      <vt:lpstr>Times New Roman</vt:lpstr>
      <vt:lpstr>Tw Cen MT</vt:lpstr>
      <vt:lpstr>Verdana</vt:lpstr>
      <vt:lpstr>Viner Hand ITC</vt:lpstr>
      <vt:lpstr>Wingdings</vt:lpstr>
      <vt:lpstr>Wingdings 2</vt:lpstr>
      <vt:lpstr>Median</vt:lpstr>
      <vt:lpstr>Responsibilities in Action</vt:lpstr>
      <vt:lpstr>Contact Information</vt:lpstr>
      <vt:lpstr>TestMaster Universe (TMU)</vt:lpstr>
      <vt:lpstr>TMU</vt:lpstr>
      <vt:lpstr>ma.tmuniverse.com</vt:lpstr>
      <vt:lpstr>ma.tmuniverse.com</vt:lpstr>
      <vt:lpstr>ma.tmuniverse.com</vt:lpstr>
      <vt:lpstr>www.hdmaster.com</vt:lpstr>
      <vt:lpstr>Student Tutorial</vt:lpstr>
      <vt:lpstr>Successful Completion</vt:lpstr>
      <vt:lpstr>Computer Based Pre-test</vt:lpstr>
      <vt:lpstr>Computer Based Pre-test</vt:lpstr>
      <vt:lpstr>Computer Based Pre-test</vt:lpstr>
      <vt:lpstr>Computer Based Pre-test</vt:lpstr>
      <vt:lpstr>Computer Based Pre-test</vt:lpstr>
      <vt:lpstr>Computer Based Pre-test</vt:lpstr>
      <vt:lpstr>Computer Based Pre-test</vt:lpstr>
      <vt:lpstr>Computer Based Pre-test</vt:lpstr>
      <vt:lpstr>Medication Pass Pre-test</vt:lpstr>
      <vt:lpstr>www.hdmaster.com</vt:lpstr>
      <vt:lpstr>Transcription Pre-test</vt:lpstr>
      <vt:lpstr>D&amp;S Diversified Technologies</vt:lpstr>
      <vt:lpstr>Medication Certification</vt:lpstr>
      <vt:lpstr>Certification Letter</vt:lpstr>
      <vt:lpstr>Re·spon·si·bil·i·ties</vt:lpstr>
      <vt:lpstr>Let’s Begin!</vt:lpstr>
      <vt:lpstr>Case Studies</vt:lpstr>
      <vt:lpstr>Community Resources</vt:lpstr>
      <vt:lpstr>MAP Consultant</vt:lpstr>
      <vt:lpstr>Required for Medication Administration</vt:lpstr>
      <vt:lpstr>Medication Book</vt:lpstr>
      <vt:lpstr>Count Book</vt:lpstr>
      <vt:lpstr>Responsibilities</vt:lpstr>
      <vt:lpstr>Medication Basics</vt:lpstr>
      <vt:lpstr>Principles of Med Administration </vt:lpstr>
      <vt:lpstr>Respecting Rights</vt:lpstr>
      <vt:lpstr>Daily Routine</vt:lpstr>
      <vt:lpstr>Responsibilities</vt:lpstr>
      <vt:lpstr>Observation</vt:lpstr>
      <vt:lpstr>Observation</vt:lpstr>
      <vt:lpstr>       Observations</vt:lpstr>
      <vt:lpstr>Reporting</vt:lpstr>
      <vt:lpstr>Reporting</vt:lpstr>
      <vt:lpstr>Documentation</vt:lpstr>
      <vt:lpstr>   Documentation Correction</vt:lpstr>
      <vt:lpstr>Correcting a Count Sheet</vt:lpstr>
      <vt:lpstr>Infection Control</vt:lpstr>
      <vt:lpstr>Handwashing</vt:lpstr>
      <vt:lpstr>Glove Use</vt:lpstr>
      <vt:lpstr>Responsibilities</vt:lpstr>
      <vt:lpstr>The Five Rights</vt:lpstr>
      <vt:lpstr>Right Person</vt:lpstr>
      <vt:lpstr>Right Medication</vt:lpstr>
      <vt:lpstr>Right Medication</vt:lpstr>
      <vt:lpstr>Right Dose</vt:lpstr>
      <vt:lpstr>Right Time</vt:lpstr>
      <vt:lpstr> ‘On time’</vt:lpstr>
      <vt:lpstr>Right Route</vt:lpstr>
      <vt:lpstr>Other Routes</vt:lpstr>
      <vt:lpstr>General Guidelines</vt:lpstr>
      <vt:lpstr>T Three Checks</vt:lpstr>
      <vt:lpstr>Medication Administration</vt:lpstr>
      <vt:lpstr>Prepare</vt:lpstr>
      <vt:lpstr>T Administer</vt:lpstr>
      <vt:lpstr>Complete</vt:lpstr>
      <vt:lpstr>Medication Administration</vt:lpstr>
      <vt:lpstr>Med Pass Scenario</vt:lpstr>
      <vt:lpstr>Med Pass Scenario</vt:lpstr>
      <vt:lpstr>Homework</vt:lpstr>
      <vt:lpstr>ma.tmuniverse.com</vt:lpstr>
      <vt:lpstr>Med Sheet Documentation</vt:lpstr>
      <vt:lpstr>Oral Medication</vt:lpstr>
      <vt:lpstr>    Oral Medication</vt:lpstr>
      <vt:lpstr>   Cautionary Guidelines</vt:lpstr>
      <vt:lpstr>Tampered Packaging</vt:lpstr>
      <vt:lpstr>   Cautionary Guidelines</vt:lpstr>
      <vt:lpstr>Liquid Med Administration</vt:lpstr>
      <vt:lpstr>Liquid Med Administration</vt:lpstr>
      <vt:lpstr>Liquid Med Administration</vt:lpstr>
      <vt:lpstr>Liquid Med Administration</vt:lpstr>
      <vt:lpstr>Liquid Med Exercise</vt:lpstr>
      <vt:lpstr>Medication Refusal</vt:lpstr>
      <vt:lpstr>Dealing with Refusals</vt:lpstr>
      <vt:lpstr>Document a Refusal</vt:lpstr>
      <vt:lpstr>Medications</vt:lpstr>
      <vt:lpstr>Medication</vt:lpstr>
      <vt:lpstr>Brand Name Medication</vt:lpstr>
      <vt:lpstr>Generic Name Medication</vt:lpstr>
      <vt:lpstr>Medication Schedules</vt:lpstr>
      <vt:lpstr>Prescription Medication</vt:lpstr>
      <vt:lpstr>Medication Categories</vt:lpstr>
      <vt:lpstr>Controlled Schedule VI</vt:lpstr>
      <vt:lpstr>Countable Controlled </vt:lpstr>
      <vt:lpstr>Countable Substance Packaging</vt:lpstr>
      <vt:lpstr>Countable Controlled</vt:lpstr>
      <vt:lpstr>OTC Medication</vt:lpstr>
      <vt:lpstr>Dietary Supplements</vt:lpstr>
      <vt:lpstr>Medication Outcomes</vt:lpstr>
      <vt:lpstr>Desired Effect</vt:lpstr>
      <vt:lpstr>No Effect Noted</vt:lpstr>
      <vt:lpstr>Side Effects</vt:lpstr>
      <vt:lpstr>Medication Interactions</vt:lpstr>
      <vt:lpstr>Medication Interactions</vt:lpstr>
      <vt:lpstr>Other Substances</vt:lpstr>
      <vt:lpstr>Sensitivity to Medication</vt:lpstr>
      <vt:lpstr>Medication Information</vt:lpstr>
      <vt:lpstr>Giving Multiple Meds</vt:lpstr>
      <vt:lpstr>Med Pass Scenario</vt:lpstr>
      <vt:lpstr>Med Pass Scenario</vt:lpstr>
      <vt:lpstr>Med Pass Scenario</vt:lpstr>
      <vt:lpstr>Homework</vt:lpstr>
      <vt:lpstr>Responsibilities</vt:lpstr>
      <vt:lpstr>Keep in Mind</vt:lpstr>
      <vt:lpstr>   Spelling Counts</vt:lpstr>
      <vt:lpstr>Handwriting Counts</vt:lpstr>
      <vt:lpstr>Abbreviations</vt:lpstr>
      <vt:lpstr>Abbreviations</vt:lpstr>
      <vt:lpstr>Medication Sheet</vt:lpstr>
      <vt:lpstr>Frequency</vt:lpstr>
      <vt:lpstr>Spacing Times Counts</vt:lpstr>
      <vt:lpstr>PowerPoint Presentation</vt:lpstr>
      <vt:lpstr>Discontinued Order</vt:lpstr>
      <vt:lpstr>Discontinue Process</vt:lpstr>
      <vt:lpstr>Step 1</vt:lpstr>
      <vt:lpstr>Step 2</vt:lpstr>
      <vt:lpstr>Step 3</vt:lpstr>
      <vt:lpstr>PowerPoint Presentation</vt:lpstr>
      <vt:lpstr>Dose</vt:lpstr>
      <vt:lpstr>Transcribing Dose</vt:lpstr>
      <vt:lpstr>Strength and Amount</vt:lpstr>
      <vt:lpstr>Transcribing Strength and Amount</vt:lpstr>
      <vt:lpstr>Completed Transcription</vt:lpstr>
      <vt:lpstr>‘Post’ HCP Order</vt:lpstr>
      <vt:lpstr>PowerPoint Presentation</vt:lpstr>
      <vt:lpstr>PowerPoint Presentation</vt:lpstr>
      <vt:lpstr>      Worksheet</vt:lpstr>
      <vt:lpstr>Dose</vt:lpstr>
      <vt:lpstr>Strength and Amount</vt:lpstr>
      <vt:lpstr>    Transcription Practice</vt:lpstr>
      <vt:lpstr>PowerPoint Presentation</vt:lpstr>
      <vt:lpstr>PowerPoint Presentation</vt:lpstr>
      <vt:lpstr>PowerPoint Presentation</vt:lpstr>
      <vt:lpstr>Medication Administration Sheet</vt:lpstr>
      <vt:lpstr>Medication Administration Sheet</vt:lpstr>
      <vt:lpstr>Medication Administration Sheet</vt:lpstr>
      <vt:lpstr>PowerPoint Presentation</vt:lpstr>
      <vt:lpstr>    Transcription Practice</vt:lpstr>
      <vt:lpstr>PowerPoint Presentation</vt:lpstr>
      <vt:lpstr>PowerPoint Presentation</vt:lpstr>
      <vt:lpstr>Answer</vt:lpstr>
      <vt:lpstr>Answer</vt:lpstr>
      <vt:lpstr>Answer</vt:lpstr>
      <vt:lpstr>Answer</vt:lpstr>
      <vt:lpstr>Answer</vt:lpstr>
      <vt:lpstr>Answer</vt:lpstr>
      <vt:lpstr>Answer</vt:lpstr>
      <vt:lpstr>Transcribing HCP Orders</vt:lpstr>
      <vt:lpstr>New Orders</vt:lpstr>
      <vt:lpstr>Post HCP Order</vt:lpstr>
      <vt:lpstr>Verify HCP Order</vt:lpstr>
      <vt:lpstr>Responsibilities in Action</vt:lpstr>
      <vt:lpstr>HCP Visit</vt:lpstr>
      <vt:lpstr>HCP Visit</vt:lpstr>
      <vt:lpstr>Communicating with Pharmacist </vt:lpstr>
      <vt:lpstr>HCP Visit</vt:lpstr>
      <vt:lpstr>Emergency Room Visit</vt:lpstr>
      <vt:lpstr>Hospital </vt:lpstr>
      <vt:lpstr>Fax Orders</vt:lpstr>
      <vt:lpstr>Telephone Orders</vt:lpstr>
      <vt:lpstr>Sample Telephone Order Form</vt:lpstr>
      <vt:lpstr>Exhausting Current Medication</vt:lpstr>
      <vt:lpstr>Pharmacy Label</vt:lpstr>
      <vt:lpstr>Responsibilities</vt:lpstr>
      <vt:lpstr>Responsibilities</vt:lpstr>
      <vt:lpstr>Responsibilities</vt:lpstr>
      <vt:lpstr>Responsibilities</vt:lpstr>
      <vt:lpstr>Responsibilities</vt:lpstr>
      <vt:lpstr>Homework</vt:lpstr>
      <vt:lpstr>Chain of Custody</vt:lpstr>
      <vt:lpstr>Chain of Custody</vt:lpstr>
      <vt:lpstr>Chain of Custody</vt:lpstr>
      <vt:lpstr>Chain of Custody</vt:lpstr>
      <vt:lpstr>Chain of Custody</vt:lpstr>
      <vt:lpstr>Chain of Custody</vt:lpstr>
      <vt:lpstr>Index</vt:lpstr>
      <vt:lpstr>Count Sheet</vt:lpstr>
      <vt:lpstr>Count Signature Sheet</vt:lpstr>
      <vt:lpstr>Count Procedure</vt:lpstr>
      <vt:lpstr>Count Procedure</vt:lpstr>
      <vt:lpstr>Count Procedure</vt:lpstr>
      <vt:lpstr>Two Signatures Required</vt:lpstr>
      <vt:lpstr>Chain of Custody</vt:lpstr>
      <vt:lpstr>Chain of Custody</vt:lpstr>
      <vt:lpstr>Day Program Medication</vt:lpstr>
      <vt:lpstr>Off-Site Medication Administration (OSA)</vt:lpstr>
      <vt:lpstr>Off-Site Medication Administration (OSA)</vt:lpstr>
      <vt:lpstr>Leave of Absence (LOA)</vt:lpstr>
      <vt:lpstr>Leave of Absence (LOA)</vt:lpstr>
      <vt:lpstr>Leave of Absence (LOA)</vt:lpstr>
      <vt:lpstr>Medication Disposal</vt:lpstr>
      <vt:lpstr>Chain of Custody</vt:lpstr>
      <vt:lpstr>DPH Disposal Form</vt:lpstr>
      <vt:lpstr>Medication Disposal</vt:lpstr>
      <vt:lpstr>Disposal Process</vt:lpstr>
      <vt:lpstr>Disposal Process</vt:lpstr>
      <vt:lpstr>Disposal Methods</vt:lpstr>
      <vt:lpstr>Blister Pack Monitoring</vt:lpstr>
      <vt:lpstr>Medication Supply Discrepancy</vt:lpstr>
      <vt:lpstr>Medication Loss</vt:lpstr>
      <vt:lpstr>Missing Med Documentation</vt:lpstr>
      <vt:lpstr>Missing Med Documentation</vt:lpstr>
      <vt:lpstr>Non Suspicious</vt:lpstr>
      <vt:lpstr>Non Suspicious</vt:lpstr>
      <vt:lpstr>Medication Occurrence (Error)</vt:lpstr>
      <vt:lpstr>Medication Occurrence</vt:lpstr>
      <vt:lpstr>What To Do</vt:lpstr>
      <vt:lpstr>Medical Intervention</vt:lpstr>
      <vt:lpstr>Hotline Medication Occurrence</vt:lpstr>
      <vt:lpstr>Reporting Guidelines</vt:lpstr>
      <vt:lpstr>Medication Occurrence</vt:lpstr>
      <vt:lpstr>Medication Occurrence</vt:lpstr>
      <vt:lpstr>Medication Occurrence</vt:lpstr>
      <vt:lpstr>Medication Occurrence</vt:lpstr>
      <vt:lpstr>Medication Occurrence</vt:lpstr>
      <vt:lpstr>Following an Occurrence</vt:lpstr>
      <vt:lpstr>Med Pass Scenario</vt:lpstr>
      <vt:lpstr>Med Pass Scenario</vt:lpstr>
      <vt:lpstr>Med Pass Scenario</vt:lpstr>
      <vt:lpstr>Support Plan</vt:lpstr>
      <vt:lpstr>Med Pass Scenario</vt:lpstr>
      <vt:lpstr>Med Pass Scenario</vt:lpstr>
      <vt:lpstr>Questions</vt:lpstr>
    </vt:vector>
  </TitlesOfParts>
  <Company>EOHHS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Responsibilities in Action</dc:title>
  <dc:creator>Whittemore, Carolyn (DDS)</dc:creator>
  <cp:lastModifiedBy>Dutra, Courtney</cp:lastModifiedBy>
  <cp:revision>197</cp:revision>
  <dcterms:created xsi:type="dcterms:W3CDTF">2020-05-08T18:08:30Z</dcterms:created>
  <dcterms:modified xsi:type="dcterms:W3CDTF">2020-12-30T21:05:08Z</dcterms:modified>
</cp:coreProperties>
</file>