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40"/>
  </p:notesMasterIdLst>
  <p:sldIdLst>
    <p:sldId id="520" r:id="rId2"/>
    <p:sldId id="285" r:id="rId3"/>
    <p:sldId id="521" r:id="rId4"/>
    <p:sldId id="523" r:id="rId5"/>
    <p:sldId id="517" r:id="rId6"/>
    <p:sldId id="522" r:id="rId7"/>
    <p:sldId id="518" r:id="rId8"/>
    <p:sldId id="305" r:id="rId9"/>
    <p:sldId id="304" r:id="rId10"/>
    <p:sldId id="306" r:id="rId11"/>
    <p:sldId id="307" r:id="rId12"/>
    <p:sldId id="308" r:id="rId13"/>
    <p:sldId id="309" r:id="rId14"/>
    <p:sldId id="524" r:id="rId15"/>
    <p:sldId id="311" r:id="rId16"/>
    <p:sldId id="525" r:id="rId17"/>
    <p:sldId id="526" r:id="rId18"/>
    <p:sldId id="315" r:id="rId19"/>
    <p:sldId id="516" r:id="rId20"/>
    <p:sldId id="539" r:id="rId21"/>
    <p:sldId id="519" r:id="rId22"/>
    <p:sldId id="528" r:id="rId23"/>
    <p:sldId id="530" r:id="rId24"/>
    <p:sldId id="317" r:id="rId25"/>
    <p:sldId id="531" r:id="rId26"/>
    <p:sldId id="532" r:id="rId27"/>
    <p:sldId id="537" r:id="rId28"/>
    <p:sldId id="527" r:id="rId29"/>
    <p:sldId id="535" r:id="rId30"/>
    <p:sldId id="465" r:id="rId31"/>
    <p:sldId id="320" r:id="rId32"/>
    <p:sldId id="540" r:id="rId33"/>
    <p:sldId id="504" r:id="rId34"/>
    <p:sldId id="541" r:id="rId35"/>
    <p:sldId id="505" r:id="rId36"/>
    <p:sldId id="542" r:id="rId37"/>
    <p:sldId id="538" r:id="rId38"/>
    <p:sldId id="53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6"/>
    <p:restoredTop sz="64909" autoAdjust="0"/>
  </p:normalViewPr>
  <p:slideViewPr>
    <p:cSldViewPr>
      <p:cViewPr varScale="1">
        <p:scale>
          <a:sx n="105" d="100"/>
          <a:sy n="105" d="100"/>
        </p:scale>
        <p:origin x="3412"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74C92-0934-47E6-A661-0BFF407C48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F79A34-447D-455B-8A90-3D9AE9596A7D}">
      <dgm:prSet custT="1"/>
      <dgm:spPr>
        <a:solidFill>
          <a:schemeClr val="tx2"/>
        </a:solidFill>
      </dgm:spPr>
      <dgm:t>
        <a:bodyPr/>
        <a:lstStyle/>
        <a:p>
          <a:r>
            <a:rPr lang="en-US" sz="3400" b="1" dirty="0"/>
            <a:t>HCP Order</a:t>
          </a:r>
          <a:endParaRPr lang="en-US" sz="3400" dirty="0"/>
        </a:p>
      </dgm:t>
    </dgm:pt>
    <dgm:pt modelId="{BDE20820-DE1C-4258-A58D-C58324F6E74A}" type="parTrans" cxnId="{3D2B7425-00F9-4E78-B57E-A818C62CE55F}">
      <dgm:prSet/>
      <dgm:spPr/>
      <dgm:t>
        <a:bodyPr/>
        <a:lstStyle/>
        <a:p>
          <a:endParaRPr lang="en-US"/>
        </a:p>
      </dgm:t>
    </dgm:pt>
    <dgm:pt modelId="{40526C94-7435-4F8C-BD20-5B35243D67F5}" type="sibTrans" cxnId="{3D2B7425-00F9-4E78-B57E-A818C62CE55F}">
      <dgm:prSet/>
      <dgm:spPr/>
      <dgm:t>
        <a:bodyPr/>
        <a:lstStyle/>
        <a:p>
          <a:endParaRPr lang="en-US"/>
        </a:p>
      </dgm:t>
    </dgm:pt>
    <dgm:pt modelId="{5D54D070-C36F-4DA4-8B0F-5915026381F0}">
      <dgm:prSet custT="1"/>
      <dgm:spPr>
        <a:solidFill>
          <a:schemeClr val="tx2"/>
        </a:solidFill>
      </dgm:spPr>
      <dgm:t>
        <a:bodyPr/>
        <a:lstStyle/>
        <a:p>
          <a:r>
            <a:rPr lang="en-US" sz="3400" b="1" dirty="0"/>
            <a:t>Pharmacy Label</a:t>
          </a:r>
          <a:endParaRPr lang="en-US" sz="3400" dirty="0"/>
        </a:p>
      </dgm:t>
    </dgm:pt>
    <dgm:pt modelId="{B6DFC244-35B2-4A35-9238-BDB3A73BFB4A}" type="parTrans" cxnId="{D279041E-E299-450E-9071-7D6422008FD2}">
      <dgm:prSet/>
      <dgm:spPr/>
      <dgm:t>
        <a:bodyPr/>
        <a:lstStyle/>
        <a:p>
          <a:endParaRPr lang="en-US"/>
        </a:p>
      </dgm:t>
    </dgm:pt>
    <dgm:pt modelId="{D691DB5D-8AFC-4B89-B99B-E73EAE7443E6}" type="sibTrans" cxnId="{D279041E-E299-450E-9071-7D6422008FD2}">
      <dgm:prSet/>
      <dgm:spPr/>
      <dgm:t>
        <a:bodyPr/>
        <a:lstStyle/>
        <a:p>
          <a:endParaRPr lang="en-US"/>
        </a:p>
      </dgm:t>
    </dgm:pt>
    <dgm:pt modelId="{7E4D88E1-A8C5-4ED5-A0D1-CC812361C3A0}">
      <dgm:prSet custT="1"/>
      <dgm:spPr>
        <a:solidFill>
          <a:schemeClr val="tx2"/>
        </a:solidFill>
      </dgm:spPr>
      <dgm:t>
        <a:bodyPr/>
        <a:lstStyle/>
        <a:p>
          <a:r>
            <a:rPr lang="en-US" sz="3400" b="1" dirty="0"/>
            <a:t>Medication (Med) Sheet</a:t>
          </a:r>
          <a:endParaRPr lang="en-US" sz="3400" dirty="0"/>
        </a:p>
      </dgm:t>
    </dgm:pt>
    <dgm:pt modelId="{4DE165B8-BADB-412E-8817-AF42189E82B3}" type="parTrans" cxnId="{17204DB4-731B-4252-9516-35726DC80EBD}">
      <dgm:prSet/>
      <dgm:spPr/>
      <dgm:t>
        <a:bodyPr/>
        <a:lstStyle/>
        <a:p>
          <a:endParaRPr lang="en-US"/>
        </a:p>
      </dgm:t>
    </dgm:pt>
    <dgm:pt modelId="{3E47CAED-692C-4128-8743-3DCD2FC911F6}" type="sibTrans" cxnId="{17204DB4-731B-4252-9516-35726DC80EBD}">
      <dgm:prSet/>
      <dgm:spPr/>
      <dgm:t>
        <a:bodyPr/>
        <a:lstStyle/>
        <a:p>
          <a:endParaRPr lang="en-US"/>
        </a:p>
      </dgm:t>
    </dgm:pt>
    <dgm:pt modelId="{A3B1E774-A411-9E4C-A13A-BED1AAC9ED26}" type="pres">
      <dgm:prSet presAssocID="{49C74C92-0934-47E6-A661-0BFF407C4869}" presName="linear" presStyleCnt="0">
        <dgm:presLayoutVars>
          <dgm:animLvl val="lvl"/>
          <dgm:resizeHandles val="exact"/>
        </dgm:presLayoutVars>
      </dgm:prSet>
      <dgm:spPr/>
    </dgm:pt>
    <dgm:pt modelId="{8DD94EDC-69E7-4A4E-94AF-B9804B66CE00}" type="pres">
      <dgm:prSet presAssocID="{10F79A34-447D-455B-8A90-3D9AE9596A7D}" presName="parentText" presStyleLbl="node1" presStyleIdx="0" presStyleCnt="3">
        <dgm:presLayoutVars>
          <dgm:chMax val="0"/>
          <dgm:bulletEnabled val="1"/>
        </dgm:presLayoutVars>
      </dgm:prSet>
      <dgm:spPr/>
    </dgm:pt>
    <dgm:pt modelId="{97313CFA-E795-B740-A30B-DEFCD4B381E1}" type="pres">
      <dgm:prSet presAssocID="{40526C94-7435-4F8C-BD20-5B35243D67F5}" presName="spacer" presStyleCnt="0"/>
      <dgm:spPr/>
    </dgm:pt>
    <dgm:pt modelId="{47FDB577-A088-DC4A-9A9F-DEBD80A2C853}" type="pres">
      <dgm:prSet presAssocID="{5D54D070-C36F-4DA4-8B0F-5915026381F0}" presName="parentText" presStyleLbl="node1" presStyleIdx="1" presStyleCnt="3">
        <dgm:presLayoutVars>
          <dgm:chMax val="0"/>
          <dgm:bulletEnabled val="1"/>
        </dgm:presLayoutVars>
      </dgm:prSet>
      <dgm:spPr/>
    </dgm:pt>
    <dgm:pt modelId="{A8E915BF-2AC2-AE45-9170-3E3E804C5A7D}" type="pres">
      <dgm:prSet presAssocID="{D691DB5D-8AFC-4B89-B99B-E73EAE7443E6}" presName="spacer" presStyleCnt="0"/>
      <dgm:spPr/>
    </dgm:pt>
    <dgm:pt modelId="{5772779B-2D32-7C49-8FE5-0E9FD4BC9621}" type="pres">
      <dgm:prSet presAssocID="{7E4D88E1-A8C5-4ED5-A0D1-CC812361C3A0}" presName="parentText" presStyleLbl="node1" presStyleIdx="2" presStyleCnt="3">
        <dgm:presLayoutVars>
          <dgm:chMax val="0"/>
          <dgm:bulletEnabled val="1"/>
        </dgm:presLayoutVars>
      </dgm:prSet>
      <dgm:spPr/>
    </dgm:pt>
  </dgm:ptLst>
  <dgm:cxnLst>
    <dgm:cxn modelId="{F6934501-1819-EB45-85D8-137AB4BAAF85}" type="presOf" srcId="{5D54D070-C36F-4DA4-8B0F-5915026381F0}" destId="{47FDB577-A088-DC4A-9A9F-DEBD80A2C853}" srcOrd="0" destOrd="0" presId="urn:microsoft.com/office/officeart/2005/8/layout/vList2"/>
    <dgm:cxn modelId="{D279041E-E299-450E-9071-7D6422008FD2}" srcId="{49C74C92-0934-47E6-A661-0BFF407C4869}" destId="{5D54D070-C36F-4DA4-8B0F-5915026381F0}" srcOrd="1" destOrd="0" parTransId="{B6DFC244-35B2-4A35-9238-BDB3A73BFB4A}" sibTransId="{D691DB5D-8AFC-4B89-B99B-E73EAE7443E6}"/>
    <dgm:cxn modelId="{3D2B7425-00F9-4E78-B57E-A818C62CE55F}" srcId="{49C74C92-0934-47E6-A661-0BFF407C4869}" destId="{10F79A34-447D-455B-8A90-3D9AE9596A7D}" srcOrd="0" destOrd="0" parTransId="{BDE20820-DE1C-4258-A58D-C58324F6E74A}" sibTransId="{40526C94-7435-4F8C-BD20-5B35243D67F5}"/>
    <dgm:cxn modelId="{9C88898D-3DCC-854E-9096-51820349341D}" type="presOf" srcId="{10F79A34-447D-455B-8A90-3D9AE9596A7D}" destId="{8DD94EDC-69E7-4A4E-94AF-B9804B66CE00}" srcOrd="0" destOrd="0" presId="urn:microsoft.com/office/officeart/2005/8/layout/vList2"/>
    <dgm:cxn modelId="{14D90C9B-46D5-0744-AA27-9E5F49998B78}" type="presOf" srcId="{7E4D88E1-A8C5-4ED5-A0D1-CC812361C3A0}" destId="{5772779B-2D32-7C49-8FE5-0E9FD4BC9621}" srcOrd="0" destOrd="0" presId="urn:microsoft.com/office/officeart/2005/8/layout/vList2"/>
    <dgm:cxn modelId="{17204DB4-731B-4252-9516-35726DC80EBD}" srcId="{49C74C92-0934-47E6-A661-0BFF407C4869}" destId="{7E4D88E1-A8C5-4ED5-A0D1-CC812361C3A0}" srcOrd="2" destOrd="0" parTransId="{4DE165B8-BADB-412E-8817-AF42189E82B3}" sibTransId="{3E47CAED-692C-4128-8743-3DCD2FC911F6}"/>
    <dgm:cxn modelId="{664717F4-9618-D54A-BC1B-44BE5D0FC507}" type="presOf" srcId="{49C74C92-0934-47E6-A661-0BFF407C4869}" destId="{A3B1E774-A411-9E4C-A13A-BED1AAC9ED26}" srcOrd="0" destOrd="0" presId="urn:microsoft.com/office/officeart/2005/8/layout/vList2"/>
    <dgm:cxn modelId="{AC9A795B-19A5-C243-A79D-60A4CEFE73C8}" type="presParOf" srcId="{A3B1E774-A411-9E4C-A13A-BED1AAC9ED26}" destId="{8DD94EDC-69E7-4A4E-94AF-B9804B66CE00}" srcOrd="0" destOrd="0" presId="urn:microsoft.com/office/officeart/2005/8/layout/vList2"/>
    <dgm:cxn modelId="{46764D7F-E8F1-CA40-9288-F4C1959A4370}" type="presParOf" srcId="{A3B1E774-A411-9E4C-A13A-BED1AAC9ED26}" destId="{97313CFA-E795-B740-A30B-DEFCD4B381E1}" srcOrd="1" destOrd="0" presId="urn:microsoft.com/office/officeart/2005/8/layout/vList2"/>
    <dgm:cxn modelId="{01342168-902F-644E-92E3-C01345023245}" type="presParOf" srcId="{A3B1E774-A411-9E4C-A13A-BED1AAC9ED26}" destId="{47FDB577-A088-DC4A-9A9F-DEBD80A2C853}" srcOrd="2" destOrd="0" presId="urn:microsoft.com/office/officeart/2005/8/layout/vList2"/>
    <dgm:cxn modelId="{16E59858-1179-9144-8E1B-58AA1E3B148F}" type="presParOf" srcId="{A3B1E774-A411-9E4C-A13A-BED1AAC9ED26}" destId="{A8E915BF-2AC2-AE45-9170-3E3E804C5A7D}" srcOrd="3" destOrd="0" presId="urn:microsoft.com/office/officeart/2005/8/layout/vList2"/>
    <dgm:cxn modelId="{B47CD451-A0FC-B848-B913-C02188DD3538}" type="presParOf" srcId="{A3B1E774-A411-9E4C-A13A-BED1AAC9ED26}" destId="{5772779B-2D32-7C49-8FE5-0E9FD4BC962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E856CE-D5C5-49AD-BA1A-93B492A194DA}"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3C1E69B5-4FA7-4A76-8F03-DD8913B06E03}">
      <dgm:prSet/>
      <dgm:spPr/>
      <dgm:t>
        <a:bodyPr/>
        <a:lstStyle/>
        <a:p>
          <a:r>
            <a:rPr lang="en-US" b="1"/>
            <a:t>Tanisha Johnson</a:t>
          </a:r>
          <a:endParaRPr lang="en-US"/>
        </a:p>
      </dgm:t>
    </dgm:pt>
    <dgm:pt modelId="{EC082D1B-2C62-40E2-B07D-08BD3447F986}" type="parTrans" cxnId="{27BFCA35-4C8D-4412-B48F-43DA9CACE52B}">
      <dgm:prSet/>
      <dgm:spPr/>
      <dgm:t>
        <a:bodyPr/>
        <a:lstStyle/>
        <a:p>
          <a:endParaRPr lang="en-US"/>
        </a:p>
      </dgm:t>
    </dgm:pt>
    <dgm:pt modelId="{1D5D1F49-9133-4A98-8841-94815692B813}" type="sibTrans" cxnId="{27BFCA35-4C8D-4412-B48F-43DA9CACE52B}">
      <dgm:prSet/>
      <dgm:spPr/>
      <dgm:t>
        <a:bodyPr/>
        <a:lstStyle/>
        <a:p>
          <a:endParaRPr lang="en-US"/>
        </a:p>
      </dgm:t>
    </dgm:pt>
    <dgm:pt modelId="{48B83FA2-BD61-4E28-A46B-8DCFC6D0B2D2}">
      <dgm:prSet/>
      <dgm:spPr/>
      <dgm:t>
        <a:bodyPr/>
        <a:lstStyle/>
        <a:p>
          <a:r>
            <a:rPr lang="en-US" b="1" dirty="0"/>
            <a:t>8am medication</a:t>
          </a:r>
          <a:endParaRPr lang="en-US" dirty="0"/>
        </a:p>
      </dgm:t>
    </dgm:pt>
    <dgm:pt modelId="{89498612-9223-42E5-81DF-BC424855C011}" type="parTrans" cxnId="{9E45D210-B4BE-4D9B-92E4-030A5191AB18}">
      <dgm:prSet/>
      <dgm:spPr/>
      <dgm:t>
        <a:bodyPr/>
        <a:lstStyle/>
        <a:p>
          <a:endParaRPr lang="en-US"/>
        </a:p>
      </dgm:t>
    </dgm:pt>
    <dgm:pt modelId="{23E35299-7BAE-446A-A61A-E1E6D800169C}" type="sibTrans" cxnId="{9E45D210-B4BE-4D9B-92E4-030A5191AB18}">
      <dgm:prSet/>
      <dgm:spPr/>
      <dgm:t>
        <a:bodyPr/>
        <a:lstStyle/>
        <a:p>
          <a:endParaRPr lang="en-US"/>
        </a:p>
      </dgm:t>
    </dgm:pt>
    <dgm:pt modelId="{5E599548-8C66-4738-B40C-60B86D4E9E9F}">
      <dgm:prSet/>
      <dgm:spPr/>
      <dgm:t>
        <a:bodyPr/>
        <a:lstStyle/>
        <a:p>
          <a:r>
            <a:rPr lang="en-US" b="1" dirty="0"/>
            <a:t>March 4, </a:t>
          </a:r>
          <a:r>
            <a:rPr lang="en-US" b="1" dirty="0" err="1"/>
            <a:t>yr</a:t>
          </a:r>
          <a:endParaRPr lang="en-US" dirty="0"/>
        </a:p>
      </dgm:t>
    </dgm:pt>
    <dgm:pt modelId="{620A96A0-A67B-42D7-BA0E-E42AB212C966}" type="parTrans" cxnId="{C7F38217-0DF4-4F3F-8A21-B362A4F19434}">
      <dgm:prSet/>
      <dgm:spPr/>
      <dgm:t>
        <a:bodyPr/>
        <a:lstStyle/>
        <a:p>
          <a:endParaRPr lang="en-US"/>
        </a:p>
      </dgm:t>
    </dgm:pt>
    <dgm:pt modelId="{72A85FB3-C04B-4BFF-97A7-9E86F4650EE7}" type="sibTrans" cxnId="{C7F38217-0DF4-4F3F-8A21-B362A4F19434}">
      <dgm:prSet/>
      <dgm:spPr/>
      <dgm:t>
        <a:bodyPr/>
        <a:lstStyle/>
        <a:p>
          <a:endParaRPr lang="en-US"/>
        </a:p>
      </dgm:t>
    </dgm:pt>
    <dgm:pt modelId="{022F1891-00FD-7144-A092-5F353B42B991}" type="pres">
      <dgm:prSet presAssocID="{93E856CE-D5C5-49AD-BA1A-93B492A194DA}" presName="vert0" presStyleCnt="0">
        <dgm:presLayoutVars>
          <dgm:dir/>
          <dgm:animOne val="branch"/>
          <dgm:animLvl val="lvl"/>
        </dgm:presLayoutVars>
      </dgm:prSet>
      <dgm:spPr/>
    </dgm:pt>
    <dgm:pt modelId="{314EF88A-766F-C74D-8A4E-0C2CBA8EDDA7}" type="pres">
      <dgm:prSet presAssocID="{3C1E69B5-4FA7-4A76-8F03-DD8913B06E03}" presName="thickLine" presStyleLbl="alignNode1" presStyleIdx="0" presStyleCnt="3"/>
      <dgm:spPr/>
    </dgm:pt>
    <dgm:pt modelId="{98C76FAD-0739-1B46-A014-AF0C882A721D}" type="pres">
      <dgm:prSet presAssocID="{3C1E69B5-4FA7-4A76-8F03-DD8913B06E03}" presName="horz1" presStyleCnt="0"/>
      <dgm:spPr/>
    </dgm:pt>
    <dgm:pt modelId="{AEA59CA3-8745-2543-8B8D-FA6F0976E1BC}" type="pres">
      <dgm:prSet presAssocID="{3C1E69B5-4FA7-4A76-8F03-DD8913B06E03}" presName="tx1" presStyleLbl="revTx" presStyleIdx="0" presStyleCnt="3"/>
      <dgm:spPr/>
    </dgm:pt>
    <dgm:pt modelId="{4C1549EA-F8E2-FD42-BF51-FE5A7563A344}" type="pres">
      <dgm:prSet presAssocID="{3C1E69B5-4FA7-4A76-8F03-DD8913B06E03}" presName="vert1" presStyleCnt="0"/>
      <dgm:spPr/>
    </dgm:pt>
    <dgm:pt modelId="{F5415814-C215-A04E-9C53-4CF9B39ECB90}" type="pres">
      <dgm:prSet presAssocID="{48B83FA2-BD61-4E28-A46B-8DCFC6D0B2D2}" presName="thickLine" presStyleLbl="alignNode1" presStyleIdx="1" presStyleCnt="3"/>
      <dgm:spPr/>
    </dgm:pt>
    <dgm:pt modelId="{0E625BEC-88D8-4747-AE52-27D19EA2230C}" type="pres">
      <dgm:prSet presAssocID="{48B83FA2-BD61-4E28-A46B-8DCFC6D0B2D2}" presName="horz1" presStyleCnt="0"/>
      <dgm:spPr/>
    </dgm:pt>
    <dgm:pt modelId="{573C6792-FD1E-DE4F-ACE8-FA7FD4302415}" type="pres">
      <dgm:prSet presAssocID="{48B83FA2-BD61-4E28-A46B-8DCFC6D0B2D2}" presName="tx1" presStyleLbl="revTx" presStyleIdx="1" presStyleCnt="3"/>
      <dgm:spPr/>
    </dgm:pt>
    <dgm:pt modelId="{AF54CC2A-1872-FA4F-A4FC-023DF0F2B13C}" type="pres">
      <dgm:prSet presAssocID="{48B83FA2-BD61-4E28-A46B-8DCFC6D0B2D2}" presName="vert1" presStyleCnt="0"/>
      <dgm:spPr/>
    </dgm:pt>
    <dgm:pt modelId="{1736A59F-D2C9-084D-BE33-44A078C0F316}" type="pres">
      <dgm:prSet presAssocID="{5E599548-8C66-4738-B40C-60B86D4E9E9F}" presName="thickLine" presStyleLbl="alignNode1" presStyleIdx="2" presStyleCnt="3"/>
      <dgm:spPr/>
    </dgm:pt>
    <dgm:pt modelId="{ADB8DFD5-1B6D-8744-B465-4F338BEAD5D0}" type="pres">
      <dgm:prSet presAssocID="{5E599548-8C66-4738-B40C-60B86D4E9E9F}" presName="horz1" presStyleCnt="0"/>
      <dgm:spPr/>
    </dgm:pt>
    <dgm:pt modelId="{C04F7FFE-BA50-024E-A6C4-584F1D633AD7}" type="pres">
      <dgm:prSet presAssocID="{5E599548-8C66-4738-B40C-60B86D4E9E9F}" presName="tx1" presStyleLbl="revTx" presStyleIdx="2" presStyleCnt="3"/>
      <dgm:spPr/>
    </dgm:pt>
    <dgm:pt modelId="{DBD22D75-5E30-454D-91A8-2381758CFDA1}" type="pres">
      <dgm:prSet presAssocID="{5E599548-8C66-4738-B40C-60B86D4E9E9F}" presName="vert1" presStyleCnt="0"/>
      <dgm:spPr/>
    </dgm:pt>
  </dgm:ptLst>
  <dgm:cxnLst>
    <dgm:cxn modelId="{9E45D210-B4BE-4D9B-92E4-030A5191AB18}" srcId="{93E856CE-D5C5-49AD-BA1A-93B492A194DA}" destId="{48B83FA2-BD61-4E28-A46B-8DCFC6D0B2D2}" srcOrd="1" destOrd="0" parTransId="{89498612-9223-42E5-81DF-BC424855C011}" sibTransId="{23E35299-7BAE-446A-A61A-E1E6D800169C}"/>
    <dgm:cxn modelId="{6883AB13-363C-0046-BF1C-5FC949B55172}" type="presOf" srcId="{3C1E69B5-4FA7-4A76-8F03-DD8913B06E03}" destId="{AEA59CA3-8745-2543-8B8D-FA6F0976E1BC}" srcOrd="0" destOrd="0" presId="urn:microsoft.com/office/officeart/2008/layout/LinedList"/>
    <dgm:cxn modelId="{109CFE13-6E76-BE4B-8753-7A2424BF6B0A}" type="presOf" srcId="{48B83FA2-BD61-4E28-A46B-8DCFC6D0B2D2}" destId="{573C6792-FD1E-DE4F-ACE8-FA7FD4302415}" srcOrd="0" destOrd="0" presId="urn:microsoft.com/office/officeart/2008/layout/LinedList"/>
    <dgm:cxn modelId="{C7F38217-0DF4-4F3F-8A21-B362A4F19434}" srcId="{93E856CE-D5C5-49AD-BA1A-93B492A194DA}" destId="{5E599548-8C66-4738-B40C-60B86D4E9E9F}" srcOrd="2" destOrd="0" parTransId="{620A96A0-A67B-42D7-BA0E-E42AB212C966}" sibTransId="{72A85FB3-C04B-4BFF-97A7-9E86F4650EE7}"/>
    <dgm:cxn modelId="{27BFCA35-4C8D-4412-B48F-43DA9CACE52B}" srcId="{93E856CE-D5C5-49AD-BA1A-93B492A194DA}" destId="{3C1E69B5-4FA7-4A76-8F03-DD8913B06E03}" srcOrd="0" destOrd="0" parTransId="{EC082D1B-2C62-40E2-B07D-08BD3447F986}" sibTransId="{1D5D1F49-9133-4A98-8841-94815692B813}"/>
    <dgm:cxn modelId="{72167441-96C9-5A45-A308-9D73C6B732B4}" type="presOf" srcId="{93E856CE-D5C5-49AD-BA1A-93B492A194DA}" destId="{022F1891-00FD-7144-A092-5F353B42B991}" srcOrd="0" destOrd="0" presId="urn:microsoft.com/office/officeart/2008/layout/LinedList"/>
    <dgm:cxn modelId="{C8F13745-E611-F24D-91A0-8793667161AE}" type="presOf" srcId="{5E599548-8C66-4738-B40C-60B86D4E9E9F}" destId="{C04F7FFE-BA50-024E-A6C4-584F1D633AD7}" srcOrd="0" destOrd="0" presId="urn:microsoft.com/office/officeart/2008/layout/LinedList"/>
    <dgm:cxn modelId="{0CECE801-DB9F-2540-AC4B-7CC40AB6F4B0}" type="presParOf" srcId="{022F1891-00FD-7144-A092-5F353B42B991}" destId="{314EF88A-766F-C74D-8A4E-0C2CBA8EDDA7}" srcOrd="0" destOrd="0" presId="urn:microsoft.com/office/officeart/2008/layout/LinedList"/>
    <dgm:cxn modelId="{16EF1542-3456-C64F-A0D4-ACADCDFCF7EA}" type="presParOf" srcId="{022F1891-00FD-7144-A092-5F353B42B991}" destId="{98C76FAD-0739-1B46-A014-AF0C882A721D}" srcOrd="1" destOrd="0" presId="urn:microsoft.com/office/officeart/2008/layout/LinedList"/>
    <dgm:cxn modelId="{CBF91007-DD1D-B040-A765-488E22D8DEA7}" type="presParOf" srcId="{98C76FAD-0739-1B46-A014-AF0C882A721D}" destId="{AEA59CA3-8745-2543-8B8D-FA6F0976E1BC}" srcOrd="0" destOrd="0" presId="urn:microsoft.com/office/officeart/2008/layout/LinedList"/>
    <dgm:cxn modelId="{575D53F0-140F-0F47-BF44-FE22473EF3D7}" type="presParOf" srcId="{98C76FAD-0739-1B46-A014-AF0C882A721D}" destId="{4C1549EA-F8E2-FD42-BF51-FE5A7563A344}" srcOrd="1" destOrd="0" presId="urn:microsoft.com/office/officeart/2008/layout/LinedList"/>
    <dgm:cxn modelId="{FC73D6DA-1768-4E47-90A3-CB8641AA2B81}" type="presParOf" srcId="{022F1891-00FD-7144-A092-5F353B42B991}" destId="{F5415814-C215-A04E-9C53-4CF9B39ECB90}" srcOrd="2" destOrd="0" presId="urn:microsoft.com/office/officeart/2008/layout/LinedList"/>
    <dgm:cxn modelId="{CBD8BEA1-4DCD-5F4C-BACC-BF41551A1A1B}" type="presParOf" srcId="{022F1891-00FD-7144-A092-5F353B42B991}" destId="{0E625BEC-88D8-4747-AE52-27D19EA2230C}" srcOrd="3" destOrd="0" presId="urn:microsoft.com/office/officeart/2008/layout/LinedList"/>
    <dgm:cxn modelId="{3A075EE4-B900-C04E-A4F7-6077AEAE9F23}" type="presParOf" srcId="{0E625BEC-88D8-4747-AE52-27D19EA2230C}" destId="{573C6792-FD1E-DE4F-ACE8-FA7FD4302415}" srcOrd="0" destOrd="0" presId="urn:microsoft.com/office/officeart/2008/layout/LinedList"/>
    <dgm:cxn modelId="{59AA4869-EBEE-EA46-A082-3EA4B52433EB}" type="presParOf" srcId="{0E625BEC-88D8-4747-AE52-27D19EA2230C}" destId="{AF54CC2A-1872-FA4F-A4FC-023DF0F2B13C}" srcOrd="1" destOrd="0" presId="urn:microsoft.com/office/officeart/2008/layout/LinedList"/>
    <dgm:cxn modelId="{318EEA14-33B7-3446-9447-3DD1D9BF168A}" type="presParOf" srcId="{022F1891-00FD-7144-A092-5F353B42B991}" destId="{1736A59F-D2C9-084D-BE33-44A078C0F316}" srcOrd="4" destOrd="0" presId="urn:microsoft.com/office/officeart/2008/layout/LinedList"/>
    <dgm:cxn modelId="{3000011D-8A7A-4D45-B60A-90D3DC66CB79}" type="presParOf" srcId="{022F1891-00FD-7144-A092-5F353B42B991}" destId="{ADB8DFD5-1B6D-8744-B465-4F338BEAD5D0}" srcOrd="5" destOrd="0" presId="urn:microsoft.com/office/officeart/2008/layout/LinedList"/>
    <dgm:cxn modelId="{685922B9-6A13-D541-8630-62B286F2CCB4}" type="presParOf" srcId="{ADB8DFD5-1B6D-8744-B465-4F338BEAD5D0}" destId="{C04F7FFE-BA50-024E-A6C4-584F1D633AD7}" srcOrd="0" destOrd="0" presId="urn:microsoft.com/office/officeart/2008/layout/LinedList"/>
    <dgm:cxn modelId="{4B0473D4-888D-3942-9CB4-DBCC9C281342}" type="presParOf" srcId="{ADB8DFD5-1B6D-8744-B465-4F338BEAD5D0}" destId="{DBD22D75-5E30-454D-91A8-2381758CFD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74C92-0934-47E6-A661-0BFF407C4869}"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10F79A34-447D-455B-8A90-3D9AE9596A7D}">
      <dgm:prSet/>
      <dgm:spPr/>
      <dgm:t>
        <a:bodyPr/>
        <a:lstStyle/>
        <a:p>
          <a:r>
            <a:rPr lang="en-US" b="1" dirty="0"/>
            <a:t>Index</a:t>
          </a:r>
          <a:endParaRPr lang="en-US" dirty="0"/>
        </a:p>
      </dgm:t>
    </dgm:pt>
    <dgm:pt modelId="{BDE20820-DE1C-4258-A58D-C58324F6E74A}" type="parTrans" cxnId="{3D2B7425-00F9-4E78-B57E-A818C62CE55F}">
      <dgm:prSet/>
      <dgm:spPr/>
      <dgm:t>
        <a:bodyPr/>
        <a:lstStyle/>
        <a:p>
          <a:endParaRPr lang="en-US"/>
        </a:p>
      </dgm:t>
    </dgm:pt>
    <dgm:pt modelId="{40526C94-7435-4F8C-BD20-5B35243D67F5}" type="sibTrans" cxnId="{3D2B7425-00F9-4E78-B57E-A818C62CE55F}">
      <dgm:prSet/>
      <dgm:spPr/>
      <dgm:t>
        <a:bodyPr/>
        <a:lstStyle/>
        <a:p>
          <a:endParaRPr lang="en-US"/>
        </a:p>
      </dgm:t>
    </dgm:pt>
    <dgm:pt modelId="{5D54D070-C36F-4DA4-8B0F-5915026381F0}">
      <dgm:prSet/>
      <dgm:spPr/>
      <dgm:t>
        <a:bodyPr/>
        <a:lstStyle/>
        <a:p>
          <a:r>
            <a:rPr lang="en-US" b="1"/>
            <a:t>Count Sheets </a:t>
          </a:r>
          <a:endParaRPr lang="en-US"/>
        </a:p>
      </dgm:t>
    </dgm:pt>
    <dgm:pt modelId="{B6DFC244-35B2-4A35-9238-BDB3A73BFB4A}" type="parTrans" cxnId="{D279041E-E299-450E-9071-7D6422008FD2}">
      <dgm:prSet/>
      <dgm:spPr/>
      <dgm:t>
        <a:bodyPr/>
        <a:lstStyle/>
        <a:p>
          <a:endParaRPr lang="en-US"/>
        </a:p>
      </dgm:t>
    </dgm:pt>
    <dgm:pt modelId="{D691DB5D-8AFC-4B89-B99B-E73EAE7443E6}" type="sibTrans" cxnId="{D279041E-E299-450E-9071-7D6422008FD2}">
      <dgm:prSet/>
      <dgm:spPr/>
      <dgm:t>
        <a:bodyPr/>
        <a:lstStyle/>
        <a:p>
          <a:endParaRPr lang="en-US"/>
        </a:p>
      </dgm:t>
    </dgm:pt>
    <dgm:pt modelId="{7E4D88E1-A8C5-4ED5-A0D1-CC812361C3A0}">
      <dgm:prSet/>
      <dgm:spPr/>
      <dgm:t>
        <a:bodyPr/>
        <a:lstStyle/>
        <a:p>
          <a:r>
            <a:rPr lang="en-US" b="1"/>
            <a:t>Count Signature Sheets</a:t>
          </a:r>
          <a:endParaRPr lang="en-US"/>
        </a:p>
      </dgm:t>
    </dgm:pt>
    <dgm:pt modelId="{4DE165B8-BADB-412E-8817-AF42189E82B3}" type="parTrans" cxnId="{17204DB4-731B-4252-9516-35726DC80EBD}">
      <dgm:prSet/>
      <dgm:spPr/>
      <dgm:t>
        <a:bodyPr/>
        <a:lstStyle/>
        <a:p>
          <a:endParaRPr lang="en-US"/>
        </a:p>
      </dgm:t>
    </dgm:pt>
    <dgm:pt modelId="{3E47CAED-692C-4128-8743-3DCD2FC911F6}" type="sibTrans" cxnId="{17204DB4-731B-4252-9516-35726DC80EBD}">
      <dgm:prSet/>
      <dgm:spPr/>
      <dgm:t>
        <a:bodyPr/>
        <a:lstStyle/>
        <a:p>
          <a:endParaRPr lang="en-US"/>
        </a:p>
      </dgm:t>
    </dgm:pt>
    <dgm:pt modelId="{72E2B266-C647-9049-8E0F-DB2462E4C321}" type="pres">
      <dgm:prSet presAssocID="{49C74C92-0934-47E6-A661-0BFF407C4869}" presName="linear" presStyleCnt="0">
        <dgm:presLayoutVars>
          <dgm:animLvl val="lvl"/>
          <dgm:resizeHandles val="exact"/>
        </dgm:presLayoutVars>
      </dgm:prSet>
      <dgm:spPr/>
    </dgm:pt>
    <dgm:pt modelId="{05D4AB16-5B11-9143-86BE-9E7680F6BF48}" type="pres">
      <dgm:prSet presAssocID="{10F79A34-447D-455B-8A90-3D9AE9596A7D}" presName="parentText" presStyleLbl="node1" presStyleIdx="0" presStyleCnt="3">
        <dgm:presLayoutVars>
          <dgm:chMax val="0"/>
          <dgm:bulletEnabled val="1"/>
        </dgm:presLayoutVars>
      </dgm:prSet>
      <dgm:spPr/>
    </dgm:pt>
    <dgm:pt modelId="{AAD6FD0E-87EB-A947-AEB0-7C1836ACD028}" type="pres">
      <dgm:prSet presAssocID="{40526C94-7435-4F8C-BD20-5B35243D67F5}" presName="spacer" presStyleCnt="0"/>
      <dgm:spPr/>
    </dgm:pt>
    <dgm:pt modelId="{9672D392-F3E1-0E40-8AF4-BDB612F2254C}" type="pres">
      <dgm:prSet presAssocID="{5D54D070-C36F-4DA4-8B0F-5915026381F0}" presName="parentText" presStyleLbl="node1" presStyleIdx="1" presStyleCnt="3">
        <dgm:presLayoutVars>
          <dgm:chMax val="0"/>
          <dgm:bulletEnabled val="1"/>
        </dgm:presLayoutVars>
      </dgm:prSet>
      <dgm:spPr/>
    </dgm:pt>
    <dgm:pt modelId="{64678838-9057-F04C-A51A-DE0D5DD0C82C}" type="pres">
      <dgm:prSet presAssocID="{D691DB5D-8AFC-4B89-B99B-E73EAE7443E6}" presName="spacer" presStyleCnt="0"/>
      <dgm:spPr/>
    </dgm:pt>
    <dgm:pt modelId="{BDA8610C-F68D-6A4B-98AC-35D9F965D3DD}" type="pres">
      <dgm:prSet presAssocID="{7E4D88E1-A8C5-4ED5-A0D1-CC812361C3A0}" presName="parentText" presStyleLbl="node1" presStyleIdx="2" presStyleCnt="3">
        <dgm:presLayoutVars>
          <dgm:chMax val="0"/>
          <dgm:bulletEnabled val="1"/>
        </dgm:presLayoutVars>
      </dgm:prSet>
      <dgm:spPr/>
    </dgm:pt>
  </dgm:ptLst>
  <dgm:cxnLst>
    <dgm:cxn modelId="{72553D00-ED34-604C-8324-42D83FA2C51B}" type="presOf" srcId="{10F79A34-447D-455B-8A90-3D9AE9596A7D}" destId="{05D4AB16-5B11-9143-86BE-9E7680F6BF48}" srcOrd="0" destOrd="0" presId="urn:microsoft.com/office/officeart/2005/8/layout/vList2"/>
    <dgm:cxn modelId="{D279041E-E299-450E-9071-7D6422008FD2}" srcId="{49C74C92-0934-47E6-A661-0BFF407C4869}" destId="{5D54D070-C36F-4DA4-8B0F-5915026381F0}" srcOrd="1" destOrd="0" parTransId="{B6DFC244-35B2-4A35-9238-BDB3A73BFB4A}" sibTransId="{D691DB5D-8AFC-4B89-B99B-E73EAE7443E6}"/>
    <dgm:cxn modelId="{3D2B7425-00F9-4E78-B57E-A818C62CE55F}" srcId="{49C74C92-0934-47E6-A661-0BFF407C4869}" destId="{10F79A34-447D-455B-8A90-3D9AE9596A7D}" srcOrd="0" destOrd="0" parTransId="{BDE20820-DE1C-4258-A58D-C58324F6E74A}" sibTransId="{40526C94-7435-4F8C-BD20-5B35243D67F5}"/>
    <dgm:cxn modelId="{E391222C-801A-6243-B10A-25551D599FAD}" type="presOf" srcId="{7E4D88E1-A8C5-4ED5-A0D1-CC812361C3A0}" destId="{BDA8610C-F68D-6A4B-98AC-35D9F965D3DD}" srcOrd="0" destOrd="0" presId="urn:microsoft.com/office/officeart/2005/8/layout/vList2"/>
    <dgm:cxn modelId="{534B1064-232B-3E4F-9D5E-B23BF1E57D58}" type="presOf" srcId="{5D54D070-C36F-4DA4-8B0F-5915026381F0}" destId="{9672D392-F3E1-0E40-8AF4-BDB612F2254C}" srcOrd="0" destOrd="0" presId="urn:microsoft.com/office/officeart/2005/8/layout/vList2"/>
    <dgm:cxn modelId="{200F5158-4957-DB4A-A473-48903748A619}" type="presOf" srcId="{49C74C92-0934-47E6-A661-0BFF407C4869}" destId="{72E2B266-C647-9049-8E0F-DB2462E4C321}" srcOrd="0" destOrd="0" presId="urn:microsoft.com/office/officeart/2005/8/layout/vList2"/>
    <dgm:cxn modelId="{17204DB4-731B-4252-9516-35726DC80EBD}" srcId="{49C74C92-0934-47E6-A661-0BFF407C4869}" destId="{7E4D88E1-A8C5-4ED5-A0D1-CC812361C3A0}" srcOrd="2" destOrd="0" parTransId="{4DE165B8-BADB-412E-8817-AF42189E82B3}" sibTransId="{3E47CAED-692C-4128-8743-3DCD2FC911F6}"/>
    <dgm:cxn modelId="{086B1CDA-D76F-F34C-8E32-FAA4D49AAC86}" type="presParOf" srcId="{72E2B266-C647-9049-8E0F-DB2462E4C321}" destId="{05D4AB16-5B11-9143-86BE-9E7680F6BF48}" srcOrd="0" destOrd="0" presId="urn:microsoft.com/office/officeart/2005/8/layout/vList2"/>
    <dgm:cxn modelId="{8DC09893-9D94-CA42-9E44-608212F23D35}" type="presParOf" srcId="{72E2B266-C647-9049-8E0F-DB2462E4C321}" destId="{AAD6FD0E-87EB-A947-AEB0-7C1836ACD028}" srcOrd="1" destOrd="0" presId="urn:microsoft.com/office/officeart/2005/8/layout/vList2"/>
    <dgm:cxn modelId="{469B8E3B-3525-6F44-96F6-BD60BF8192F5}" type="presParOf" srcId="{72E2B266-C647-9049-8E0F-DB2462E4C321}" destId="{9672D392-F3E1-0E40-8AF4-BDB612F2254C}" srcOrd="2" destOrd="0" presId="urn:microsoft.com/office/officeart/2005/8/layout/vList2"/>
    <dgm:cxn modelId="{A1DAE80F-2F7B-D846-868E-A63F50EC33B3}" type="presParOf" srcId="{72E2B266-C647-9049-8E0F-DB2462E4C321}" destId="{64678838-9057-F04C-A51A-DE0D5DD0C82C}" srcOrd="3" destOrd="0" presId="urn:microsoft.com/office/officeart/2005/8/layout/vList2"/>
    <dgm:cxn modelId="{C2052E72-F399-044C-BCB1-84DD38D739ED}" type="presParOf" srcId="{72E2B266-C647-9049-8E0F-DB2462E4C321}" destId="{BDA8610C-F68D-6A4B-98AC-35D9F965D3DD}"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24B576-4942-4CC2-AF0E-B308DA297B65}"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BF71109C-52A0-4834-8EE2-D14D2F98FC91}">
      <dgm:prSet custT="1"/>
      <dgm:spPr/>
      <dgm:t>
        <a:bodyPr/>
        <a:lstStyle/>
        <a:p>
          <a:r>
            <a:rPr lang="en-US" sz="3600" b="1"/>
            <a:t>Right Person</a:t>
          </a:r>
          <a:endParaRPr lang="en-US" sz="3600" dirty="0"/>
        </a:p>
      </dgm:t>
    </dgm:pt>
    <dgm:pt modelId="{DC3A09EA-632C-42ED-94BF-8D07250EAB7A}" type="parTrans" cxnId="{4AAAA67B-10E4-4D21-9886-46A2038BDB37}">
      <dgm:prSet/>
      <dgm:spPr/>
      <dgm:t>
        <a:bodyPr/>
        <a:lstStyle/>
        <a:p>
          <a:endParaRPr lang="en-US"/>
        </a:p>
      </dgm:t>
    </dgm:pt>
    <dgm:pt modelId="{3A00A495-B452-4800-8F0A-AF9B7646CB97}" type="sibTrans" cxnId="{4AAAA67B-10E4-4D21-9886-46A2038BDB37}">
      <dgm:prSet/>
      <dgm:spPr/>
      <dgm:t>
        <a:bodyPr/>
        <a:lstStyle/>
        <a:p>
          <a:endParaRPr lang="en-US"/>
        </a:p>
      </dgm:t>
    </dgm:pt>
    <dgm:pt modelId="{E02C5759-7F1A-4CD8-BF3C-05337897E79C}">
      <dgm:prSet custT="1"/>
      <dgm:spPr/>
      <dgm:t>
        <a:bodyPr/>
        <a:lstStyle/>
        <a:p>
          <a:r>
            <a:rPr lang="en-US" sz="3600" b="1"/>
            <a:t>Right Medication</a:t>
          </a:r>
          <a:endParaRPr lang="en-US" sz="3600" dirty="0"/>
        </a:p>
      </dgm:t>
    </dgm:pt>
    <dgm:pt modelId="{3F0EEB0D-EDE4-4002-9824-EF08DE5ED0F8}" type="parTrans" cxnId="{87661E9F-74E3-4A65-B968-E0826350F58B}">
      <dgm:prSet/>
      <dgm:spPr/>
      <dgm:t>
        <a:bodyPr/>
        <a:lstStyle/>
        <a:p>
          <a:endParaRPr lang="en-US"/>
        </a:p>
      </dgm:t>
    </dgm:pt>
    <dgm:pt modelId="{72D90360-F5FD-4749-AA5F-689B421ADE54}" type="sibTrans" cxnId="{87661E9F-74E3-4A65-B968-E0826350F58B}">
      <dgm:prSet/>
      <dgm:spPr/>
      <dgm:t>
        <a:bodyPr/>
        <a:lstStyle/>
        <a:p>
          <a:endParaRPr lang="en-US"/>
        </a:p>
      </dgm:t>
    </dgm:pt>
    <dgm:pt modelId="{8B0287C7-D3F3-42D6-ACE8-ECF70852A3AF}">
      <dgm:prSet custT="1"/>
      <dgm:spPr/>
      <dgm:t>
        <a:bodyPr/>
        <a:lstStyle/>
        <a:p>
          <a:r>
            <a:rPr lang="en-US" sz="3600" b="1"/>
            <a:t>Right Dose</a:t>
          </a:r>
          <a:endParaRPr lang="en-US" sz="3600" dirty="0"/>
        </a:p>
      </dgm:t>
    </dgm:pt>
    <dgm:pt modelId="{B4D242EB-A2CF-42A1-B5E9-1AC48D166E73}" type="parTrans" cxnId="{248F0758-6CF6-46FA-89A4-CE1EA3E44185}">
      <dgm:prSet/>
      <dgm:spPr/>
      <dgm:t>
        <a:bodyPr/>
        <a:lstStyle/>
        <a:p>
          <a:endParaRPr lang="en-US"/>
        </a:p>
      </dgm:t>
    </dgm:pt>
    <dgm:pt modelId="{4804E514-9900-497C-B1CC-DBFD59D21434}" type="sibTrans" cxnId="{248F0758-6CF6-46FA-89A4-CE1EA3E44185}">
      <dgm:prSet/>
      <dgm:spPr/>
      <dgm:t>
        <a:bodyPr/>
        <a:lstStyle/>
        <a:p>
          <a:endParaRPr lang="en-US"/>
        </a:p>
      </dgm:t>
    </dgm:pt>
    <dgm:pt modelId="{F2B1D3ED-EFC4-49FF-9F0D-B335F8EE8F45}">
      <dgm:prSet custT="1"/>
      <dgm:spPr/>
      <dgm:t>
        <a:bodyPr/>
        <a:lstStyle/>
        <a:p>
          <a:r>
            <a:rPr lang="en-US" sz="3600" b="1"/>
            <a:t>Right Time</a:t>
          </a:r>
          <a:endParaRPr lang="en-US" sz="3600" dirty="0"/>
        </a:p>
      </dgm:t>
    </dgm:pt>
    <dgm:pt modelId="{68978F13-D53F-413A-931E-1629AD7BCB8D}" type="parTrans" cxnId="{46286B8B-B00C-4D6F-AA64-4A6D09D1B686}">
      <dgm:prSet/>
      <dgm:spPr/>
      <dgm:t>
        <a:bodyPr/>
        <a:lstStyle/>
        <a:p>
          <a:endParaRPr lang="en-US"/>
        </a:p>
      </dgm:t>
    </dgm:pt>
    <dgm:pt modelId="{7048F387-77A0-417E-959E-666F5AE9D9F3}" type="sibTrans" cxnId="{46286B8B-B00C-4D6F-AA64-4A6D09D1B686}">
      <dgm:prSet/>
      <dgm:spPr/>
      <dgm:t>
        <a:bodyPr/>
        <a:lstStyle/>
        <a:p>
          <a:endParaRPr lang="en-US"/>
        </a:p>
      </dgm:t>
    </dgm:pt>
    <dgm:pt modelId="{4ADD600C-8D16-4FF9-B792-16CDAA4835B1}">
      <dgm:prSet custT="1"/>
      <dgm:spPr/>
      <dgm:t>
        <a:bodyPr/>
        <a:lstStyle/>
        <a:p>
          <a:r>
            <a:rPr lang="en-US" sz="3600" b="1"/>
            <a:t>Right Route</a:t>
          </a:r>
          <a:endParaRPr lang="en-US" sz="3600" dirty="0"/>
        </a:p>
      </dgm:t>
    </dgm:pt>
    <dgm:pt modelId="{C140D997-AFCD-4BA0-A322-D49A78A5FE99}" type="parTrans" cxnId="{268B6463-9099-4BBC-A58C-1B067321A1F7}">
      <dgm:prSet/>
      <dgm:spPr/>
      <dgm:t>
        <a:bodyPr/>
        <a:lstStyle/>
        <a:p>
          <a:endParaRPr lang="en-US"/>
        </a:p>
      </dgm:t>
    </dgm:pt>
    <dgm:pt modelId="{963BC94D-CC0C-40B8-BAED-7DD943AFCE00}" type="sibTrans" cxnId="{268B6463-9099-4BBC-A58C-1B067321A1F7}">
      <dgm:prSet/>
      <dgm:spPr/>
      <dgm:t>
        <a:bodyPr/>
        <a:lstStyle/>
        <a:p>
          <a:endParaRPr lang="en-US"/>
        </a:p>
      </dgm:t>
    </dgm:pt>
    <dgm:pt modelId="{007753E4-C60D-124C-9F07-427A8EE1F5DD}" type="pres">
      <dgm:prSet presAssocID="{3524B576-4942-4CC2-AF0E-B308DA297B65}" presName="vert0" presStyleCnt="0">
        <dgm:presLayoutVars>
          <dgm:dir/>
          <dgm:animOne val="branch"/>
          <dgm:animLvl val="lvl"/>
        </dgm:presLayoutVars>
      </dgm:prSet>
      <dgm:spPr/>
    </dgm:pt>
    <dgm:pt modelId="{A64698FF-CE4B-6244-9717-D18C3D75FB20}" type="pres">
      <dgm:prSet presAssocID="{BF71109C-52A0-4834-8EE2-D14D2F98FC91}" presName="thickLine" presStyleLbl="alignNode1" presStyleIdx="0" presStyleCnt="5"/>
      <dgm:spPr/>
    </dgm:pt>
    <dgm:pt modelId="{A843F23D-5DE1-E544-A04A-0C84D73D0242}" type="pres">
      <dgm:prSet presAssocID="{BF71109C-52A0-4834-8EE2-D14D2F98FC91}" presName="horz1" presStyleCnt="0"/>
      <dgm:spPr/>
    </dgm:pt>
    <dgm:pt modelId="{9129B347-6F5D-2647-904C-BB357BCDFC7C}" type="pres">
      <dgm:prSet presAssocID="{BF71109C-52A0-4834-8EE2-D14D2F98FC91}" presName="tx1" presStyleLbl="revTx" presStyleIdx="0" presStyleCnt="5"/>
      <dgm:spPr/>
    </dgm:pt>
    <dgm:pt modelId="{08F67960-1DF1-2349-9F5B-BD5AF7D0835A}" type="pres">
      <dgm:prSet presAssocID="{BF71109C-52A0-4834-8EE2-D14D2F98FC91}" presName="vert1" presStyleCnt="0"/>
      <dgm:spPr/>
    </dgm:pt>
    <dgm:pt modelId="{7E87F708-E354-2B4D-AFDD-6B27294DC9A3}" type="pres">
      <dgm:prSet presAssocID="{E02C5759-7F1A-4CD8-BF3C-05337897E79C}" presName="thickLine" presStyleLbl="alignNode1" presStyleIdx="1" presStyleCnt="5"/>
      <dgm:spPr/>
    </dgm:pt>
    <dgm:pt modelId="{41BB7037-5E4F-EE41-8650-52B5ECA78338}" type="pres">
      <dgm:prSet presAssocID="{E02C5759-7F1A-4CD8-BF3C-05337897E79C}" presName="horz1" presStyleCnt="0"/>
      <dgm:spPr/>
    </dgm:pt>
    <dgm:pt modelId="{BE88598C-FBDC-8640-9F06-8429242929BE}" type="pres">
      <dgm:prSet presAssocID="{E02C5759-7F1A-4CD8-BF3C-05337897E79C}" presName="tx1" presStyleLbl="revTx" presStyleIdx="1" presStyleCnt="5"/>
      <dgm:spPr/>
    </dgm:pt>
    <dgm:pt modelId="{05EA9FF2-0971-C745-9376-4FA5A89F9FAF}" type="pres">
      <dgm:prSet presAssocID="{E02C5759-7F1A-4CD8-BF3C-05337897E79C}" presName="vert1" presStyleCnt="0"/>
      <dgm:spPr/>
    </dgm:pt>
    <dgm:pt modelId="{DC3D795C-6330-C44C-BBB2-EEEC82B1020D}" type="pres">
      <dgm:prSet presAssocID="{8B0287C7-D3F3-42D6-ACE8-ECF70852A3AF}" presName="thickLine" presStyleLbl="alignNode1" presStyleIdx="2" presStyleCnt="5"/>
      <dgm:spPr/>
    </dgm:pt>
    <dgm:pt modelId="{B1DAE98D-C726-F54F-AC88-9104F897A989}" type="pres">
      <dgm:prSet presAssocID="{8B0287C7-D3F3-42D6-ACE8-ECF70852A3AF}" presName="horz1" presStyleCnt="0"/>
      <dgm:spPr/>
    </dgm:pt>
    <dgm:pt modelId="{5F3F9A91-135D-3F4C-AC07-A826159E7EF8}" type="pres">
      <dgm:prSet presAssocID="{8B0287C7-D3F3-42D6-ACE8-ECF70852A3AF}" presName="tx1" presStyleLbl="revTx" presStyleIdx="2" presStyleCnt="5"/>
      <dgm:spPr/>
    </dgm:pt>
    <dgm:pt modelId="{01969AF7-0902-8844-BD1F-5D12D032F3AF}" type="pres">
      <dgm:prSet presAssocID="{8B0287C7-D3F3-42D6-ACE8-ECF70852A3AF}" presName="vert1" presStyleCnt="0"/>
      <dgm:spPr/>
    </dgm:pt>
    <dgm:pt modelId="{0542B250-0D2A-194B-A245-8338F2C3E802}" type="pres">
      <dgm:prSet presAssocID="{F2B1D3ED-EFC4-49FF-9F0D-B335F8EE8F45}" presName="thickLine" presStyleLbl="alignNode1" presStyleIdx="3" presStyleCnt="5"/>
      <dgm:spPr/>
    </dgm:pt>
    <dgm:pt modelId="{E564AC0C-790A-8C46-B2D7-C2E95EF2DD72}" type="pres">
      <dgm:prSet presAssocID="{F2B1D3ED-EFC4-49FF-9F0D-B335F8EE8F45}" presName="horz1" presStyleCnt="0"/>
      <dgm:spPr/>
    </dgm:pt>
    <dgm:pt modelId="{44F6896C-6778-3441-8A62-43FE06A08DE9}" type="pres">
      <dgm:prSet presAssocID="{F2B1D3ED-EFC4-49FF-9F0D-B335F8EE8F45}" presName="tx1" presStyleLbl="revTx" presStyleIdx="3" presStyleCnt="5"/>
      <dgm:spPr/>
    </dgm:pt>
    <dgm:pt modelId="{CF50C4DD-1C8C-5A45-B5F7-ACB3660CAD6F}" type="pres">
      <dgm:prSet presAssocID="{F2B1D3ED-EFC4-49FF-9F0D-B335F8EE8F45}" presName="vert1" presStyleCnt="0"/>
      <dgm:spPr/>
    </dgm:pt>
    <dgm:pt modelId="{88893E36-1481-9147-84EE-52D331D45D06}" type="pres">
      <dgm:prSet presAssocID="{4ADD600C-8D16-4FF9-B792-16CDAA4835B1}" presName="thickLine" presStyleLbl="alignNode1" presStyleIdx="4" presStyleCnt="5"/>
      <dgm:spPr/>
    </dgm:pt>
    <dgm:pt modelId="{BAAF819C-7F8E-1646-A7F6-F610D1E237F8}" type="pres">
      <dgm:prSet presAssocID="{4ADD600C-8D16-4FF9-B792-16CDAA4835B1}" presName="horz1" presStyleCnt="0"/>
      <dgm:spPr/>
    </dgm:pt>
    <dgm:pt modelId="{4B681AB8-B878-004C-AA14-B6ED7804580A}" type="pres">
      <dgm:prSet presAssocID="{4ADD600C-8D16-4FF9-B792-16CDAA4835B1}" presName="tx1" presStyleLbl="revTx" presStyleIdx="4" presStyleCnt="5"/>
      <dgm:spPr/>
    </dgm:pt>
    <dgm:pt modelId="{EF05DFC9-04F3-B84E-B49C-D89BF2A560B3}" type="pres">
      <dgm:prSet presAssocID="{4ADD600C-8D16-4FF9-B792-16CDAA4835B1}" presName="vert1" presStyleCnt="0"/>
      <dgm:spPr/>
    </dgm:pt>
  </dgm:ptLst>
  <dgm:cxnLst>
    <dgm:cxn modelId="{4F951B09-1B74-DD45-8D35-4FF3E479B499}" type="presOf" srcId="{E02C5759-7F1A-4CD8-BF3C-05337897E79C}" destId="{BE88598C-FBDC-8640-9F06-8429242929BE}" srcOrd="0" destOrd="0" presId="urn:microsoft.com/office/officeart/2008/layout/LinedList"/>
    <dgm:cxn modelId="{27DD3E0D-A7B4-0C46-9946-F94B5D0E6CB0}" type="presOf" srcId="{BF71109C-52A0-4834-8EE2-D14D2F98FC91}" destId="{9129B347-6F5D-2647-904C-BB357BCDFC7C}" srcOrd="0" destOrd="0" presId="urn:microsoft.com/office/officeart/2008/layout/LinedList"/>
    <dgm:cxn modelId="{9BCC9934-E698-4549-9FA9-92C117FB0CEA}" type="presOf" srcId="{8B0287C7-D3F3-42D6-ACE8-ECF70852A3AF}" destId="{5F3F9A91-135D-3F4C-AC07-A826159E7EF8}" srcOrd="0" destOrd="0" presId="urn:microsoft.com/office/officeart/2008/layout/LinedList"/>
    <dgm:cxn modelId="{74B60C35-9DA8-AA4B-B824-E8CFAD4AA862}" type="presOf" srcId="{F2B1D3ED-EFC4-49FF-9F0D-B335F8EE8F45}" destId="{44F6896C-6778-3441-8A62-43FE06A08DE9}" srcOrd="0" destOrd="0" presId="urn:microsoft.com/office/officeart/2008/layout/LinedList"/>
    <dgm:cxn modelId="{1589C75F-33AF-9F49-B648-ABD45F57A84B}" type="presOf" srcId="{3524B576-4942-4CC2-AF0E-B308DA297B65}" destId="{007753E4-C60D-124C-9F07-427A8EE1F5DD}" srcOrd="0" destOrd="0" presId="urn:microsoft.com/office/officeart/2008/layout/LinedList"/>
    <dgm:cxn modelId="{268B6463-9099-4BBC-A58C-1B067321A1F7}" srcId="{3524B576-4942-4CC2-AF0E-B308DA297B65}" destId="{4ADD600C-8D16-4FF9-B792-16CDAA4835B1}" srcOrd="4" destOrd="0" parTransId="{C140D997-AFCD-4BA0-A322-D49A78A5FE99}" sibTransId="{963BC94D-CC0C-40B8-BAED-7DD943AFCE00}"/>
    <dgm:cxn modelId="{248F0758-6CF6-46FA-89A4-CE1EA3E44185}" srcId="{3524B576-4942-4CC2-AF0E-B308DA297B65}" destId="{8B0287C7-D3F3-42D6-ACE8-ECF70852A3AF}" srcOrd="2" destOrd="0" parTransId="{B4D242EB-A2CF-42A1-B5E9-1AC48D166E73}" sibTransId="{4804E514-9900-497C-B1CC-DBFD59D21434}"/>
    <dgm:cxn modelId="{4AAAA67B-10E4-4D21-9886-46A2038BDB37}" srcId="{3524B576-4942-4CC2-AF0E-B308DA297B65}" destId="{BF71109C-52A0-4834-8EE2-D14D2F98FC91}" srcOrd="0" destOrd="0" parTransId="{DC3A09EA-632C-42ED-94BF-8D07250EAB7A}" sibTransId="{3A00A495-B452-4800-8F0A-AF9B7646CB97}"/>
    <dgm:cxn modelId="{2B91E37F-62C1-3E43-A2A5-16A52C773001}" type="presOf" srcId="{4ADD600C-8D16-4FF9-B792-16CDAA4835B1}" destId="{4B681AB8-B878-004C-AA14-B6ED7804580A}" srcOrd="0" destOrd="0" presId="urn:microsoft.com/office/officeart/2008/layout/LinedList"/>
    <dgm:cxn modelId="{46286B8B-B00C-4D6F-AA64-4A6D09D1B686}" srcId="{3524B576-4942-4CC2-AF0E-B308DA297B65}" destId="{F2B1D3ED-EFC4-49FF-9F0D-B335F8EE8F45}" srcOrd="3" destOrd="0" parTransId="{68978F13-D53F-413A-931E-1629AD7BCB8D}" sibTransId="{7048F387-77A0-417E-959E-666F5AE9D9F3}"/>
    <dgm:cxn modelId="{87661E9F-74E3-4A65-B968-E0826350F58B}" srcId="{3524B576-4942-4CC2-AF0E-B308DA297B65}" destId="{E02C5759-7F1A-4CD8-BF3C-05337897E79C}" srcOrd="1" destOrd="0" parTransId="{3F0EEB0D-EDE4-4002-9824-EF08DE5ED0F8}" sibTransId="{72D90360-F5FD-4749-AA5F-689B421ADE54}"/>
    <dgm:cxn modelId="{0A5A4806-CF08-014E-B563-DEFCA18524D3}" type="presParOf" srcId="{007753E4-C60D-124C-9F07-427A8EE1F5DD}" destId="{A64698FF-CE4B-6244-9717-D18C3D75FB20}" srcOrd="0" destOrd="0" presId="urn:microsoft.com/office/officeart/2008/layout/LinedList"/>
    <dgm:cxn modelId="{1F4322AB-50BC-664D-A8D6-625F46CBA34D}" type="presParOf" srcId="{007753E4-C60D-124C-9F07-427A8EE1F5DD}" destId="{A843F23D-5DE1-E544-A04A-0C84D73D0242}" srcOrd="1" destOrd="0" presId="urn:microsoft.com/office/officeart/2008/layout/LinedList"/>
    <dgm:cxn modelId="{8F446E96-82DE-C64E-8F98-BFEC11997305}" type="presParOf" srcId="{A843F23D-5DE1-E544-A04A-0C84D73D0242}" destId="{9129B347-6F5D-2647-904C-BB357BCDFC7C}" srcOrd="0" destOrd="0" presId="urn:microsoft.com/office/officeart/2008/layout/LinedList"/>
    <dgm:cxn modelId="{EA223C70-2222-CC48-8219-00C7308DFA96}" type="presParOf" srcId="{A843F23D-5DE1-E544-A04A-0C84D73D0242}" destId="{08F67960-1DF1-2349-9F5B-BD5AF7D0835A}" srcOrd="1" destOrd="0" presId="urn:microsoft.com/office/officeart/2008/layout/LinedList"/>
    <dgm:cxn modelId="{66BF8554-2A77-8749-BD20-F715B9FD4283}" type="presParOf" srcId="{007753E4-C60D-124C-9F07-427A8EE1F5DD}" destId="{7E87F708-E354-2B4D-AFDD-6B27294DC9A3}" srcOrd="2" destOrd="0" presId="urn:microsoft.com/office/officeart/2008/layout/LinedList"/>
    <dgm:cxn modelId="{92BA436E-C459-EA47-A082-D664A000C143}" type="presParOf" srcId="{007753E4-C60D-124C-9F07-427A8EE1F5DD}" destId="{41BB7037-5E4F-EE41-8650-52B5ECA78338}" srcOrd="3" destOrd="0" presId="urn:microsoft.com/office/officeart/2008/layout/LinedList"/>
    <dgm:cxn modelId="{C8FED592-8907-2E4A-B2C3-BCDE0546C6C1}" type="presParOf" srcId="{41BB7037-5E4F-EE41-8650-52B5ECA78338}" destId="{BE88598C-FBDC-8640-9F06-8429242929BE}" srcOrd="0" destOrd="0" presId="urn:microsoft.com/office/officeart/2008/layout/LinedList"/>
    <dgm:cxn modelId="{B5B13FB9-0CD8-3B42-B63B-AB6A5806970F}" type="presParOf" srcId="{41BB7037-5E4F-EE41-8650-52B5ECA78338}" destId="{05EA9FF2-0971-C745-9376-4FA5A89F9FAF}" srcOrd="1" destOrd="0" presId="urn:microsoft.com/office/officeart/2008/layout/LinedList"/>
    <dgm:cxn modelId="{ED087920-C6CD-844C-B5AC-FFEE4F8938D4}" type="presParOf" srcId="{007753E4-C60D-124C-9F07-427A8EE1F5DD}" destId="{DC3D795C-6330-C44C-BBB2-EEEC82B1020D}" srcOrd="4" destOrd="0" presId="urn:microsoft.com/office/officeart/2008/layout/LinedList"/>
    <dgm:cxn modelId="{A80BD6FD-F945-1849-A79F-C5EC11117074}" type="presParOf" srcId="{007753E4-C60D-124C-9F07-427A8EE1F5DD}" destId="{B1DAE98D-C726-F54F-AC88-9104F897A989}" srcOrd="5" destOrd="0" presId="urn:microsoft.com/office/officeart/2008/layout/LinedList"/>
    <dgm:cxn modelId="{E4F7DB36-9D5C-ED45-BF92-98E923F71CEF}" type="presParOf" srcId="{B1DAE98D-C726-F54F-AC88-9104F897A989}" destId="{5F3F9A91-135D-3F4C-AC07-A826159E7EF8}" srcOrd="0" destOrd="0" presId="urn:microsoft.com/office/officeart/2008/layout/LinedList"/>
    <dgm:cxn modelId="{21AC6986-FD56-B644-A861-58B75ACDD98B}" type="presParOf" srcId="{B1DAE98D-C726-F54F-AC88-9104F897A989}" destId="{01969AF7-0902-8844-BD1F-5D12D032F3AF}" srcOrd="1" destOrd="0" presId="urn:microsoft.com/office/officeart/2008/layout/LinedList"/>
    <dgm:cxn modelId="{66C58CEB-FDF2-114D-A61C-EEA6B62A4EDD}" type="presParOf" srcId="{007753E4-C60D-124C-9F07-427A8EE1F5DD}" destId="{0542B250-0D2A-194B-A245-8338F2C3E802}" srcOrd="6" destOrd="0" presId="urn:microsoft.com/office/officeart/2008/layout/LinedList"/>
    <dgm:cxn modelId="{EA050B06-FAFF-634A-AEBF-56F52124A662}" type="presParOf" srcId="{007753E4-C60D-124C-9F07-427A8EE1F5DD}" destId="{E564AC0C-790A-8C46-B2D7-C2E95EF2DD72}" srcOrd="7" destOrd="0" presId="urn:microsoft.com/office/officeart/2008/layout/LinedList"/>
    <dgm:cxn modelId="{C690962D-127A-E74B-B4B5-EAF77B5D162F}" type="presParOf" srcId="{E564AC0C-790A-8C46-B2D7-C2E95EF2DD72}" destId="{44F6896C-6778-3441-8A62-43FE06A08DE9}" srcOrd="0" destOrd="0" presId="urn:microsoft.com/office/officeart/2008/layout/LinedList"/>
    <dgm:cxn modelId="{5253DE05-8590-BD4B-AC1E-441FD51F109E}" type="presParOf" srcId="{E564AC0C-790A-8C46-B2D7-C2E95EF2DD72}" destId="{CF50C4DD-1C8C-5A45-B5F7-ACB3660CAD6F}" srcOrd="1" destOrd="0" presId="urn:microsoft.com/office/officeart/2008/layout/LinedList"/>
    <dgm:cxn modelId="{67FCF18D-7F55-A842-8B14-B03CA01FDA7A}" type="presParOf" srcId="{007753E4-C60D-124C-9F07-427A8EE1F5DD}" destId="{88893E36-1481-9147-84EE-52D331D45D06}" srcOrd="8" destOrd="0" presId="urn:microsoft.com/office/officeart/2008/layout/LinedList"/>
    <dgm:cxn modelId="{351B6B7F-B9F0-5C44-B924-EB041689DD86}" type="presParOf" srcId="{007753E4-C60D-124C-9F07-427A8EE1F5DD}" destId="{BAAF819C-7F8E-1646-A7F6-F610D1E237F8}" srcOrd="9" destOrd="0" presId="urn:microsoft.com/office/officeart/2008/layout/LinedList"/>
    <dgm:cxn modelId="{AB1CD487-0A95-DE44-A931-40CF032EDCA6}" type="presParOf" srcId="{BAAF819C-7F8E-1646-A7F6-F610D1E237F8}" destId="{4B681AB8-B878-004C-AA14-B6ED7804580A}" srcOrd="0" destOrd="0" presId="urn:microsoft.com/office/officeart/2008/layout/LinedList"/>
    <dgm:cxn modelId="{9E5A189D-C988-F747-9508-4568A3B10EA8}" type="presParOf" srcId="{BAAF819C-7F8E-1646-A7F6-F610D1E237F8}" destId="{EF05DFC9-04F3-B84E-B49C-D89BF2A560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3E4ACC-B530-4B3A-8DD4-8023A9D1E555}"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92BDB3BA-2662-4912-8912-FC04B9098004}">
      <dgm:prSet custT="1"/>
      <dgm:spPr>
        <a:solidFill>
          <a:schemeClr val="bg2">
            <a:lumMod val="50000"/>
          </a:schemeClr>
        </a:solidFill>
      </dgm:spPr>
      <dgm:t>
        <a:bodyPr/>
        <a:lstStyle/>
        <a:p>
          <a:pPr>
            <a:lnSpc>
              <a:spcPct val="100000"/>
            </a:lnSpc>
            <a:defRPr b="1"/>
          </a:pPr>
          <a:r>
            <a:rPr lang="en-US" sz="2400" b="1" dirty="0"/>
            <a:t>Meds may be given safely</a:t>
          </a:r>
          <a:endParaRPr lang="en-US" sz="2400" dirty="0"/>
        </a:p>
      </dgm:t>
    </dgm:pt>
    <dgm:pt modelId="{5FB9245F-F20F-4FD3-9F61-4F8B910EA3D7}" type="parTrans" cxnId="{04F22202-52A4-4D2E-BB66-AF50AC57FB64}">
      <dgm:prSet/>
      <dgm:spPr/>
      <dgm:t>
        <a:bodyPr/>
        <a:lstStyle/>
        <a:p>
          <a:endParaRPr lang="en-US"/>
        </a:p>
      </dgm:t>
    </dgm:pt>
    <dgm:pt modelId="{E7DB6069-D8D2-43A8-841F-09902F82FCD4}" type="sibTrans" cxnId="{04F22202-52A4-4D2E-BB66-AF50AC57FB64}">
      <dgm:prSet/>
      <dgm:spPr/>
      <dgm:t>
        <a:bodyPr/>
        <a:lstStyle/>
        <a:p>
          <a:endParaRPr lang="en-US"/>
        </a:p>
      </dgm:t>
    </dgm:pt>
    <dgm:pt modelId="{76CE42D7-B486-444B-9E1C-A6519E88B3D5}">
      <dgm:prSet/>
      <dgm:spPr>
        <a:ln>
          <a:solidFill>
            <a:schemeClr val="tx1">
              <a:lumMod val="50000"/>
              <a:lumOff val="50000"/>
            </a:schemeClr>
          </a:solidFill>
        </a:ln>
      </dgm:spPr>
      <dgm:t>
        <a:bodyPr/>
        <a:lstStyle/>
        <a:p>
          <a:pPr>
            <a:lnSpc>
              <a:spcPct val="100000"/>
            </a:lnSpc>
          </a:pPr>
          <a:r>
            <a:rPr lang="en-US" b="1" dirty="0"/>
            <a:t>One hour before and</a:t>
          </a:r>
          <a:endParaRPr lang="en-US" dirty="0"/>
        </a:p>
      </dgm:t>
    </dgm:pt>
    <dgm:pt modelId="{190B505B-001F-4205-AE82-77C48C5F686C}" type="parTrans" cxnId="{67C49DD4-CB74-4B13-A70B-17D4273BE49C}">
      <dgm:prSet/>
      <dgm:spPr/>
      <dgm:t>
        <a:bodyPr/>
        <a:lstStyle/>
        <a:p>
          <a:endParaRPr lang="en-US"/>
        </a:p>
      </dgm:t>
    </dgm:pt>
    <dgm:pt modelId="{DE21E71E-50BF-46CA-99F7-3497967DB6D0}" type="sibTrans" cxnId="{67C49DD4-CB74-4B13-A70B-17D4273BE49C}">
      <dgm:prSet/>
      <dgm:spPr/>
      <dgm:t>
        <a:bodyPr/>
        <a:lstStyle/>
        <a:p>
          <a:endParaRPr lang="en-US"/>
        </a:p>
      </dgm:t>
    </dgm:pt>
    <dgm:pt modelId="{E6243B32-6C35-4E32-B430-31A23808B775}">
      <dgm:prSet/>
      <dgm:spPr>
        <a:ln>
          <a:solidFill>
            <a:schemeClr val="tx1">
              <a:lumMod val="50000"/>
              <a:lumOff val="50000"/>
            </a:schemeClr>
          </a:solidFill>
        </a:ln>
      </dgm:spPr>
      <dgm:t>
        <a:bodyPr/>
        <a:lstStyle/>
        <a:p>
          <a:pPr>
            <a:lnSpc>
              <a:spcPct val="100000"/>
            </a:lnSpc>
          </a:pPr>
          <a:r>
            <a:rPr lang="en-US" b="1" dirty="0"/>
            <a:t>Up to one hour after</a:t>
          </a:r>
          <a:endParaRPr lang="en-US" dirty="0"/>
        </a:p>
      </dgm:t>
    </dgm:pt>
    <dgm:pt modelId="{A59E3A6F-5E4C-45E7-A1E8-BF9A168C6923}" type="parTrans" cxnId="{A03383B1-CC50-406F-AF7A-B863BB0EB0CC}">
      <dgm:prSet/>
      <dgm:spPr/>
      <dgm:t>
        <a:bodyPr/>
        <a:lstStyle/>
        <a:p>
          <a:endParaRPr lang="en-US"/>
        </a:p>
      </dgm:t>
    </dgm:pt>
    <dgm:pt modelId="{D03115F2-88FC-4996-AD0F-4944C8DC0CF4}" type="sibTrans" cxnId="{A03383B1-CC50-406F-AF7A-B863BB0EB0CC}">
      <dgm:prSet/>
      <dgm:spPr/>
      <dgm:t>
        <a:bodyPr/>
        <a:lstStyle/>
        <a:p>
          <a:endParaRPr lang="en-US"/>
        </a:p>
      </dgm:t>
    </dgm:pt>
    <dgm:pt modelId="{99CE56D2-623D-4711-8A6E-F1287E00F968}">
      <dgm:prSet/>
      <dgm:spPr>
        <a:ln>
          <a:solidFill>
            <a:schemeClr val="tx1">
              <a:lumMod val="50000"/>
              <a:lumOff val="50000"/>
            </a:schemeClr>
          </a:solidFill>
        </a:ln>
      </dgm:spPr>
      <dgm:t>
        <a:bodyPr/>
        <a:lstStyle/>
        <a:p>
          <a:pPr>
            <a:buFontTx/>
            <a:buNone/>
          </a:pPr>
          <a:r>
            <a:rPr lang="en-US" b="1" dirty="0"/>
            <a:t>time scheduled on med sheet</a:t>
          </a:r>
          <a:endParaRPr lang="en-US" dirty="0"/>
        </a:p>
      </dgm:t>
    </dgm:pt>
    <dgm:pt modelId="{DCD5C3E5-1424-4AD3-A8FF-F1BCF9EF4134}" type="parTrans" cxnId="{F84888A2-4826-4C30-BA8E-56D5CF1207BB}">
      <dgm:prSet/>
      <dgm:spPr/>
      <dgm:t>
        <a:bodyPr/>
        <a:lstStyle/>
        <a:p>
          <a:endParaRPr lang="en-US"/>
        </a:p>
      </dgm:t>
    </dgm:pt>
    <dgm:pt modelId="{379C0F09-D6DE-4BE9-A1E4-748751111CD0}" type="sibTrans" cxnId="{F84888A2-4826-4C30-BA8E-56D5CF1207BB}">
      <dgm:prSet/>
      <dgm:spPr/>
      <dgm:t>
        <a:bodyPr/>
        <a:lstStyle/>
        <a:p>
          <a:endParaRPr lang="en-US"/>
        </a:p>
      </dgm:t>
    </dgm:pt>
    <dgm:pt modelId="{D8AE812D-E479-432B-AA97-40265BDE546A}">
      <dgm:prSet/>
      <dgm:spPr>
        <a:solidFill>
          <a:schemeClr val="bg2">
            <a:lumMod val="50000"/>
          </a:schemeClr>
        </a:solidFill>
      </dgm:spPr>
      <dgm:t>
        <a:bodyPr/>
        <a:lstStyle/>
        <a:p>
          <a:pPr>
            <a:lnSpc>
              <a:spcPct val="100000"/>
            </a:lnSpc>
            <a:defRPr b="1"/>
          </a:pPr>
          <a:r>
            <a:rPr lang="en-US" b="1" dirty="0"/>
            <a:t>If unsure,</a:t>
          </a:r>
          <a:endParaRPr lang="en-US" dirty="0"/>
        </a:p>
      </dgm:t>
    </dgm:pt>
    <dgm:pt modelId="{3E1631FE-D79C-4F23-9F06-BC96BF5C0FD9}" type="parTrans" cxnId="{C6C73AB2-9ADF-4858-8364-1F7DB36A63DA}">
      <dgm:prSet/>
      <dgm:spPr/>
      <dgm:t>
        <a:bodyPr/>
        <a:lstStyle/>
        <a:p>
          <a:endParaRPr lang="en-US"/>
        </a:p>
      </dgm:t>
    </dgm:pt>
    <dgm:pt modelId="{5295F81D-21B3-458F-87DD-F9F44094E60C}" type="sibTrans" cxnId="{C6C73AB2-9ADF-4858-8364-1F7DB36A63DA}">
      <dgm:prSet/>
      <dgm:spPr/>
      <dgm:t>
        <a:bodyPr/>
        <a:lstStyle/>
        <a:p>
          <a:endParaRPr lang="en-US"/>
        </a:p>
      </dgm:t>
    </dgm:pt>
    <dgm:pt modelId="{B0102BE1-BD4B-4A06-8217-89966DCBDCB3}">
      <dgm:prSet/>
      <dgm:spPr>
        <a:ln>
          <a:solidFill>
            <a:schemeClr val="tx1">
              <a:lumMod val="50000"/>
              <a:lumOff val="50000"/>
            </a:schemeClr>
          </a:solidFill>
        </a:ln>
      </dgm:spPr>
      <dgm:t>
        <a:bodyPr/>
        <a:lstStyle/>
        <a:p>
          <a:pPr>
            <a:lnSpc>
              <a:spcPct val="100000"/>
            </a:lnSpc>
          </a:pPr>
          <a:r>
            <a:rPr lang="en-US" b="1" dirty="0"/>
            <a:t>Ask a </a:t>
          </a:r>
          <a:r>
            <a:rPr lang="en-US" b="1"/>
            <a:t>MAP Consultant</a:t>
          </a:r>
          <a:endParaRPr lang="en-US" dirty="0"/>
        </a:p>
      </dgm:t>
    </dgm:pt>
    <dgm:pt modelId="{03639815-6932-4217-98CF-C4FEA56D2ECC}" type="parTrans" cxnId="{ED32FA0A-1520-4EC1-BCD1-9A2D37D57376}">
      <dgm:prSet/>
      <dgm:spPr/>
      <dgm:t>
        <a:bodyPr/>
        <a:lstStyle/>
        <a:p>
          <a:endParaRPr lang="en-US"/>
        </a:p>
      </dgm:t>
    </dgm:pt>
    <dgm:pt modelId="{1E58745B-2E12-4F30-80C1-7125D2A8EA5B}" type="sibTrans" cxnId="{ED32FA0A-1520-4EC1-BCD1-9A2D37D57376}">
      <dgm:prSet/>
      <dgm:spPr/>
      <dgm:t>
        <a:bodyPr/>
        <a:lstStyle/>
        <a:p>
          <a:endParaRPr lang="en-US"/>
        </a:p>
      </dgm:t>
    </dgm:pt>
    <dgm:pt modelId="{179C564C-AAE6-2A4E-A9DE-E464AA92247A}" type="pres">
      <dgm:prSet presAssocID="{423E4ACC-B530-4B3A-8DD4-8023A9D1E555}" presName="linear" presStyleCnt="0">
        <dgm:presLayoutVars>
          <dgm:dir/>
          <dgm:animLvl val="lvl"/>
          <dgm:resizeHandles val="exact"/>
        </dgm:presLayoutVars>
      </dgm:prSet>
      <dgm:spPr/>
    </dgm:pt>
    <dgm:pt modelId="{02E61ABA-DD7F-A440-99D8-3D04F784DE2F}" type="pres">
      <dgm:prSet presAssocID="{92BDB3BA-2662-4912-8912-FC04B9098004}" presName="parentLin" presStyleCnt="0"/>
      <dgm:spPr/>
    </dgm:pt>
    <dgm:pt modelId="{BE7E3F39-0058-C44E-A308-E1E02C5927A2}" type="pres">
      <dgm:prSet presAssocID="{92BDB3BA-2662-4912-8912-FC04B9098004}" presName="parentLeftMargin" presStyleLbl="node1" presStyleIdx="0" presStyleCnt="2"/>
      <dgm:spPr/>
    </dgm:pt>
    <dgm:pt modelId="{E8949964-B3B5-054E-AF7F-24422696D56A}" type="pres">
      <dgm:prSet presAssocID="{92BDB3BA-2662-4912-8912-FC04B9098004}" presName="parentText" presStyleLbl="node1" presStyleIdx="0" presStyleCnt="2">
        <dgm:presLayoutVars>
          <dgm:chMax val="0"/>
          <dgm:bulletEnabled val="1"/>
        </dgm:presLayoutVars>
      </dgm:prSet>
      <dgm:spPr/>
    </dgm:pt>
    <dgm:pt modelId="{2536CAFA-ACCA-A844-A76C-FCB0FB4E8AED}" type="pres">
      <dgm:prSet presAssocID="{92BDB3BA-2662-4912-8912-FC04B9098004}" presName="negativeSpace" presStyleCnt="0"/>
      <dgm:spPr/>
    </dgm:pt>
    <dgm:pt modelId="{AC9CD306-F837-D64A-9D7F-1F97C3EEE305}" type="pres">
      <dgm:prSet presAssocID="{92BDB3BA-2662-4912-8912-FC04B9098004}" presName="childText" presStyleLbl="conFgAcc1" presStyleIdx="0" presStyleCnt="2">
        <dgm:presLayoutVars>
          <dgm:bulletEnabled val="1"/>
        </dgm:presLayoutVars>
      </dgm:prSet>
      <dgm:spPr/>
    </dgm:pt>
    <dgm:pt modelId="{97F4DC0F-0FA1-CB49-8B03-A8A79F0C77E0}" type="pres">
      <dgm:prSet presAssocID="{E7DB6069-D8D2-43A8-841F-09902F82FCD4}" presName="spaceBetweenRectangles" presStyleCnt="0"/>
      <dgm:spPr/>
    </dgm:pt>
    <dgm:pt modelId="{B2DEEC8E-2C57-EE47-8EDD-D6EBC4E94F08}" type="pres">
      <dgm:prSet presAssocID="{D8AE812D-E479-432B-AA97-40265BDE546A}" presName="parentLin" presStyleCnt="0"/>
      <dgm:spPr/>
    </dgm:pt>
    <dgm:pt modelId="{B3E298EA-FAF2-DE42-A136-55799D93E2FB}" type="pres">
      <dgm:prSet presAssocID="{D8AE812D-E479-432B-AA97-40265BDE546A}" presName="parentLeftMargin" presStyleLbl="node1" presStyleIdx="0" presStyleCnt="2"/>
      <dgm:spPr/>
    </dgm:pt>
    <dgm:pt modelId="{1DD0C2E9-9A1B-C444-B9B1-86558248DC24}" type="pres">
      <dgm:prSet presAssocID="{D8AE812D-E479-432B-AA97-40265BDE546A}" presName="parentText" presStyleLbl="node1" presStyleIdx="1" presStyleCnt="2">
        <dgm:presLayoutVars>
          <dgm:chMax val="0"/>
          <dgm:bulletEnabled val="1"/>
        </dgm:presLayoutVars>
      </dgm:prSet>
      <dgm:spPr/>
    </dgm:pt>
    <dgm:pt modelId="{57665D85-259B-6D4D-BB40-F7EA6C282534}" type="pres">
      <dgm:prSet presAssocID="{D8AE812D-E479-432B-AA97-40265BDE546A}" presName="negativeSpace" presStyleCnt="0"/>
      <dgm:spPr/>
    </dgm:pt>
    <dgm:pt modelId="{2D19C3D4-8C3A-2F43-BCCF-98FBFCD572FF}" type="pres">
      <dgm:prSet presAssocID="{D8AE812D-E479-432B-AA97-40265BDE546A}" presName="childText" presStyleLbl="conFgAcc1" presStyleIdx="1" presStyleCnt="2">
        <dgm:presLayoutVars>
          <dgm:bulletEnabled val="1"/>
        </dgm:presLayoutVars>
      </dgm:prSet>
      <dgm:spPr/>
    </dgm:pt>
  </dgm:ptLst>
  <dgm:cxnLst>
    <dgm:cxn modelId="{04F22202-52A4-4D2E-BB66-AF50AC57FB64}" srcId="{423E4ACC-B530-4B3A-8DD4-8023A9D1E555}" destId="{92BDB3BA-2662-4912-8912-FC04B9098004}" srcOrd="0" destOrd="0" parTransId="{5FB9245F-F20F-4FD3-9F61-4F8B910EA3D7}" sibTransId="{E7DB6069-D8D2-43A8-841F-09902F82FCD4}"/>
    <dgm:cxn modelId="{DF976A06-0332-AB41-8B11-992CD2C59059}" type="presOf" srcId="{D8AE812D-E479-432B-AA97-40265BDE546A}" destId="{B3E298EA-FAF2-DE42-A136-55799D93E2FB}" srcOrd="0" destOrd="0" presId="urn:microsoft.com/office/officeart/2005/8/layout/list1"/>
    <dgm:cxn modelId="{ED32FA0A-1520-4EC1-BCD1-9A2D37D57376}" srcId="{D8AE812D-E479-432B-AA97-40265BDE546A}" destId="{B0102BE1-BD4B-4A06-8217-89966DCBDCB3}" srcOrd="0" destOrd="0" parTransId="{03639815-6932-4217-98CF-C4FEA56D2ECC}" sibTransId="{1E58745B-2E12-4F30-80C1-7125D2A8EA5B}"/>
    <dgm:cxn modelId="{724DAB14-59DC-B348-9ACE-EED03CD1993C}" type="presOf" srcId="{B0102BE1-BD4B-4A06-8217-89966DCBDCB3}" destId="{2D19C3D4-8C3A-2F43-BCCF-98FBFCD572FF}" srcOrd="0" destOrd="0" presId="urn:microsoft.com/office/officeart/2005/8/layout/list1"/>
    <dgm:cxn modelId="{66AC295D-66FE-DE49-91CD-B33D095E1600}" type="presOf" srcId="{423E4ACC-B530-4B3A-8DD4-8023A9D1E555}" destId="{179C564C-AAE6-2A4E-A9DE-E464AA92247A}" srcOrd="0" destOrd="0" presId="urn:microsoft.com/office/officeart/2005/8/layout/list1"/>
    <dgm:cxn modelId="{18CFA36D-CD76-6D4A-87CB-8BA62679694D}" type="presOf" srcId="{92BDB3BA-2662-4912-8912-FC04B9098004}" destId="{E8949964-B3B5-054E-AF7F-24422696D56A}" srcOrd="1" destOrd="0" presId="urn:microsoft.com/office/officeart/2005/8/layout/list1"/>
    <dgm:cxn modelId="{9627CF6E-F936-8048-A0EC-4FDEECE6FDC8}" type="presOf" srcId="{99CE56D2-623D-4711-8A6E-F1287E00F968}" destId="{AC9CD306-F837-D64A-9D7F-1F97C3EEE305}" srcOrd="0" destOrd="2" presId="urn:microsoft.com/office/officeart/2005/8/layout/list1"/>
    <dgm:cxn modelId="{FAEE077A-A5D8-1C49-B272-5296CE8BFEC5}" type="presOf" srcId="{D8AE812D-E479-432B-AA97-40265BDE546A}" destId="{1DD0C2E9-9A1B-C444-B9B1-86558248DC24}" srcOrd="1" destOrd="0" presId="urn:microsoft.com/office/officeart/2005/8/layout/list1"/>
    <dgm:cxn modelId="{18F39293-D21B-1A46-B7C0-E01C33CC7E43}" type="presOf" srcId="{76CE42D7-B486-444B-9E1C-A6519E88B3D5}" destId="{AC9CD306-F837-D64A-9D7F-1F97C3EEE305}" srcOrd="0" destOrd="0" presId="urn:microsoft.com/office/officeart/2005/8/layout/list1"/>
    <dgm:cxn modelId="{F84888A2-4826-4C30-BA8E-56D5CF1207BB}" srcId="{E6243B32-6C35-4E32-B430-31A23808B775}" destId="{99CE56D2-623D-4711-8A6E-F1287E00F968}" srcOrd="0" destOrd="0" parTransId="{DCD5C3E5-1424-4AD3-A8FF-F1BCF9EF4134}" sibTransId="{379C0F09-D6DE-4BE9-A1E4-748751111CD0}"/>
    <dgm:cxn modelId="{91919DAF-2175-3A47-9E4D-8D3D10DCB6C6}" type="presOf" srcId="{E6243B32-6C35-4E32-B430-31A23808B775}" destId="{AC9CD306-F837-D64A-9D7F-1F97C3EEE305}" srcOrd="0" destOrd="1" presId="urn:microsoft.com/office/officeart/2005/8/layout/list1"/>
    <dgm:cxn modelId="{A03383B1-CC50-406F-AF7A-B863BB0EB0CC}" srcId="{92BDB3BA-2662-4912-8912-FC04B9098004}" destId="{E6243B32-6C35-4E32-B430-31A23808B775}" srcOrd="1" destOrd="0" parTransId="{A59E3A6F-5E4C-45E7-A1E8-BF9A168C6923}" sibTransId="{D03115F2-88FC-4996-AD0F-4944C8DC0CF4}"/>
    <dgm:cxn modelId="{C6C73AB2-9ADF-4858-8364-1F7DB36A63DA}" srcId="{423E4ACC-B530-4B3A-8DD4-8023A9D1E555}" destId="{D8AE812D-E479-432B-AA97-40265BDE546A}" srcOrd="1" destOrd="0" parTransId="{3E1631FE-D79C-4F23-9F06-BC96BF5C0FD9}" sibTransId="{5295F81D-21B3-458F-87DD-F9F44094E60C}"/>
    <dgm:cxn modelId="{6E27B9D1-8F52-5144-908A-BDC528C51167}" type="presOf" srcId="{92BDB3BA-2662-4912-8912-FC04B9098004}" destId="{BE7E3F39-0058-C44E-A308-E1E02C5927A2}" srcOrd="0" destOrd="0" presId="urn:microsoft.com/office/officeart/2005/8/layout/list1"/>
    <dgm:cxn modelId="{67C49DD4-CB74-4B13-A70B-17D4273BE49C}" srcId="{92BDB3BA-2662-4912-8912-FC04B9098004}" destId="{76CE42D7-B486-444B-9E1C-A6519E88B3D5}" srcOrd="0" destOrd="0" parTransId="{190B505B-001F-4205-AE82-77C48C5F686C}" sibTransId="{DE21E71E-50BF-46CA-99F7-3497967DB6D0}"/>
    <dgm:cxn modelId="{4AF57D7B-A588-B44E-A6E7-5A2D9B55D3A1}" type="presParOf" srcId="{179C564C-AAE6-2A4E-A9DE-E464AA92247A}" destId="{02E61ABA-DD7F-A440-99D8-3D04F784DE2F}" srcOrd="0" destOrd="0" presId="urn:microsoft.com/office/officeart/2005/8/layout/list1"/>
    <dgm:cxn modelId="{42C8C092-79A4-0249-945C-036E0B9878D6}" type="presParOf" srcId="{02E61ABA-DD7F-A440-99D8-3D04F784DE2F}" destId="{BE7E3F39-0058-C44E-A308-E1E02C5927A2}" srcOrd="0" destOrd="0" presId="urn:microsoft.com/office/officeart/2005/8/layout/list1"/>
    <dgm:cxn modelId="{B9A36FB4-B85B-4A44-81B6-49EE2E53D1D7}" type="presParOf" srcId="{02E61ABA-DD7F-A440-99D8-3D04F784DE2F}" destId="{E8949964-B3B5-054E-AF7F-24422696D56A}" srcOrd="1" destOrd="0" presId="urn:microsoft.com/office/officeart/2005/8/layout/list1"/>
    <dgm:cxn modelId="{4244782B-F662-BE4D-9B32-D80E5577D2EF}" type="presParOf" srcId="{179C564C-AAE6-2A4E-A9DE-E464AA92247A}" destId="{2536CAFA-ACCA-A844-A76C-FCB0FB4E8AED}" srcOrd="1" destOrd="0" presId="urn:microsoft.com/office/officeart/2005/8/layout/list1"/>
    <dgm:cxn modelId="{8279C03D-F599-784B-AD7B-7695B9241CC0}" type="presParOf" srcId="{179C564C-AAE6-2A4E-A9DE-E464AA92247A}" destId="{AC9CD306-F837-D64A-9D7F-1F97C3EEE305}" srcOrd="2" destOrd="0" presId="urn:microsoft.com/office/officeart/2005/8/layout/list1"/>
    <dgm:cxn modelId="{841C5C7D-5056-3B44-ABCE-9BCE1F009B46}" type="presParOf" srcId="{179C564C-AAE6-2A4E-A9DE-E464AA92247A}" destId="{97F4DC0F-0FA1-CB49-8B03-A8A79F0C77E0}" srcOrd="3" destOrd="0" presId="urn:microsoft.com/office/officeart/2005/8/layout/list1"/>
    <dgm:cxn modelId="{F6E750CB-5B63-3146-AF26-39E823092975}" type="presParOf" srcId="{179C564C-AAE6-2A4E-A9DE-E464AA92247A}" destId="{B2DEEC8E-2C57-EE47-8EDD-D6EBC4E94F08}" srcOrd="4" destOrd="0" presId="urn:microsoft.com/office/officeart/2005/8/layout/list1"/>
    <dgm:cxn modelId="{D4F57752-692E-634C-9CDA-4977BDB55A56}" type="presParOf" srcId="{B2DEEC8E-2C57-EE47-8EDD-D6EBC4E94F08}" destId="{B3E298EA-FAF2-DE42-A136-55799D93E2FB}" srcOrd="0" destOrd="0" presId="urn:microsoft.com/office/officeart/2005/8/layout/list1"/>
    <dgm:cxn modelId="{93805C83-CBE4-FD47-A5B3-C6A6C32B27E1}" type="presParOf" srcId="{B2DEEC8E-2C57-EE47-8EDD-D6EBC4E94F08}" destId="{1DD0C2E9-9A1B-C444-B9B1-86558248DC24}" srcOrd="1" destOrd="0" presId="urn:microsoft.com/office/officeart/2005/8/layout/list1"/>
    <dgm:cxn modelId="{437BA0CF-ACC9-4F4E-B51D-7BF847A755E8}" type="presParOf" srcId="{179C564C-AAE6-2A4E-A9DE-E464AA92247A}" destId="{57665D85-259B-6D4D-BB40-F7EA6C282534}" srcOrd="5" destOrd="0" presId="urn:microsoft.com/office/officeart/2005/8/layout/list1"/>
    <dgm:cxn modelId="{D8886E9B-383F-0846-BC14-03FD934B3D36}" type="presParOf" srcId="{179C564C-AAE6-2A4E-A9DE-E464AA92247A}" destId="{2D19C3D4-8C3A-2F43-BCCF-98FBFCD572FF}"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942107-1BB7-4B9D-9C17-43C1CD813314}"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53D98C4-A49A-4252-B59F-DD7F6EE3F523}">
      <dgm:prSet/>
      <dgm:spPr/>
      <dgm:t>
        <a:bodyPr/>
        <a:lstStyle/>
        <a:p>
          <a:r>
            <a:rPr lang="en-US" b="1" dirty="0"/>
            <a:t>David Cook</a:t>
          </a:r>
          <a:endParaRPr lang="en-US" dirty="0"/>
        </a:p>
      </dgm:t>
    </dgm:pt>
    <dgm:pt modelId="{81AD3547-CAE5-457B-985C-3F5A97FBB724}" type="parTrans" cxnId="{03D600D1-5D81-4D9A-AE00-01B2784AD9E2}">
      <dgm:prSet/>
      <dgm:spPr/>
      <dgm:t>
        <a:bodyPr/>
        <a:lstStyle/>
        <a:p>
          <a:endParaRPr lang="en-US"/>
        </a:p>
      </dgm:t>
    </dgm:pt>
    <dgm:pt modelId="{9AA71578-5297-4591-92A3-D862B7215F3A}" type="sibTrans" cxnId="{03D600D1-5D81-4D9A-AE00-01B2784AD9E2}">
      <dgm:prSet/>
      <dgm:spPr/>
      <dgm:t>
        <a:bodyPr/>
        <a:lstStyle/>
        <a:p>
          <a:endParaRPr lang="en-US"/>
        </a:p>
      </dgm:t>
    </dgm:pt>
    <dgm:pt modelId="{4ABAB974-D7A4-4B18-B82C-A5A30EF72E81}">
      <dgm:prSet/>
      <dgm:spPr/>
      <dgm:t>
        <a:bodyPr/>
        <a:lstStyle/>
        <a:p>
          <a:r>
            <a:rPr lang="en-US" b="1"/>
            <a:t>4pm medication</a:t>
          </a:r>
          <a:endParaRPr lang="en-US"/>
        </a:p>
      </dgm:t>
    </dgm:pt>
    <dgm:pt modelId="{12B36C13-8480-47A9-A0A0-EC768318E19A}" type="parTrans" cxnId="{B4202DDF-FACF-44B9-A900-7B65B86B4990}">
      <dgm:prSet/>
      <dgm:spPr/>
      <dgm:t>
        <a:bodyPr/>
        <a:lstStyle/>
        <a:p>
          <a:endParaRPr lang="en-US"/>
        </a:p>
      </dgm:t>
    </dgm:pt>
    <dgm:pt modelId="{CE893FBA-2182-4B6E-AAAD-C1F311073E25}" type="sibTrans" cxnId="{B4202DDF-FACF-44B9-A900-7B65B86B4990}">
      <dgm:prSet/>
      <dgm:spPr/>
      <dgm:t>
        <a:bodyPr/>
        <a:lstStyle/>
        <a:p>
          <a:endParaRPr lang="en-US"/>
        </a:p>
      </dgm:t>
    </dgm:pt>
    <dgm:pt modelId="{5AACB8E0-CCA1-4F2A-BED7-F37ACEF29477}">
      <dgm:prSet/>
      <dgm:spPr/>
      <dgm:t>
        <a:bodyPr/>
        <a:lstStyle/>
        <a:p>
          <a:r>
            <a:rPr lang="en-US" b="1" dirty="0"/>
            <a:t>March 3, </a:t>
          </a:r>
          <a:r>
            <a:rPr lang="en-US" b="1" dirty="0" err="1"/>
            <a:t>yr</a:t>
          </a:r>
          <a:endParaRPr lang="en-US" dirty="0"/>
        </a:p>
      </dgm:t>
    </dgm:pt>
    <dgm:pt modelId="{F964A00C-8F53-4CAD-A771-40E1F5F7AF25}" type="parTrans" cxnId="{B514C314-ED52-4B9B-97FB-8C40F83AF38F}">
      <dgm:prSet/>
      <dgm:spPr/>
      <dgm:t>
        <a:bodyPr/>
        <a:lstStyle/>
        <a:p>
          <a:endParaRPr lang="en-US"/>
        </a:p>
      </dgm:t>
    </dgm:pt>
    <dgm:pt modelId="{30601C44-EDFC-447D-94C8-C65DC694E663}" type="sibTrans" cxnId="{B514C314-ED52-4B9B-97FB-8C40F83AF38F}">
      <dgm:prSet/>
      <dgm:spPr/>
      <dgm:t>
        <a:bodyPr/>
        <a:lstStyle/>
        <a:p>
          <a:endParaRPr lang="en-US"/>
        </a:p>
      </dgm:t>
    </dgm:pt>
    <dgm:pt modelId="{0738A274-B0D5-E849-9EA5-503FC5D141E8}" type="pres">
      <dgm:prSet presAssocID="{9E942107-1BB7-4B9D-9C17-43C1CD813314}" presName="vert0" presStyleCnt="0">
        <dgm:presLayoutVars>
          <dgm:dir/>
          <dgm:animOne val="branch"/>
          <dgm:animLvl val="lvl"/>
        </dgm:presLayoutVars>
      </dgm:prSet>
      <dgm:spPr/>
    </dgm:pt>
    <dgm:pt modelId="{C2615342-1D05-4046-AAFB-CFA250CB930E}" type="pres">
      <dgm:prSet presAssocID="{753D98C4-A49A-4252-B59F-DD7F6EE3F523}" presName="thickLine" presStyleLbl="alignNode1" presStyleIdx="0" presStyleCnt="3"/>
      <dgm:spPr/>
    </dgm:pt>
    <dgm:pt modelId="{81C5545F-BFF2-464C-98BB-B696E473A649}" type="pres">
      <dgm:prSet presAssocID="{753D98C4-A49A-4252-B59F-DD7F6EE3F523}" presName="horz1" presStyleCnt="0"/>
      <dgm:spPr/>
    </dgm:pt>
    <dgm:pt modelId="{584C3CDD-B9E2-5442-AD76-F4B7B55BAC07}" type="pres">
      <dgm:prSet presAssocID="{753D98C4-A49A-4252-B59F-DD7F6EE3F523}" presName="tx1" presStyleLbl="revTx" presStyleIdx="0" presStyleCnt="3"/>
      <dgm:spPr/>
    </dgm:pt>
    <dgm:pt modelId="{8062B977-E9C3-D740-8993-C440364C9BFA}" type="pres">
      <dgm:prSet presAssocID="{753D98C4-A49A-4252-B59F-DD7F6EE3F523}" presName="vert1" presStyleCnt="0"/>
      <dgm:spPr/>
    </dgm:pt>
    <dgm:pt modelId="{572A692E-6331-3447-913F-5242FC10A6BB}" type="pres">
      <dgm:prSet presAssocID="{4ABAB974-D7A4-4B18-B82C-A5A30EF72E81}" presName="thickLine" presStyleLbl="alignNode1" presStyleIdx="1" presStyleCnt="3"/>
      <dgm:spPr/>
    </dgm:pt>
    <dgm:pt modelId="{7539AEA4-55BC-8349-9A8A-2896ED800979}" type="pres">
      <dgm:prSet presAssocID="{4ABAB974-D7A4-4B18-B82C-A5A30EF72E81}" presName="horz1" presStyleCnt="0"/>
      <dgm:spPr/>
    </dgm:pt>
    <dgm:pt modelId="{55A0B6BD-322B-5A4E-A02B-073DD03530AC}" type="pres">
      <dgm:prSet presAssocID="{4ABAB974-D7A4-4B18-B82C-A5A30EF72E81}" presName="tx1" presStyleLbl="revTx" presStyleIdx="1" presStyleCnt="3"/>
      <dgm:spPr/>
    </dgm:pt>
    <dgm:pt modelId="{424A1C19-C024-3B45-B766-80459E76FCED}" type="pres">
      <dgm:prSet presAssocID="{4ABAB974-D7A4-4B18-B82C-A5A30EF72E81}" presName="vert1" presStyleCnt="0"/>
      <dgm:spPr/>
    </dgm:pt>
    <dgm:pt modelId="{C53F63FD-1273-1C42-893B-F0C928F9CAFF}" type="pres">
      <dgm:prSet presAssocID="{5AACB8E0-CCA1-4F2A-BED7-F37ACEF29477}" presName="thickLine" presStyleLbl="alignNode1" presStyleIdx="2" presStyleCnt="3"/>
      <dgm:spPr/>
    </dgm:pt>
    <dgm:pt modelId="{0B81270D-1A13-6D4E-A7E5-A2BA552826A6}" type="pres">
      <dgm:prSet presAssocID="{5AACB8E0-CCA1-4F2A-BED7-F37ACEF29477}" presName="horz1" presStyleCnt="0"/>
      <dgm:spPr/>
    </dgm:pt>
    <dgm:pt modelId="{7A8D12D2-5492-824A-B6CB-75A403C27D13}" type="pres">
      <dgm:prSet presAssocID="{5AACB8E0-CCA1-4F2A-BED7-F37ACEF29477}" presName="tx1" presStyleLbl="revTx" presStyleIdx="2" presStyleCnt="3"/>
      <dgm:spPr/>
    </dgm:pt>
    <dgm:pt modelId="{F63F0C0F-8D56-5F41-987B-2837DF9E6B8C}" type="pres">
      <dgm:prSet presAssocID="{5AACB8E0-CCA1-4F2A-BED7-F37ACEF29477}" presName="vert1" presStyleCnt="0"/>
      <dgm:spPr/>
    </dgm:pt>
  </dgm:ptLst>
  <dgm:cxnLst>
    <dgm:cxn modelId="{F8A2A30F-5028-364B-AE9E-C940685D73B3}" type="presOf" srcId="{4ABAB974-D7A4-4B18-B82C-A5A30EF72E81}" destId="{55A0B6BD-322B-5A4E-A02B-073DD03530AC}" srcOrd="0" destOrd="0" presId="urn:microsoft.com/office/officeart/2008/layout/LinedList"/>
    <dgm:cxn modelId="{B514C314-ED52-4B9B-97FB-8C40F83AF38F}" srcId="{9E942107-1BB7-4B9D-9C17-43C1CD813314}" destId="{5AACB8E0-CCA1-4F2A-BED7-F37ACEF29477}" srcOrd="2" destOrd="0" parTransId="{F964A00C-8F53-4CAD-A771-40E1F5F7AF25}" sibTransId="{30601C44-EDFC-447D-94C8-C65DC694E663}"/>
    <dgm:cxn modelId="{3E87BB65-DF75-1E4C-B4F2-9094C2E2C48E}" type="presOf" srcId="{753D98C4-A49A-4252-B59F-DD7F6EE3F523}" destId="{584C3CDD-B9E2-5442-AD76-F4B7B55BAC07}" srcOrd="0" destOrd="0" presId="urn:microsoft.com/office/officeart/2008/layout/LinedList"/>
    <dgm:cxn modelId="{FF105BB0-54EA-2F49-AEB9-70A4776DED39}" type="presOf" srcId="{9E942107-1BB7-4B9D-9C17-43C1CD813314}" destId="{0738A274-B0D5-E849-9EA5-503FC5D141E8}" srcOrd="0" destOrd="0" presId="urn:microsoft.com/office/officeart/2008/layout/LinedList"/>
    <dgm:cxn modelId="{13AE1EB9-9692-B444-BD7D-D44A6F745196}" type="presOf" srcId="{5AACB8E0-CCA1-4F2A-BED7-F37ACEF29477}" destId="{7A8D12D2-5492-824A-B6CB-75A403C27D13}" srcOrd="0" destOrd="0" presId="urn:microsoft.com/office/officeart/2008/layout/LinedList"/>
    <dgm:cxn modelId="{03D600D1-5D81-4D9A-AE00-01B2784AD9E2}" srcId="{9E942107-1BB7-4B9D-9C17-43C1CD813314}" destId="{753D98C4-A49A-4252-B59F-DD7F6EE3F523}" srcOrd="0" destOrd="0" parTransId="{81AD3547-CAE5-457B-985C-3F5A97FBB724}" sibTransId="{9AA71578-5297-4591-92A3-D862B7215F3A}"/>
    <dgm:cxn modelId="{B4202DDF-FACF-44B9-A900-7B65B86B4990}" srcId="{9E942107-1BB7-4B9D-9C17-43C1CD813314}" destId="{4ABAB974-D7A4-4B18-B82C-A5A30EF72E81}" srcOrd="1" destOrd="0" parTransId="{12B36C13-8480-47A9-A0A0-EC768318E19A}" sibTransId="{CE893FBA-2182-4B6E-AAAD-C1F311073E25}"/>
    <dgm:cxn modelId="{60103C57-351F-BF42-9729-42E54E9017D1}" type="presParOf" srcId="{0738A274-B0D5-E849-9EA5-503FC5D141E8}" destId="{C2615342-1D05-4046-AAFB-CFA250CB930E}" srcOrd="0" destOrd="0" presId="urn:microsoft.com/office/officeart/2008/layout/LinedList"/>
    <dgm:cxn modelId="{E4E46158-B144-3D40-8BA3-9AA2A7D082AC}" type="presParOf" srcId="{0738A274-B0D5-E849-9EA5-503FC5D141E8}" destId="{81C5545F-BFF2-464C-98BB-B696E473A649}" srcOrd="1" destOrd="0" presId="urn:microsoft.com/office/officeart/2008/layout/LinedList"/>
    <dgm:cxn modelId="{CE94A711-1139-2941-9854-F8B2C58B6025}" type="presParOf" srcId="{81C5545F-BFF2-464C-98BB-B696E473A649}" destId="{584C3CDD-B9E2-5442-AD76-F4B7B55BAC07}" srcOrd="0" destOrd="0" presId="urn:microsoft.com/office/officeart/2008/layout/LinedList"/>
    <dgm:cxn modelId="{78E2BBB1-3EBF-6440-A83D-2C539F3E2BAA}" type="presParOf" srcId="{81C5545F-BFF2-464C-98BB-B696E473A649}" destId="{8062B977-E9C3-D740-8993-C440364C9BFA}" srcOrd="1" destOrd="0" presId="urn:microsoft.com/office/officeart/2008/layout/LinedList"/>
    <dgm:cxn modelId="{65F699B0-0010-254A-A89E-2D5567160028}" type="presParOf" srcId="{0738A274-B0D5-E849-9EA5-503FC5D141E8}" destId="{572A692E-6331-3447-913F-5242FC10A6BB}" srcOrd="2" destOrd="0" presId="urn:microsoft.com/office/officeart/2008/layout/LinedList"/>
    <dgm:cxn modelId="{ACD119B6-0B95-9D44-A24D-A994AB1E5223}" type="presParOf" srcId="{0738A274-B0D5-E849-9EA5-503FC5D141E8}" destId="{7539AEA4-55BC-8349-9A8A-2896ED800979}" srcOrd="3" destOrd="0" presId="urn:microsoft.com/office/officeart/2008/layout/LinedList"/>
    <dgm:cxn modelId="{A0D94A32-3CD1-584B-9322-614F476B935F}" type="presParOf" srcId="{7539AEA4-55BC-8349-9A8A-2896ED800979}" destId="{55A0B6BD-322B-5A4E-A02B-073DD03530AC}" srcOrd="0" destOrd="0" presId="urn:microsoft.com/office/officeart/2008/layout/LinedList"/>
    <dgm:cxn modelId="{C5ADB72E-1B02-A743-A01D-49F73BE5202B}" type="presParOf" srcId="{7539AEA4-55BC-8349-9A8A-2896ED800979}" destId="{424A1C19-C024-3B45-B766-80459E76FCED}" srcOrd="1" destOrd="0" presId="urn:microsoft.com/office/officeart/2008/layout/LinedList"/>
    <dgm:cxn modelId="{643489A8-32AC-9F41-A136-2F93F54421E2}" type="presParOf" srcId="{0738A274-B0D5-E849-9EA5-503FC5D141E8}" destId="{C53F63FD-1273-1C42-893B-F0C928F9CAFF}" srcOrd="4" destOrd="0" presId="urn:microsoft.com/office/officeart/2008/layout/LinedList"/>
    <dgm:cxn modelId="{BEC1A460-F690-5E44-8372-E63F9DDB2884}" type="presParOf" srcId="{0738A274-B0D5-E849-9EA5-503FC5D141E8}" destId="{0B81270D-1A13-6D4E-A7E5-A2BA552826A6}" srcOrd="5" destOrd="0" presId="urn:microsoft.com/office/officeart/2008/layout/LinedList"/>
    <dgm:cxn modelId="{042DDB36-18C7-3246-8F6C-125E85C5A425}" type="presParOf" srcId="{0B81270D-1A13-6D4E-A7E5-A2BA552826A6}" destId="{7A8D12D2-5492-824A-B6CB-75A403C27D13}" srcOrd="0" destOrd="0" presId="urn:microsoft.com/office/officeart/2008/layout/LinedList"/>
    <dgm:cxn modelId="{0AA0D6E6-5CF6-444D-BF20-B0D0A13840B9}" type="presParOf" srcId="{0B81270D-1A13-6D4E-A7E5-A2BA552826A6}" destId="{F63F0C0F-8D56-5F41-987B-2837DF9E6B8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942107-1BB7-4B9D-9C17-43C1CD813314}"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53D98C4-A49A-4252-B59F-DD7F6EE3F523}">
      <dgm:prSet/>
      <dgm:spPr/>
      <dgm:t>
        <a:bodyPr/>
        <a:lstStyle/>
        <a:p>
          <a:r>
            <a:rPr lang="en-US" b="1"/>
            <a:t>Tanisha Johnson</a:t>
          </a:r>
          <a:endParaRPr lang="en-US"/>
        </a:p>
      </dgm:t>
    </dgm:pt>
    <dgm:pt modelId="{81AD3547-CAE5-457B-985C-3F5A97FBB724}" type="parTrans" cxnId="{03D600D1-5D81-4D9A-AE00-01B2784AD9E2}">
      <dgm:prSet/>
      <dgm:spPr/>
      <dgm:t>
        <a:bodyPr/>
        <a:lstStyle/>
        <a:p>
          <a:endParaRPr lang="en-US"/>
        </a:p>
      </dgm:t>
    </dgm:pt>
    <dgm:pt modelId="{9AA71578-5297-4591-92A3-D862B7215F3A}" type="sibTrans" cxnId="{03D600D1-5D81-4D9A-AE00-01B2784AD9E2}">
      <dgm:prSet/>
      <dgm:spPr/>
      <dgm:t>
        <a:bodyPr/>
        <a:lstStyle/>
        <a:p>
          <a:endParaRPr lang="en-US"/>
        </a:p>
      </dgm:t>
    </dgm:pt>
    <dgm:pt modelId="{4ABAB974-D7A4-4B18-B82C-A5A30EF72E81}">
      <dgm:prSet/>
      <dgm:spPr/>
      <dgm:t>
        <a:bodyPr/>
        <a:lstStyle/>
        <a:p>
          <a:r>
            <a:rPr lang="en-US" b="1"/>
            <a:t>4pm medication</a:t>
          </a:r>
          <a:endParaRPr lang="en-US"/>
        </a:p>
      </dgm:t>
    </dgm:pt>
    <dgm:pt modelId="{12B36C13-8480-47A9-A0A0-EC768318E19A}" type="parTrans" cxnId="{B4202DDF-FACF-44B9-A900-7B65B86B4990}">
      <dgm:prSet/>
      <dgm:spPr/>
      <dgm:t>
        <a:bodyPr/>
        <a:lstStyle/>
        <a:p>
          <a:endParaRPr lang="en-US"/>
        </a:p>
      </dgm:t>
    </dgm:pt>
    <dgm:pt modelId="{CE893FBA-2182-4B6E-AAAD-C1F311073E25}" type="sibTrans" cxnId="{B4202DDF-FACF-44B9-A900-7B65B86B4990}">
      <dgm:prSet/>
      <dgm:spPr/>
      <dgm:t>
        <a:bodyPr/>
        <a:lstStyle/>
        <a:p>
          <a:endParaRPr lang="en-US"/>
        </a:p>
      </dgm:t>
    </dgm:pt>
    <dgm:pt modelId="{5AACB8E0-CCA1-4F2A-BED7-F37ACEF29477}">
      <dgm:prSet/>
      <dgm:spPr/>
      <dgm:t>
        <a:bodyPr/>
        <a:lstStyle/>
        <a:p>
          <a:r>
            <a:rPr lang="en-US" b="1" dirty="0"/>
            <a:t>March 3, </a:t>
          </a:r>
          <a:r>
            <a:rPr lang="en-US" b="1" dirty="0" err="1"/>
            <a:t>yr</a:t>
          </a:r>
          <a:endParaRPr lang="en-US" dirty="0"/>
        </a:p>
      </dgm:t>
    </dgm:pt>
    <dgm:pt modelId="{F964A00C-8F53-4CAD-A771-40E1F5F7AF25}" type="parTrans" cxnId="{B514C314-ED52-4B9B-97FB-8C40F83AF38F}">
      <dgm:prSet/>
      <dgm:spPr/>
      <dgm:t>
        <a:bodyPr/>
        <a:lstStyle/>
        <a:p>
          <a:endParaRPr lang="en-US"/>
        </a:p>
      </dgm:t>
    </dgm:pt>
    <dgm:pt modelId="{30601C44-EDFC-447D-94C8-C65DC694E663}" type="sibTrans" cxnId="{B514C314-ED52-4B9B-97FB-8C40F83AF38F}">
      <dgm:prSet/>
      <dgm:spPr/>
      <dgm:t>
        <a:bodyPr/>
        <a:lstStyle/>
        <a:p>
          <a:endParaRPr lang="en-US"/>
        </a:p>
      </dgm:t>
    </dgm:pt>
    <dgm:pt modelId="{0738A274-B0D5-E849-9EA5-503FC5D141E8}" type="pres">
      <dgm:prSet presAssocID="{9E942107-1BB7-4B9D-9C17-43C1CD813314}" presName="vert0" presStyleCnt="0">
        <dgm:presLayoutVars>
          <dgm:dir/>
          <dgm:animOne val="branch"/>
          <dgm:animLvl val="lvl"/>
        </dgm:presLayoutVars>
      </dgm:prSet>
      <dgm:spPr/>
    </dgm:pt>
    <dgm:pt modelId="{C2615342-1D05-4046-AAFB-CFA250CB930E}" type="pres">
      <dgm:prSet presAssocID="{753D98C4-A49A-4252-B59F-DD7F6EE3F523}" presName="thickLine" presStyleLbl="alignNode1" presStyleIdx="0" presStyleCnt="3"/>
      <dgm:spPr/>
    </dgm:pt>
    <dgm:pt modelId="{81C5545F-BFF2-464C-98BB-B696E473A649}" type="pres">
      <dgm:prSet presAssocID="{753D98C4-A49A-4252-B59F-DD7F6EE3F523}" presName="horz1" presStyleCnt="0"/>
      <dgm:spPr/>
    </dgm:pt>
    <dgm:pt modelId="{584C3CDD-B9E2-5442-AD76-F4B7B55BAC07}" type="pres">
      <dgm:prSet presAssocID="{753D98C4-A49A-4252-B59F-DD7F6EE3F523}" presName="tx1" presStyleLbl="revTx" presStyleIdx="0" presStyleCnt="3"/>
      <dgm:spPr/>
    </dgm:pt>
    <dgm:pt modelId="{8062B977-E9C3-D740-8993-C440364C9BFA}" type="pres">
      <dgm:prSet presAssocID="{753D98C4-A49A-4252-B59F-DD7F6EE3F523}" presName="vert1" presStyleCnt="0"/>
      <dgm:spPr/>
    </dgm:pt>
    <dgm:pt modelId="{572A692E-6331-3447-913F-5242FC10A6BB}" type="pres">
      <dgm:prSet presAssocID="{4ABAB974-D7A4-4B18-B82C-A5A30EF72E81}" presName="thickLine" presStyleLbl="alignNode1" presStyleIdx="1" presStyleCnt="3"/>
      <dgm:spPr/>
    </dgm:pt>
    <dgm:pt modelId="{7539AEA4-55BC-8349-9A8A-2896ED800979}" type="pres">
      <dgm:prSet presAssocID="{4ABAB974-D7A4-4B18-B82C-A5A30EF72E81}" presName="horz1" presStyleCnt="0"/>
      <dgm:spPr/>
    </dgm:pt>
    <dgm:pt modelId="{55A0B6BD-322B-5A4E-A02B-073DD03530AC}" type="pres">
      <dgm:prSet presAssocID="{4ABAB974-D7A4-4B18-B82C-A5A30EF72E81}" presName="tx1" presStyleLbl="revTx" presStyleIdx="1" presStyleCnt="3"/>
      <dgm:spPr/>
    </dgm:pt>
    <dgm:pt modelId="{424A1C19-C024-3B45-B766-80459E76FCED}" type="pres">
      <dgm:prSet presAssocID="{4ABAB974-D7A4-4B18-B82C-A5A30EF72E81}" presName="vert1" presStyleCnt="0"/>
      <dgm:spPr/>
    </dgm:pt>
    <dgm:pt modelId="{C53F63FD-1273-1C42-893B-F0C928F9CAFF}" type="pres">
      <dgm:prSet presAssocID="{5AACB8E0-CCA1-4F2A-BED7-F37ACEF29477}" presName="thickLine" presStyleLbl="alignNode1" presStyleIdx="2" presStyleCnt="3"/>
      <dgm:spPr/>
    </dgm:pt>
    <dgm:pt modelId="{0B81270D-1A13-6D4E-A7E5-A2BA552826A6}" type="pres">
      <dgm:prSet presAssocID="{5AACB8E0-CCA1-4F2A-BED7-F37ACEF29477}" presName="horz1" presStyleCnt="0"/>
      <dgm:spPr/>
    </dgm:pt>
    <dgm:pt modelId="{7A8D12D2-5492-824A-B6CB-75A403C27D13}" type="pres">
      <dgm:prSet presAssocID="{5AACB8E0-CCA1-4F2A-BED7-F37ACEF29477}" presName="tx1" presStyleLbl="revTx" presStyleIdx="2" presStyleCnt="3"/>
      <dgm:spPr/>
    </dgm:pt>
    <dgm:pt modelId="{F63F0C0F-8D56-5F41-987B-2837DF9E6B8C}" type="pres">
      <dgm:prSet presAssocID="{5AACB8E0-CCA1-4F2A-BED7-F37ACEF29477}" presName="vert1" presStyleCnt="0"/>
      <dgm:spPr/>
    </dgm:pt>
  </dgm:ptLst>
  <dgm:cxnLst>
    <dgm:cxn modelId="{F8A2A30F-5028-364B-AE9E-C940685D73B3}" type="presOf" srcId="{4ABAB974-D7A4-4B18-B82C-A5A30EF72E81}" destId="{55A0B6BD-322B-5A4E-A02B-073DD03530AC}" srcOrd="0" destOrd="0" presId="urn:microsoft.com/office/officeart/2008/layout/LinedList"/>
    <dgm:cxn modelId="{B514C314-ED52-4B9B-97FB-8C40F83AF38F}" srcId="{9E942107-1BB7-4B9D-9C17-43C1CD813314}" destId="{5AACB8E0-CCA1-4F2A-BED7-F37ACEF29477}" srcOrd="2" destOrd="0" parTransId="{F964A00C-8F53-4CAD-A771-40E1F5F7AF25}" sibTransId="{30601C44-EDFC-447D-94C8-C65DC694E663}"/>
    <dgm:cxn modelId="{3E87BB65-DF75-1E4C-B4F2-9094C2E2C48E}" type="presOf" srcId="{753D98C4-A49A-4252-B59F-DD7F6EE3F523}" destId="{584C3CDD-B9E2-5442-AD76-F4B7B55BAC07}" srcOrd="0" destOrd="0" presId="urn:microsoft.com/office/officeart/2008/layout/LinedList"/>
    <dgm:cxn modelId="{FF105BB0-54EA-2F49-AEB9-70A4776DED39}" type="presOf" srcId="{9E942107-1BB7-4B9D-9C17-43C1CD813314}" destId="{0738A274-B0D5-E849-9EA5-503FC5D141E8}" srcOrd="0" destOrd="0" presId="urn:microsoft.com/office/officeart/2008/layout/LinedList"/>
    <dgm:cxn modelId="{13AE1EB9-9692-B444-BD7D-D44A6F745196}" type="presOf" srcId="{5AACB8E0-CCA1-4F2A-BED7-F37ACEF29477}" destId="{7A8D12D2-5492-824A-B6CB-75A403C27D13}" srcOrd="0" destOrd="0" presId="urn:microsoft.com/office/officeart/2008/layout/LinedList"/>
    <dgm:cxn modelId="{03D600D1-5D81-4D9A-AE00-01B2784AD9E2}" srcId="{9E942107-1BB7-4B9D-9C17-43C1CD813314}" destId="{753D98C4-A49A-4252-B59F-DD7F6EE3F523}" srcOrd="0" destOrd="0" parTransId="{81AD3547-CAE5-457B-985C-3F5A97FBB724}" sibTransId="{9AA71578-5297-4591-92A3-D862B7215F3A}"/>
    <dgm:cxn modelId="{B4202DDF-FACF-44B9-A900-7B65B86B4990}" srcId="{9E942107-1BB7-4B9D-9C17-43C1CD813314}" destId="{4ABAB974-D7A4-4B18-B82C-A5A30EF72E81}" srcOrd="1" destOrd="0" parTransId="{12B36C13-8480-47A9-A0A0-EC768318E19A}" sibTransId="{CE893FBA-2182-4B6E-AAAD-C1F311073E25}"/>
    <dgm:cxn modelId="{60103C57-351F-BF42-9729-42E54E9017D1}" type="presParOf" srcId="{0738A274-B0D5-E849-9EA5-503FC5D141E8}" destId="{C2615342-1D05-4046-AAFB-CFA250CB930E}" srcOrd="0" destOrd="0" presId="urn:microsoft.com/office/officeart/2008/layout/LinedList"/>
    <dgm:cxn modelId="{E4E46158-B144-3D40-8BA3-9AA2A7D082AC}" type="presParOf" srcId="{0738A274-B0D5-E849-9EA5-503FC5D141E8}" destId="{81C5545F-BFF2-464C-98BB-B696E473A649}" srcOrd="1" destOrd="0" presId="urn:microsoft.com/office/officeart/2008/layout/LinedList"/>
    <dgm:cxn modelId="{CE94A711-1139-2941-9854-F8B2C58B6025}" type="presParOf" srcId="{81C5545F-BFF2-464C-98BB-B696E473A649}" destId="{584C3CDD-B9E2-5442-AD76-F4B7B55BAC07}" srcOrd="0" destOrd="0" presId="urn:microsoft.com/office/officeart/2008/layout/LinedList"/>
    <dgm:cxn modelId="{78E2BBB1-3EBF-6440-A83D-2C539F3E2BAA}" type="presParOf" srcId="{81C5545F-BFF2-464C-98BB-B696E473A649}" destId="{8062B977-E9C3-D740-8993-C440364C9BFA}" srcOrd="1" destOrd="0" presId="urn:microsoft.com/office/officeart/2008/layout/LinedList"/>
    <dgm:cxn modelId="{65F699B0-0010-254A-A89E-2D5567160028}" type="presParOf" srcId="{0738A274-B0D5-E849-9EA5-503FC5D141E8}" destId="{572A692E-6331-3447-913F-5242FC10A6BB}" srcOrd="2" destOrd="0" presId="urn:microsoft.com/office/officeart/2008/layout/LinedList"/>
    <dgm:cxn modelId="{ACD119B6-0B95-9D44-A24D-A994AB1E5223}" type="presParOf" srcId="{0738A274-B0D5-E849-9EA5-503FC5D141E8}" destId="{7539AEA4-55BC-8349-9A8A-2896ED800979}" srcOrd="3" destOrd="0" presId="urn:microsoft.com/office/officeart/2008/layout/LinedList"/>
    <dgm:cxn modelId="{A0D94A32-3CD1-584B-9322-614F476B935F}" type="presParOf" srcId="{7539AEA4-55BC-8349-9A8A-2896ED800979}" destId="{55A0B6BD-322B-5A4E-A02B-073DD03530AC}" srcOrd="0" destOrd="0" presId="urn:microsoft.com/office/officeart/2008/layout/LinedList"/>
    <dgm:cxn modelId="{C5ADB72E-1B02-A743-A01D-49F73BE5202B}" type="presParOf" srcId="{7539AEA4-55BC-8349-9A8A-2896ED800979}" destId="{424A1C19-C024-3B45-B766-80459E76FCED}" srcOrd="1" destOrd="0" presId="urn:microsoft.com/office/officeart/2008/layout/LinedList"/>
    <dgm:cxn modelId="{643489A8-32AC-9F41-A136-2F93F54421E2}" type="presParOf" srcId="{0738A274-B0D5-E849-9EA5-503FC5D141E8}" destId="{C53F63FD-1273-1C42-893B-F0C928F9CAFF}" srcOrd="4" destOrd="0" presId="urn:microsoft.com/office/officeart/2008/layout/LinedList"/>
    <dgm:cxn modelId="{BEC1A460-F690-5E44-8372-E63F9DDB2884}" type="presParOf" srcId="{0738A274-B0D5-E849-9EA5-503FC5D141E8}" destId="{0B81270D-1A13-6D4E-A7E5-A2BA552826A6}" srcOrd="5" destOrd="0" presId="urn:microsoft.com/office/officeart/2008/layout/LinedList"/>
    <dgm:cxn modelId="{042DDB36-18C7-3246-8F6C-125E85C5A425}" type="presParOf" srcId="{0B81270D-1A13-6D4E-A7E5-A2BA552826A6}" destId="{7A8D12D2-5492-824A-B6CB-75A403C27D13}" srcOrd="0" destOrd="0" presId="urn:microsoft.com/office/officeart/2008/layout/LinedList"/>
    <dgm:cxn modelId="{0AA0D6E6-5CF6-444D-BF20-B0D0A13840B9}" type="presParOf" srcId="{0B81270D-1A13-6D4E-A7E5-A2BA552826A6}" destId="{F63F0C0F-8D56-5F41-987B-2837DF9E6B8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022DDF-CF69-40A8-B13D-932DED5364E8}"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A00819AE-F5EA-40F2-9F2F-E719F0FB798A}">
      <dgm:prSet/>
      <dgm:spPr/>
      <dgm:t>
        <a:bodyPr/>
        <a:lstStyle/>
        <a:p>
          <a:r>
            <a:rPr lang="en-US" b="1" dirty="0"/>
            <a:t>David Cook</a:t>
          </a:r>
        </a:p>
      </dgm:t>
    </dgm:pt>
    <dgm:pt modelId="{D8B64D01-D7E7-4177-8448-616D520CEE5F}" type="parTrans" cxnId="{228A9871-5BC4-4520-A7D9-7913EB608E60}">
      <dgm:prSet/>
      <dgm:spPr/>
      <dgm:t>
        <a:bodyPr/>
        <a:lstStyle/>
        <a:p>
          <a:endParaRPr lang="en-US"/>
        </a:p>
      </dgm:t>
    </dgm:pt>
    <dgm:pt modelId="{4D08793B-89C8-4041-B6EB-B4F102611975}" type="sibTrans" cxnId="{228A9871-5BC4-4520-A7D9-7913EB608E60}">
      <dgm:prSet/>
      <dgm:spPr/>
      <dgm:t>
        <a:bodyPr/>
        <a:lstStyle/>
        <a:p>
          <a:endParaRPr lang="en-US"/>
        </a:p>
      </dgm:t>
    </dgm:pt>
    <dgm:pt modelId="{6A14E5C4-756C-4201-91DA-DA9D47D78FA0}">
      <dgm:prSet/>
      <dgm:spPr/>
      <dgm:t>
        <a:bodyPr/>
        <a:lstStyle/>
        <a:p>
          <a:r>
            <a:rPr lang="en-US" b="1" dirty="0"/>
            <a:t>8pm medication</a:t>
          </a:r>
          <a:endParaRPr lang="en-US" dirty="0"/>
        </a:p>
      </dgm:t>
    </dgm:pt>
    <dgm:pt modelId="{D1B5FF6B-69C1-41AA-9EC5-3E94063C606E}" type="parTrans" cxnId="{626CDBFE-DB97-496D-873C-9BFE2663C254}">
      <dgm:prSet/>
      <dgm:spPr/>
      <dgm:t>
        <a:bodyPr/>
        <a:lstStyle/>
        <a:p>
          <a:endParaRPr lang="en-US"/>
        </a:p>
      </dgm:t>
    </dgm:pt>
    <dgm:pt modelId="{7B1FC41A-EC3C-4029-959A-99CD2193F9E0}" type="sibTrans" cxnId="{626CDBFE-DB97-496D-873C-9BFE2663C254}">
      <dgm:prSet/>
      <dgm:spPr/>
      <dgm:t>
        <a:bodyPr/>
        <a:lstStyle/>
        <a:p>
          <a:endParaRPr lang="en-US"/>
        </a:p>
      </dgm:t>
    </dgm:pt>
    <dgm:pt modelId="{A8A4C8CE-9562-4434-B5F7-701B202B2328}">
      <dgm:prSet/>
      <dgm:spPr/>
      <dgm:t>
        <a:bodyPr/>
        <a:lstStyle/>
        <a:p>
          <a:r>
            <a:rPr lang="en-US" b="1" dirty="0"/>
            <a:t>March 3, </a:t>
          </a:r>
          <a:r>
            <a:rPr lang="en-US" b="1" dirty="0" err="1"/>
            <a:t>yr</a:t>
          </a:r>
          <a:endParaRPr lang="en-US" dirty="0"/>
        </a:p>
      </dgm:t>
    </dgm:pt>
    <dgm:pt modelId="{B3E77557-BD26-4151-8898-569227939865}" type="parTrans" cxnId="{C5BE7A0C-DF42-44F8-8D62-3340C79B776D}">
      <dgm:prSet/>
      <dgm:spPr/>
      <dgm:t>
        <a:bodyPr/>
        <a:lstStyle/>
        <a:p>
          <a:endParaRPr lang="en-US"/>
        </a:p>
      </dgm:t>
    </dgm:pt>
    <dgm:pt modelId="{73CAB963-EF33-4644-B0E9-CD20A143DB8A}" type="sibTrans" cxnId="{C5BE7A0C-DF42-44F8-8D62-3340C79B776D}">
      <dgm:prSet/>
      <dgm:spPr/>
      <dgm:t>
        <a:bodyPr/>
        <a:lstStyle/>
        <a:p>
          <a:endParaRPr lang="en-US"/>
        </a:p>
      </dgm:t>
    </dgm:pt>
    <dgm:pt modelId="{C2C72D9B-99D9-9C44-A6ED-46AA98AA74A0}" type="pres">
      <dgm:prSet presAssocID="{AD022DDF-CF69-40A8-B13D-932DED5364E8}" presName="vert0" presStyleCnt="0">
        <dgm:presLayoutVars>
          <dgm:dir/>
          <dgm:animOne val="branch"/>
          <dgm:animLvl val="lvl"/>
        </dgm:presLayoutVars>
      </dgm:prSet>
      <dgm:spPr/>
    </dgm:pt>
    <dgm:pt modelId="{458C2A3F-9C12-2D43-8640-A72B45A6315F}" type="pres">
      <dgm:prSet presAssocID="{A00819AE-F5EA-40F2-9F2F-E719F0FB798A}" presName="thickLine" presStyleLbl="alignNode1" presStyleIdx="0" presStyleCnt="3"/>
      <dgm:spPr/>
    </dgm:pt>
    <dgm:pt modelId="{E27C499D-F837-5D4A-947F-6B69341D2CAA}" type="pres">
      <dgm:prSet presAssocID="{A00819AE-F5EA-40F2-9F2F-E719F0FB798A}" presName="horz1" presStyleCnt="0"/>
      <dgm:spPr/>
    </dgm:pt>
    <dgm:pt modelId="{0D10013E-6423-C941-8122-430CF2C25F60}" type="pres">
      <dgm:prSet presAssocID="{A00819AE-F5EA-40F2-9F2F-E719F0FB798A}" presName="tx1" presStyleLbl="revTx" presStyleIdx="0" presStyleCnt="3"/>
      <dgm:spPr/>
    </dgm:pt>
    <dgm:pt modelId="{77286675-A92C-1F4E-8FCA-C9D9F2ABA3D2}" type="pres">
      <dgm:prSet presAssocID="{A00819AE-F5EA-40F2-9F2F-E719F0FB798A}" presName="vert1" presStyleCnt="0"/>
      <dgm:spPr/>
    </dgm:pt>
    <dgm:pt modelId="{3845156E-09AC-0C48-972B-9D0FDDE0B951}" type="pres">
      <dgm:prSet presAssocID="{6A14E5C4-756C-4201-91DA-DA9D47D78FA0}" presName="thickLine" presStyleLbl="alignNode1" presStyleIdx="1" presStyleCnt="3"/>
      <dgm:spPr/>
    </dgm:pt>
    <dgm:pt modelId="{27E4B741-1051-7B43-9D39-9E5FA02181AC}" type="pres">
      <dgm:prSet presAssocID="{6A14E5C4-756C-4201-91DA-DA9D47D78FA0}" presName="horz1" presStyleCnt="0"/>
      <dgm:spPr/>
    </dgm:pt>
    <dgm:pt modelId="{5C262D4B-0058-F943-B201-F994C9869C11}" type="pres">
      <dgm:prSet presAssocID="{6A14E5C4-756C-4201-91DA-DA9D47D78FA0}" presName="tx1" presStyleLbl="revTx" presStyleIdx="1" presStyleCnt="3"/>
      <dgm:spPr/>
    </dgm:pt>
    <dgm:pt modelId="{6DFE8720-A6E9-4D4E-B7D2-78CB8CCC6267}" type="pres">
      <dgm:prSet presAssocID="{6A14E5C4-756C-4201-91DA-DA9D47D78FA0}" presName="vert1" presStyleCnt="0"/>
      <dgm:spPr/>
    </dgm:pt>
    <dgm:pt modelId="{92CCF459-46C5-F245-A738-3DFBF2AB91CC}" type="pres">
      <dgm:prSet presAssocID="{A8A4C8CE-9562-4434-B5F7-701B202B2328}" presName="thickLine" presStyleLbl="alignNode1" presStyleIdx="2" presStyleCnt="3"/>
      <dgm:spPr/>
    </dgm:pt>
    <dgm:pt modelId="{34B95E7D-DE72-1D41-8A0F-CC68CA341CE5}" type="pres">
      <dgm:prSet presAssocID="{A8A4C8CE-9562-4434-B5F7-701B202B2328}" presName="horz1" presStyleCnt="0"/>
      <dgm:spPr/>
    </dgm:pt>
    <dgm:pt modelId="{C0155F01-DAF8-7345-898D-F82D0B68044F}" type="pres">
      <dgm:prSet presAssocID="{A8A4C8CE-9562-4434-B5F7-701B202B2328}" presName="tx1" presStyleLbl="revTx" presStyleIdx="2" presStyleCnt="3"/>
      <dgm:spPr/>
    </dgm:pt>
    <dgm:pt modelId="{C2533054-FB45-6C43-976E-6EF222038120}" type="pres">
      <dgm:prSet presAssocID="{A8A4C8CE-9562-4434-B5F7-701B202B2328}" presName="vert1" presStyleCnt="0"/>
      <dgm:spPr/>
    </dgm:pt>
  </dgm:ptLst>
  <dgm:cxnLst>
    <dgm:cxn modelId="{C5BE7A0C-DF42-44F8-8D62-3340C79B776D}" srcId="{AD022DDF-CF69-40A8-B13D-932DED5364E8}" destId="{A8A4C8CE-9562-4434-B5F7-701B202B2328}" srcOrd="2" destOrd="0" parTransId="{B3E77557-BD26-4151-8898-569227939865}" sibTransId="{73CAB963-EF33-4644-B0E9-CD20A143DB8A}"/>
    <dgm:cxn modelId="{6AFC4349-0C58-D84F-9E1F-51B863F64107}" type="presOf" srcId="{6A14E5C4-756C-4201-91DA-DA9D47D78FA0}" destId="{5C262D4B-0058-F943-B201-F994C9869C11}" srcOrd="0" destOrd="0" presId="urn:microsoft.com/office/officeart/2008/layout/LinedList"/>
    <dgm:cxn modelId="{0DA6446E-84DF-F046-805A-E7BD9E37E013}" type="presOf" srcId="{A8A4C8CE-9562-4434-B5F7-701B202B2328}" destId="{C0155F01-DAF8-7345-898D-F82D0B68044F}" srcOrd="0" destOrd="0" presId="urn:microsoft.com/office/officeart/2008/layout/LinedList"/>
    <dgm:cxn modelId="{228A9871-5BC4-4520-A7D9-7913EB608E60}" srcId="{AD022DDF-CF69-40A8-B13D-932DED5364E8}" destId="{A00819AE-F5EA-40F2-9F2F-E719F0FB798A}" srcOrd="0" destOrd="0" parTransId="{D8B64D01-D7E7-4177-8448-616D520CEE5F}" sibTransId="{4D08793B-89C8-4041-B6EB-B4F102611975}"/>
    <dgm:cxn modelId="{3DE544B4-6845-0444-B3B2-411325F9DF95}" type="presOf" srcId="{A00819AE-F5EA-40F2-9F2F-E719F0FB798A}" destId="{0D10013E-6423-C941-8122-430CF2C25F60}" srcOrd="0" destOrd="0" presId="urn:microsoft.com/office/officeart/2008/layout/LinedList"/>
    <dgm:cxn modelId="{8A2E79EF-4298-2E4F-821C-B26529EC1A5A}" type="presOf" srcId="{AD022DDF-CF69-40A8-B13D-932DED5364E8}" destId="{C2C72D9B-99D9-9C44-A6ED-46AA98AA74A0}" srcOrd="0" destOrd="0" presId="urn:microsoft.com/office/officeart/2008/layout/LinedList"/>
    <dgm:cxn modelId="{626CDBFE-DB97-496D-873C-9BFE2663C254}" srcId="{AD022DDF-CF69-40A8-B13D-932DED5364E8}" destId="{6A14E5C4-756C-4201-91DA-DA9D47D78FA0}" srcOrd="1" destOrd="0" parTransId="{D1B5FF6B-69C1-41AA-9EC5-3E94063C606E}" sibTransId="{7B1FC41A-EC3C-4029-959A-99CD2193F9E0}"/>
    <dgm:cxn modelId="{CC7B6F8B-B30B-1447-A77D-3426C7E115AA}" type="presParOf" srcId="{C2C72D9B-99D9-9C44-A6ED-46AA98AA74A0}" destId="{458C2A3F-9C12-2D43-8640-A72B45A6315F}" srcOrd="0" destOrd="0" presId="urn:microsoft.com/office/officeart/2008/layout/LinedList"/>
    <dgm:cxn modelId="{BB70A5F4-B290-744B-AC3B-8E9C3AD24203}" type="presParOf" srcId="{C2C72D9B-99D9-9C44-A6ED-46AA98AA74A0}" destId="{E27C499D-F837-5D4A-947F-6B69341D2CAA}" srcOrd="1" destOrd="0" presId="urn:microsoft.com/office/officeart/2008/layout/LinedList"/>
    <dgm:cxn modelId="{16FC92AE-C6B7-7547-9E3B-2573AF518342}" type="presParOf" srcId="{E27C499D-F837-5D4A-947F-6B69341D2CAA}" destId="{0D10013E-6423-C941-8122-430CF2C25F60}" srcOrd="0" destOrd="0" presId="urn:microsoft.com/office/officeart/2008/layout/LinedList"/>
    <dgm:cxn modelId="{D228B12F-9226-0246-A6D0-5889107AB20A}" type="presParOf" srcId="{E27C499D-F837-5D4A-947F-6B69341D2CAA}" destId="{77286675-A92C-1F4E-8FCA-C9D9F2ABA3D2}" srcOrd="1" destOrd="0" presId="urn:microsoft.com/office/officeart/2008/layout/LinedList"/>
    <dgm:cxn modelId="{02D3B119-F630-144D-9193-543C5A52ABA2}" type="presParOf" srcId="{C2C72D9B-99D9-9C44-A6ED-46AA98AA74A0}" destId="{3845156E-09AC-0C48-972B-9D0FDDE0B951}" srcOrd="2" destOrd="0" presId="urn:microsoft.com/office/officeart/2008/layout/LinedList"/>
    <dgm:cxn modelId="{D8A2D89B-1D3D-464E-A6A6-9E7690918CCF}" type="presParOf" srcId="{C2C72D9B-99D9-9C44-A6ED-46AA98AA74A0}" destId="{27E4B741-1051-7B43-9D39-9E5FA02181AC}" srcOrd="3" destOrd="0" presId="urn:microsoft.com/office/officeart/2008/layout/LinedList"/>
    <dgm:cxn modelId="{7AF55EF8-F36E-944F-8AE9-4CE11A8BD5F4}" type="presParOf" srcId="{27E4B741-1051-7B43-9D39-9E5FA02181AC}" destId="{5C262D4B-0058-F943-B201-F994C9869C11}" srcOrd="0" destOrd="0" presId="urn:microsoft.com/office/officeart/2008/layout/LinedList"/>
    <dgm:cxn modelId="{9AA10A81-66C2-174A-BE6B-7BEBF56AC383}" type="presParOf" srcId="{27E4B741-1051-7B43-9D39-9E5FA02181AC}" destId="{6DFE8720-A6E9-4D4E-B7D2-78CB8CCC6267}" srcOrd="1" destOrd="0" presId="urn:microsoft.com/office/officeart/2008/layout/LinedList"/>
    <dgm:cxn modelId="{AECBBBDA-AF1E-DC40-9D77-0778475DA1F2}" type="presParOf" srcId="{C2C72D9B-99D9-9C44-A6ED-46AA98AA74A0}" destId="{92CCF459-46C5-F245-A738-3DFBF2AB91CC}" srcOrd="4" destOrd="0" presId="urn:microsoft.com/office/officeart/2008/layout/LinedList"/>
    <dgm:cxn modelId="{DD280108-7A68-6146-94F1-E3B5D53CBA21}" type="presParOf" srcId="{C2C72D9B-99D9-9C44-A6ED-46AA98AA74A0}" destId="{34B95E7D-DE72-1D41-8A0F-CC68CA341CE5}" srcOrd="5" destOrd="0" presId="urn:microsoft.com/office/officeart/2008/layout/LinedList"/>
    <dgm:cxn modelId="{BC9780A0-701C-B742-A45C-251D979F8DDC}" type="presParOf" srcId="{34B95E7D-DE72-1D41-8A0F-CC68CA341CE5}" destId="{C0155F01-DAF8-7345-898D-F82D0B68044F}" srcOrd="0" destOrd="0" presId="urn:microsoft.com/office/officeart/2008/layout/LinedList"/>
    <dgm:cxn modelId="{6F180DF3-8ACF-BB4A-95CC-5A8F455F3135}" type="presParOf" srcId="{34B95E7D-DE72-1D41-8A0F-CC68CA341CE5}" destId="{C2533054-FB45-6C43-976E-6EF2220381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022DDF-CF69-40A8-B13D-932DED5364E8}"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A00819AE-F5EA-40F2-9F2F-E719F0FB798A}">
      <dgm:prSet/>
      <dgm:spPr/>
      <dgm:t>
        <a:bodyPr/>
        <a:lstStyle/>
        <a:p>
          <a:r>
            <a:rPr lang="en-US" b="1"/>
            <a:t>Tanisha Johnson</a:t>
          </a:r>
          <a:endParaRPr lang="en-US"/>
        </a:p>
      </dgm:t>
    </dgm:pt>
    <dgm:pt modelId="{D8B64D01-D7E7-4177-8448-616D520CEE5F}" type="parTrans" cxnId="{228A9871-5BC4-4520-A7D9-7913EB608E60}">
      <dgm:prSet/>
      <dgm:spPr/>
      <dgm:t>
        <a:bodyPr/>
        <a:lstStyle/>
        <a:p>
          <a:endParaRPr lang="en-US"/>
        </a:p>
      </dgm:t>
    </dgm:pt>
    <dgm:pt modelId="{4D08793B-89C8-4041-B6EB-B4F102611975}" type="sibTrans" cxnId="{228A9871-5BC4-4520-A7D9-7913EB608E60}">
      <dgm:prSet/>
      <dgm:spPr/>
      <dgm:t>
        <a:bodyPr/>
        <a:lstStyle/>
        <a:p>
          <a:endParaRPr lang="en-US"/>
        </a:p>
      </dgm:t>
    </dgm:pt>
    <dgm:pt modelId="{6A14E5C4-756C-4201-91DA-DA9D47D78FA0}">
      <dgm:prSet/>
      <dgm:spPr/>
      <dgm:t>
        <a:bodyPr/>
        <a:lstStyle/>
        <a:p>
          <a:r>
            <a:rPr lang="en-US" b="1" dirty="0"/>
            <a:t>8pm medication</a:t>
          </a:r>
          <a:endParaRPr lang="en-US" dirty="0"/>
        </a:p>
      </dgm:t>
    </dgm:pt>
    <dgm:pt modelId="{D1B5FF6B-69C1-41AA-9EC5-3E94063C606E}" type="parTrans" cxnId="{626CDBFE-DB97-496D-873C-9BFE2663C254}">
      <dgm:prSet/>
      <dgm:spPr/>
      <dgm:t>
        <a:bodyPr/>
        <a:lstStyle/>
        <a:p>
          <a:endParaRPr lang="en-US"/>
        </a:p>
      </dgm:t>
    </dgm:pt>
    <dgm:pt modelId="{7B1FC41A-EC3C-4029-959A-99CD2193F9E0}" type="sibTrans" cxnId="{626CDBFE-DB97-496D-873C-9BFE2663C254}">
      <dgm:prSet/>
      <dgm:spPr/>
      <dgm:t>
        <a:bodyPr/>
        <a:lstStyle/>
        <a:p>
          <a:endParaRPr lang="en-US"/>
        </a:p>
      </dgm:t>
    </dgm:pt>
    <dgm:pt modelId="{A8A4C8CE-9562-4434-B5F7-701B202B2328}">
      <dgm:prSet/>
      <dgm:spPr/>
      <dgm:t>
        <a:bodyPr/>
        <a:lstStyle/>
        <a:p>
          <a:r>
            <a:rPr lang="en-US" b="1" dirty="0"/>
            <a:t>March 3, </a:t>
          </a:r>
          <a:r>
            <a:rPr lang="en-US" b="1" dirty="0" err="1"/>
            <a:t>yr</a:t>
          </a:r>
          <a:endParaRPr lang="en-US" dirty="0"/>
        </a:p>
      </dgm:t>
    </dgm:pt>
    <dgm:pt modelId="{B3E77557-BD26-4151-8898-569227939865}" type="parTrans" cxnId="{C5BE7A0C-DF42-44F8-8D62-3340C79B776D}">
      <dgm:prSet/>
      <dgm:spPr/>
      <dgm:t>
        <a:bodyPr/>
        <a:lstStyle/>
        <a:p>
          <a:endParaRPr lang="en-US"/>
        </a:p>
      </dgm:t>
    </dgm:pt>
    <dgm:pt modelId="{73CAB963-EF33-4644-B0E9-CD20A143DB8A}" type="sibTrans" cxnId="{C5BE7A0C-DF42-44F8-8D62-3340C79B776D}">
      <dgm:prSet/>
      <dgm:spPr/>
      <dgm:t>
        <a:bodyPr/>
        <a:lstStyle/>
        <a:p>
          <a:endParaRPr lang="en-US"/>
        </a:p>
      </dgm:t>
    </dgm:pt>
    <dgm:pt modelId="{C2C72D9B-99D9-9C44-A6ED-46AA98AA74A0}" type="pres">
      <dgm:prSet presAssocID="{AD022DDF-CF69-40A8-B13D-932DED5364E8}" presName="vert0" presStyleCnt="0">
        <dgm:presLayoutVars>
          <dgm:dir/>
          <dgm:animOne val="branch"/>
          <dgm:animLvl val="lvl"/>
        </dgm:presLayoutVars>
      </dgm:prSet>
      <dgm:spPr/>
    </dgm:pt>
    <dgm:pt modelId="{458C2A3F-9C12-2D43-8640-A72B45A6315F}" type="pres">
      <dgm:prSet presAssocID="{A00819AE-F5EA-40F2-9F2F-E719F0FB798A}" presName="thickLine" presStyleLbl="alignNode1" presStyleIdx="0" presStyleCnt="3"/>
      <dgm:spPr/>
    </dgm:pt>
    <dgm:pt modelId="{E27C499D-F837-5D4A-947F-6B69341D2CAA}" type="pres">
      <dgm:prSet presAssocID="{A00819AE-F5EA-40F2-9F2F-E719F0FB798A}" presName="horz1" presStyleCnt="0"/>
      <dgm:spPr/>
    </dgm:pt>
    <dgm:pt modelId="{0D10013E-6423-C941-8122-430CF2C25F60}" type="pres">
      <dgm:prSet presAssocID="{A00819AE-F5EA-40F2-9F2F-E719F0FB798A}" presName="tx1" presStyleLbl="revTx" presStyleIdx="0" presStyleCnt="3"/>
      <dgm:spPr/>
    </dgm:pt>
    <dgm:pt modelId="{77286675-A92C-1F4E-8FCA-C9D9F2ABA3D2}" type="pres">
      <dgm:prSet presAssocID="{A00819AE-F5EA-40F2-9F2F-E719F0FB798A}" presName="vert1" presStyleCnt="0"/>
      <dgm:spPr/>
    </dgm:pt>
    <dgm:pt modelId="{3845156E-09AC-0C48-972B-9D0FDDE0B951}" type="pres">
      <dgm:prSet presAssocID="{6A14E5C4-756C-4201-91DA-DA9D47D78FA0}" presName="thickLine" presStyleLbl="alignNode1" presStyleIdx="1" presStyleCnt="3"/>
      <dgm:spPr/>
    </dgm:pt>
    <dgm:pt modelId="{27E4B741-1051-7B43-9D39-9E5FA02181AC}" type="pres">
      <dgm:prSet presAssocID="{6A14E5C4-756C-4201-91DA-DA9D47D78FA0}" presName="horz1" presStyleCnt="0"/>
      <dgm:spPr/>
    </dgm:pt>
    <dgm:pt modelId="{5C262D4B-0058-F943-B201-F994C9869C11}" type="pres">
      <dgm:prSet presAssocID="{6A14E5C4-756C-4201-91DA-DA9D47D78FA0}" presName="tx1" presStyleLbl="revTx" presStyleIdx="1" presStyleCnt="3"/>
      <dgm:spPr/>
    </dgm:pt>
    <dgm:pt modelId="{6DFE8720-A6E9-4D4E-B7D2-78CB8CCC6267}" type="pres">
      <dgm:prSet presAssocID="{6A14E5C4-756C-4201-91DA-DA9D47D78FA0}" presName="vert1" presStyleCnt="0"/>
      <dgm:spPr/>
    </dgm:pt>
    <dgm:pt modelId="{92CCF459-46C5-F245-A738-3DFBF2AB91CC}" type="pres">
      <dgm:prSet presAssocID="{A8A4C8CE-9562-4434-B5F7-701B202B2328}" presName="thickLine" presStyleLbl="alignNode1" presStyleIdx="2" presStyleCnt="3"/>
      <dgm:spPr/>
    </dgm:pt>
    <dgm:pt modelId="{34B95E7D-DE72-1D41-8A0F-CC68CA341CE5}" type="pres">
      <dgm:prSet presAssocID="{A8A4C8CE-9562-4434-B5F7-701B202B2328}" presName="horz1" presStyleCnt="0"/>
      <dgm:spPr/>
    </dgm:pt>
    <dgm:pt modelId="{C0155F01-DAF8-7345-898D-F82D0B68044F}" type="pres">
      <dgm:prSet presAssocID="{A8A4C8CE-9562-4434-B5F7-701B202B2328}" presName="tx1" presStyleLbl="revTx" presStyleIdx="2" presStyleCnt="3"/>
      <dgm:spPr/>
    </dgm:pt>
    <dgm:pt modelId="{C2533054-FB45-6C43-976E-6EF222038120}" type="pres">
      <dgm:prSet presAssocID="{A8A4C8CE-9562-4434-B5F7-701B202B2328}" presName="vert1" presStyleCnt="0"/>
      <dgm:spPr/>
    </dgm:pt>
  </dgm:ptLst>
  <dgm:cxnLst>
    <dgm:cxn modelId="{C5BE7A0C-DF42-44F8-8D62-3340C79B776D}" srcId="{AD022DDF-CF69-40A8-B13D-932DED5364E8}" destId="{A8A4C8CE-9562-4434-B5F7-701B202B2328}" srcOrd="2" destOrd="0" parTransId="{B3E77557-BD26-4151-8898-569227939865}" sibTransId="{73CAB963-EF33-4644-B0E9-CD20A143DB8A}"/>
    <dgm:cxn modelId="{6AFC4349-0C58-D84F-9E1F-51B863F64107}" type="presOf" srcId="{6A14E5C4-756C-4201-91DA-DA9D47D78FA0}" destId="{5C262D4B-0058-F943-B201-F994C9869C11}" srcOrd="0" destOrd="0" presId="urn:microsoft.com/office/officeart/2008/layout/LinedList"/>
    <dgm:cxn modelId="{0DA6446E-84DF-F046-805A-E7BD9E37E013}" type="presOf" srcId="{A8A4C8CE-9562-4434-B5F7-701B202B2328}" destId="{C0155F01-DAF8-7345-898D-F82D0B68044F}" srcOrd="0" destOrd="0" presId="urn:microsoft.com/office/officeart/2008/layout/LinedList"/>
    <dgm:cxn modelId="{228A9871-5BC4-4520-A7D9-7913EB608E60}" srcId="{AD022DDF-CF69-40A8-B13D-932DED5364E8}" destId="{A00819AE-F5EA-40F2-9F2F-E719F0FB798A}" srcOrd="0" destOrd="0" parTransId="{D8B64D01-D7E7-4177-8448-616D520CEE5F}" sibTransId="{4D08793B-89C8-4041-B6EB-B4F102611975}"/>
    <dgm:cxn modelId="{3DE544B4-6845-0444-B3B2-411325F9DF95}" type="presOf" srcId="{A00819AE-F5EA-40F2-9F2F-E719F0FB798A}" destId="{0D10013E-6423-C941-8122-430CF2C25F60}" srcOrd="0" destOrd="0" presId="urn:microsoft.com/office/officeart/2008/layout/LinedList"/>
    <dgm:cxn modelId="{8A2E79EF-4298-2E4F-821C-B26529EC1A5A}" type="presOf" srcId="{AD022DDF-CF69-40A8-B13D-932DED5364E8}" destId="{C2C72D9B-99D9-9C44-A6ED-46AA98AA74A0}" srcOrd="0" destOrd="0" presId="urn:microsoft.com/office/officeart/2008/layout/LinedList"/>
    <dgm:cxn modelId="{626CDBFE-DB97-496D-873C-9BFE2663C254}" srcId="{AD022DDF-CF69-40A8-B13D-932DED5364E8}" destId="{6A14E5C4-756C-4201-91DA-DA9D47D78FA0}" srcOrd="1" destOrd="0" parTransId="{D1B5FF6B-69C1-41AA-9EC5-3E94063C606E}" sibTransId="{7B1FC41A-EC3C-4029-959A-99CD2193F9E0}"/>
    <dgm:cxn modelId="{CC7B6F8B-B30B-1447-A77D-3426C7E115AA}" type="presParOf" srcId="{C2C72D9B-99D9-9C44-A6ED-46AA98AA74A0}" destId="{458C2A3F-9C12-2D43-8640-A72B45A6315F}" srcOrd="0" destOrd="0" presId="urn:microsoft.com/office/officeart/2008/layout/LinedList"/>
    <dgm:cxn modelId="{BB70A5F4-B290-744B-AC3B-8E9C3AD24203}" type="presParOf" srcId="{C2C72D9B-99D9-9C44-A6ED-46AA98AA74A0}" destId="{E27C499D-F837-5D4A-947F-6B69341D2CAA}" srcOrd="1" destOrd="0" presId="urn:microsoft.com/office/officeart/2008/layout/LinedList"/>
    <dgm:cxn modelId="{16FC92AE-C6B7-7547-9E3B-2573AF518342}" type="presParOf" srcId="{E27C499D-F837-5D4A-947F-6B69341D2CAA}" destId="{0D10013E-6423-C941-8122-430CF2C25F60}" srcOrd="0" destOrd="0" presId="urn:microsoft.com/office/officeart/2008/layout/LinedList"/>
    <dgm:cxn modelId="{D228B12F-9226-0246-A6D0-5889107AB20A}" type="presParOf" srcId="{E27C499D-F837-5D4A-947F-6B69341D2CAA}" destId="{77286675-A92C-1F4E-8FCA-C9D9F2ABA3D2}" srcOrd="1" destOrd="0" presId="urn:microsoft.com/office/officeart/2008/layout/LinedList"/>
    <dgm:cxn modelId="{02D3B119-F630-144D-9193-543C5A52ABA2}" type="presParOf" srcId="{C2C72D9B-99D9-9C44-A6ED-46AA98AA74A0}" destId="{3845156E-09AC-0C48-972B-9D0FDDE0B951}" srcOrd="2" destOrd="0" presId="urn:microsoft.com/office/officeart/2008/layout/LinedList"/>
    <dgm:cxn modelId="{D8A2D89B-1D3D-464E-A6A6-9E7690918CCF}" type="presParOf" srcId="{C2C72D9B-99D9-9C44-A6ED-46AA98AA74A0}" destId="{27E4B741-1051-7B43-9D39-9E5FA02181AC}" srcOrd="3" destOrd="0" presId="urn:microsoft.com/office/officeart/2008/layout/LinedList"/>
    <dgm:cxn modelId="{7AF55EF8-F36E-944F-8AE9-4CE11A8BD5F4}" type="presParOf" srcId="{27E4B741-1051-7B43-9D39-9E5FA02181AC}" destId="{5C262D4B-0058-F943-B201-F994C9869C11}" srcOrd="0" destOrd="0" presId="urn:microsoft.com/office/officeart/2008/layout/LinedList"/>
    <dgm:cxn modelId="{9AA10A81-66C2-174A-BE6B-7BEBF56AC383}" type="presParOf" srcId="{27E4B741-1051-7B43-9D39-9E5FA02181AC}" destId="{6DFE8720-A6E9-4D4E-B7D2-78CB8CCC6267}" srcOrd="1" destOrd="0" presId="urn:microsoft.com/office/officeart/2008/layout/LinedList"/>
    <dgm:cxn modelId="{AECBBBDA-AF1E-DC40-9D77-0778475DA1F2}" type="presParOf" srcId="{C2C72D9B-99D9-9C44-A6ED-46AA98AA74A0}" destId="{92CCF459-46C5-F245-A738-3DFBF2AB91CC}" srcOrd="4" destOrd="0" presId="urn:microsoft.com/office/officeart/2008/layout/LinedList"/>
    <dgm:cxn modelId="{DD280108-7A68-6146-94F1-E3B5D53CBA21}" type="presParOf" srcId="{C2C72D9B-99D9-9C44-A6ED-46AA98AA74A0}" destId="{34B95E7D-DE72-1D41-8A0F-CC68CA341CE5}" srcOrd="5" destOrd="0" presId="urn:microsoft.com/office/officeart/2008/layout/LinedList"/>
    <dgm:cxn modelId="{BC9780A0-701C-B742-A45C-251D979F8DDC}" type="presParOf" srcId="{34B95E7D-DE72-1D41-8A0F-CC68CA341CE5}" destId="{C0155F01-DAF8-7345-898D-F82D0B68044F}" srcOrd="0" destOrd="0" presId="urn:microsoft.com/office/officeart/2008/layout/LinedList"/>
    <dgm:cxn modelId="{6F180DF3-8ACF-BB4A-95CC-5A8F455F3135}" type="presParOf" srcId="{34B95E7D-DE72-1D41-8A0F-CC68CA341CE5}" destId="{C2533054-FB45-6C43-976E-6EF2220381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856CE-D5C5-49AD-BA1A-93B492A194DA}"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3C1E69B5-4FA7-4A76-8F03-DD8913B06E03}">
      <dgm:prSet/>
      <dgm:spPr/>
      <dgm:t>
        <a:bodyPr/>
        <a:lstStyle/>
        <a:p>
          <a:r>
            <a:rPr lang="en-US" b="1" dirty="0"/>
            <a:t>David Cook</a:t>
          </a:r>
        </a:p>
      </dgm:t>
    </dgm:pt>
    <dgm:pt modelId="{EC082D1B-2C62-40E2-B07D-08BD3447F986}" type="parTrans" cxnId="{27BFCA35-4C8D-4412-B48F-43DA9CACE52B}">
      <dgm:prSet/>
      <dgm:spPr/>
      <dgm:t>
        <a:bodyPr/>
        <a:lstStyle/>
        <a:p>
          <a:endParaRPr lang="en-US"/>
        </a:p>
      </dgm:t>
    </dgm:pt>
    <dgm:pt modelId="{1D5D1F49-9133-4A98-8841-94815692B813}" type="sibTrans" cxnId="{27BFCA35-4C8D-4412-B48F-43DA9CACE52B}">
      <dgm:prSet/>
      <dgm:spPr/>
      <dgm:t>
        <a:bodyPr/>
        <a:lstStyle/>
        <a:p>
          <a:endParaRPr lang="en-US"/>
        </a:p>
      </dgm:t>
    </dgm:pt>
    <dgm:pt modelId="{48B83FA2-BD61-4E28-A46B-8DCFC6D0B2D2}">
      <dgm:prSet/>
      <dgm:spPr/>
      <dgm:t>
        <a:bodyPr/>
        <a:lstStyle/>
        <a:p>
          <a:r>
            <a:rPr lang="en-US" b="1" dirty="0"/>
            <a:t>8am medication</a:t>
          </a:r>
          <a:endParaRPr lang="en-US" dirty="0"/>
        </a:p>
      </dgm:t>
    </dgm:pt>
    <dgm:pt modelId="{89498612-9223-42E5-81DF-BC424855C011}" type="parTrans" cxnId="{9E45D210-B4BE-4D9B-92E4-030A5191AB18}">
      <dgm:prSet/>
      <dgm:spPr/>
      <dgm:t>
        <a:bodyPr/>
        <a:lstStyle/>
        <a:p>
          <a:endParaRPr lang="en-US"/>
        </a:p>
      </dgm:t>
    </dgm:pt>
    <dgm:pt modelId="{23E35299-7BAE-446A-A61A-E1E6D800169C}" type="sibTrans" cxnId="{9E45D210-B4BE-4D9B-92E4-030A5191AB18}">
      <dgm:prSet/>
      <dgm:spPr/>
      <dgm:t>
        <a:bodyPr/>
        <a:lstStyle/>
        <a:p>
          <a:endParaRPr lang="en-US"/>
        </a:p>
      </dgm:t>
    </dgm:pt>
    <dgm:pt modelId="{5E599548-8C66-4738-B40C-60B86D4E9E9F}">
      <dgm:prSet/>
      <dgm:spPr/>
      <dgm:t>
        <a:bodyPr/>
        <a:lstStyle/>
        <a:p>
          <a:r>
            <a:rPr lang="en-US" b="1" dirty="0"/>
            <a:t>March 4, </a:t>
          </a:r>
          <a:r>
            <a:rPr lang="en-US" b="1" dirty="0" err="1"/>
            <a:t>yr</a:t>
          </a:r>
          <a:endParaRPr lang="en-US" dirty="0"/>
        </a:p>
      </dgm:t>
    </dgm:pt>
    <dgm:pt modelId="{620A96A0-A67B-42D7-BA0E-E42AB212C966}" type="parTrans" cxnId="{C7F38217-0DF4-4F3F-8A21-B362A4F19434}">
      <dgm:prSet/>
      <dgm:spPr/>
      <dgm:t>
        <a:bodyPr/>
        <a:lstStyle/>
        <a:p>
          <a:endParaRPr lang="en-US"/>
        </a:p>
      </dgm:t>
    </dgm:pt>
    <dgm:pt modelId="{72A85FB3-C04B-4BFF-97A7-9E86F4650EE7}" type="sibTrans" cxnId="{C7F38217-0DF4-4F3F-8A21-B362A4F19434}">
      <dgm:prSet/>
      <dgm:spPr/>
      <dgm:t>
        <a:bodyPr/>
        <a:lstStyle/>
        <a:p>
          <a:endParaRPr lang="en-US"/>
        </a:p>
      </dgm:t>
    </dgm:pt>
    <dgm:pt modelId="{022F1891-00FD-7144-A092-5F353B42B991}" type="pres">
      <dgm:prSet presAssocID="{93E856CE-D5C5-49AD-BA1A-93B492A194DA}" presName="vert0" presStyleCnt="0">
        <dgm:presLayoutVars>
          <dgm:dir/>
          <dgm:animOne val="branch"/>
          <dgm:animLvl val="lvl"/>
        </dgm:presLayoutVars>
      </dgm:prSet>
      <dgm:spPr/>
    </dgm:pt>
    <dgm:pt modelId="{314EF88A-766F-C74D-8A4E-0C2CBA8EDDA7}" type="pres">
      <dgm:prSet presAssocID="{3C1E69B5-4FA7-4A76-8F03-DD8913B06E03}" presName="thickLine" presStyleLbl="alignNode1" presStyleIdx="0" presStyleCnt="3"/>
      <dgm:spPr/>
    </dgm:pt>
    <dgm:pt modelId="{98C76FAD-0739-1B46-A014-AF0C882A721D}" type="pres">
      <dgm:prSet presAssocID="{3C1E69B5-4FA7-4A76-8F03-DD8913B06E03}" presName="horz1" presStyleCnt="0"/>
      <dgm:spPr/>
    </dgm:pt>
    <dgm:pt modelId="{AEA59CA3-8745-2543-8B8D-FA6F0976E1BC}" type="pres">
      <dgm:prSet presAssocID="{3C1E69B5-4FA7-4A76-8F03-DD8913B06E03}" presName="tx1" presStyleLbl="revTx" presStyleIdx="0" presStyleCnt="3"/>
      <dgm:spPr/>
    </dgm:pt>
    <dgm:pt modelId="{4C1549EA-F8E2-FD42-BF51-FE5A7563A344}" type="pres">
      <dgm:prSet presAssocID="{3C1E69B5-4FA7-4A76-8F03-DD8913B06E03}" presName="vert1" presStyleCnt="0"/>
      <dgm:spPr/>
    </dgm:pt>
    <dgm:pt modelId="{F5415814-C215-A04E-9C53-4CF9B39ECB90}" type="pres">
      <dgm:prSet presAssocID="{48B83FA2-BD61-4E28-A46B-8DCFC6D0B2D2}" presName="thickLine" presStyleLbl="alignNode1" presStyleIdx="1" presStyleCnt="3"/>
      <dgm:spPr/>
    </dgm:pt>
    <dgm:pt modelId="{0E625BEC-88D8-4747-AE52-27D19EA2230C}" type="pres">
      <dgm:prSet presAssocID="{48B83FA2-BD61-4E28-A46B-8DCFC6D0B2D2}" presName="horz1" presStyleCnt="0"/>
      <dgm:spPr/>
    </dgm:pt>
    <dgm:pt modelId="{573C6792-FD1E-DE4F-ACE8-FA7FD4302415}" type="pres">
      <dgm:prSet presAssocID="{48B83FA2-BD61-4E28-A46B-8DCFC6D0B2D2}" presName="tx1" presStyleLbl="revTx" presStyleIdx="1" presStyleCnt="3"/>
      <dgm:spPr/>
    </dgm:pt>
    <dgm:pt modelId="{AF54CC2A-1872-FA4F-A4FC-023DF0F2B13C}" type="pres">
      <dgm:prSet presAssocID="{48B83FA2-BD61-4E28-A46B-8DCFC6D0B2D2}" presName="vert1" presStyleCnt="0"/>
      <dgm:spPr/>
    </dgm:pt>
    <dgm:pt modelId="{1736A59F-D2C9-084D-BE33-44A078C0F316}" type="pres">
      <dgm:prSet presAssocID="{5E599548-8C66-4738-B40C-60B86D4E9E9F}" presName="thickLine" presStyleLbl="alignNode1" presStyleIdx="2" presStyleCnt="3"/>
      <dgm:spPr/>
    </dgm:pt>
    <dgm:pt modelId="{ADB8DFD5-1B6D-8744-B465-4F338BEAD5D0}" type="pres">
      <dgm:prSet presAssocID="{5E599548-8C66-4738-B40C-60B86D4E9E9F}" presName="horz1" presStyleCnt="0"/>
      <dgm:spPr/>
    </dgm:pt>
    <dgm:pt modelId="{C04F7FFE-BA50-024E-A6C4-584F1D633AD7}" type="pres">
      <dgm:prSet presAssocID="{5E599548-8C66-4738-B40C-60B86D4E9E9F}" presName="tx1" presStyleLbl="revTx" presStyleIdx="2" presStyleCnt="3"/>
      <dgm:spPr/>
    </dgm:pt>
    <dgm:pt modelId="{DBD22D75-5E30-454D-91A8-2381758CFDA1}" type="pres">
      <dgm:prSet presAssocID="{5E599548-8C66-4738-B40C-60B86D4E9E9F}" presName="vert1" presStyleCnt="0"/>
      <dgm:spPr/>
    </dgm:pt>
  </dgm:ptLst>
  <dgm:cxnLst>
    <dgm:cxn modelId="{9E45D210-B4BE-4D9B-92E4-030A5191AB18}" srcId="{93E856CE-D5C5-49AD-BA1A-93B492A194DA}" destId="{48B83FA2-BD61-4E28-A46B-8DCFC6D0B2D2}" srcOrd="1" destOrd="0" parTransId="{89498612-9223-42E5-81DF-BC424855C011}" sibTransId="{23E35299-7BAE-446A-A61A-E1E6D800169C}"/>
    <dgm:cxn modelId="{6883AB13-363C-0046-BF1C-5FC949B55172}" type="presOf" srcId="{3C1E69B5-4FA7-4A76-8F03-DD8913B06E03}" destId="{AEA59CA3-8745-2543-8B8D-FA6F0976E1BC}" srcOrd="0" destOrd="0" presId="urn:microsoft.com/office/officeart/2008/layout/LinedList"/>
    <dgm:cxn modelId="{109CFE13-6E76-BE4B-8753-7A2424BF6B0A}" type="presOf" srcId="{48B83FA2-BD61-4E28-A46B-8DCFC6D0B2D2}" destId="{573C6792-FD1E-DE4F-ACE8-FA7FD4302415}" srcOrd="0" destOrd="0" presId="urn:microsoft.com/office/officeart/2008/layout/LinedList"/>
    <dgm:cxn modelId="{C7F38217-0DF4-4F3F-8A21-B362A4F19434}" srcId="{93E856CE-D5C5-49AD-BA1A-93B492A194DA}" destId="{5E599548-8C66-4738-B40C-60B86D4E9E9F}" srcOrd="2" destOrd="0" parTransId="{620A96A0-A67B-42D7-BA0E-E42AB212C966}" sibTransId="{72A85FB3-C04B-4BFF-97A7-9E86F4650EE7}"/>
    <dgm:cxn modelId="{27BFCA35-4C8D-4412-B48F-43DA9CACE52B}" srcId="{93E856CE-D5C5-49AD-BA1A-93B492A194DA}" destId="{3C1E69B5-4FA7-4A76-8F03-DD8913B06E03}" srcOrd="0" destOrd="0" parTransId="{EC082D1B-2C62-40E2-B07D-08BD3447F986}" sibTransId="{1D5D1F49-9133-4A98-8841-94815692B813}"/>
    <dgm:cxn modelId="{72167441-96C9-5A45-A308-9D73C6B732B4}" type="presOf" srcId="{93E856CE-D5C5-49AD-BA1A-93B492A194DA}" destId="{022F1891-00FD-7144-A092-5F353B42B991}" srcOrd="0" destOrd="0" presId="urn:microsoft.com/office/officeart/2008/layout/LinedList"/>
    <dgm:cxn modelId="{C8F13745-E611-F24D-91A0-8793667161AE}" type="presOf" srcId="{5E599548-8C66-4738-B40C-60B86D4E9E9F}" destId="{C04F7FFE-BA50-024E-A6C4-584F1D633AD7}" srcOrd="0" destOrd="0" presId="urn:microsoft.com/office/officeart/2008/layout/LinedList"/>
    <dgm:cxn modelId="{0CECE801-DB9F-2540-AC4B-7CC40AB6F4B0}" type="presParOf" srcId="{022F1891-00FD-7144-A092-5F353B42B991}" destId="{314EF88A-766F-C74D-8A4E-0C2CBA8EDDA7}" srcOrd="0" destOrd="0" presId="urn:microsoft.com/office/officeart/2008/layout/LinedList"/>
    <dgm:cxn modelId="{16EF1542-3456-C64F-A0D4-ACADCDFCF7EA}" type="presParOf" srcId="{022F1891-00FD-7144-A092-5F353B42B991}" destId="{98C76FAD-0739-1B46-A014-AF0C882A721D}" srcOrd="1" destOrd="0" presId="urn:microsoft.com/office/officeart/2008/layout/LinedList"/>
    <dgm:cxn modelId="{CBF91007-DD1D-B040-A765-488E22D8DEA7}" type="presParOf" srcId="{98C76FAD-0739-1B46-A014-AF0C882A721D}" destId="{AEA59CA3-8745-2543-8B8D-FA6F0976E1BC}" srcOrd="0" destOrd="0" presId="urn:microsoft.com/office/officeart/2008/layout/LinedList"/>
    <dgm:cxn modelId="{575D53F0-140F-0F47-BF44-FE22473EF3D7}" type="presParOf" srcId="{98C76FAD-0739-1B46-A014-AF0C882A721D}" destId="{4C1549EA-F8E2-FD42-BF51-FE5A7563A344}" srcOrd="1" destOrd="0" presId="urn:microsoft.com/office/officeart/2008/layout/LinedList"/>
    <dgm:cxn modelId="{FC73D6DA-1768-4E47-90A3-CB8641AA2B81}" type="presParOf" srcId="{022F1891-00FD-7144-A092-5F353B42B991}" destId="{F5415814-C215-A04E-9C53-4CF9B39ECB90}" srcOrd="2" destOrd="0" presId="urn:microsoft.com/office/officeart/2008/layout/LinedList"/>
    <dgm:cxn modelId="{CBD8BEA1-4DCD-5F4C-BACC-BF41551A1A1B}" type="presParOf" srcId="{022F1891-00FD-7144-A092-5F353B42B991}" destId="{0E625BEC-88D8-4747-AE52-27D19EA2230C}" srcOrd="3" destOrd="0" presId="urn:microsoft.com/office/officeart/2008/layout/LinedList"/>
    <dgm:cxn modelId="{3A075EE4-B900-C04E-A4F7-6077AEAE9F23}" type="presParOf" srcId="{0E625BEC-88D8-4747-AE52-27D19EA2230C}" destId="{573C6792-FD1E-DE4F-ACE8-FA7FD4302415}" srcOrd="0" destOrd="0" presId="urn:microsoft.com/office/officeart/2008/layout/LinedList"/>
    <dgm:cxn modelId="{59AA4869-EBEE-EA46-A082-3EA4B52433EB}" type="presParOf" srcId="{0E625BEC-88D8-4747-AE52-27D19EA2230C}" destId="{AF54CC2A-1872-FA4F-A4FC-023DF0F2B13C}" srcOrd="1" destOrd="0" presId="urn:microsoft.com/office/officeart/2008/layout/LinedList"/>
    <dgm:cxn modelId="{318EEA14-33B7-3446-9447-3DD1D9BF168A}" type="presParOf" srcId="{022F1891-00FD-7144-A092-5F353B42B991}" destId="{1736A59F-D2C9-084D-BE33-44A078C0F316}" srcOrd="4" destOrd="0" presId="urn:microsoft.com/office/officeart/2008/layout/LinedList"/>
    <dgm:cxn modelId="{3000011D-8A7A-4D45-B60A-90D3DC66CB79}" type="presParOf" srcId="{022F1891-00FD-7144-A092-5F353B42B991}" destId="{ADB8DFD5-1B6D-8744-B465-4F338BEAD5D0}" srcOrd="5" destOrd="0" presId="urn:microsoft.com/office/officeart/2008/layout/LinedList"/>
    <dgm:cxn modelId="{685922B9-6A13-D541-8630-62B286F2CCB4}" type="presParOf" srcId="{ADB8DFD5-1B6D-8744-B465-4F338BEAD5D0}" destId="{C04F7FFE-BA50-024E-A6C4-584F1D633AD7}" srcOrd="0" destOrd="0" presId="urn:microsoft.com/office/officeart/2008/layout/LinedList"/>
    <dgm:cxn modelId="{4B0473D4-888D-3942-9CB4-DBCC9C281342}" type="presParOf" srcId="{ADB8DFD5-1B6D-8744-B465-4F338BEAD5D0}" destId="{DBD22D75-5E30-454D-91A8-2381758CFD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94EDC-69E7-4A4E-94AF-B9804B66CE00}">
      <dsp:nvSpPr>
        <dsp:cNvPr id="0" name=""/>
        <dsp:cNvSpPr/>
      </dsp:nvSpPr>
      <dsp:spPr>
        <a:xfrm>
          <a:off x="0" y="330"/>
          <a:ext cx="6740553" cy="1104480"/>
        </a:xfrm>
        <a:prstGeom prst="roundRect">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HCP Order</a:t>
          </a:r>
          <a:endParaRPr lang="en-US" sz="3400" kern="1200" dirty="0"/>
        </a:p>
      </dsp:txBody>
      <dsp:txXfrm>
        <a:off x="53916" y="54246"/>
        <a:ext cx="6632721" cy="996648"/>
      </dsp:txXfrm>
    </dsp:sp>
    <dsp:sp modelId="{47FDB577-A088-DC4A-9A9F-DEBD80A2C853}">
      <dsp:nvSpPr>
        <dsp:cNvPr id="0" name=""/>
        <dsp:cNvSpPr/>
      </dsp:nvSpPr>
      <dsp:spPr>
        <a:xfrm>
          <a:off x="0" y="1274730"/>
          <a:ext cx="6740553" cy="1104480"/>
        </a:xfrm>
        <a:prstGeom prst="roundRect">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Pharmacy Label</a:t>
          </a:r>
          <a:endParaRPr lang="en-US" sz="3400" kern="1200" dirty="0"/>
        </a:p>
      </dsp:txBody>
      <dsp:txXfrm>
        <a:off x="53916" y="1328646"/>
        <a:ext cx="6632721" cy="996648"/>
      </dsp:txXfrm>
    </dsp:sp>
    <dsp:sp modelId="{5772779B-2D32-7C49-8FE5-0E9FD4BC9621}">
      <dsp:nvSpPr>
        <dsp:cNvPr id="0" name=""/>
        <dsp:cNvSpPr/>
      </dsp:nvSpPr>
      <dsp:spPr>
        <a:xfrm>
          <a:off x="0" y="2549130"/>
          <a:ext cx="6740553" cy="1104480"/>
        </a:xfrm>
        <a:prstGeom prst="roundRect">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Medication (Med) Sheet</a:t>
          </a:r>
          <a:endParaRPr lang="en-US" sz="3400" kern="1200" dirty="0"/>
        </a:p>
      </dsp:txBody>
      <dsp:txXfrm>
        <a:off x="53916" y="2603046"/>
        <a:ext cx="6632721" cy="996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EF88A-766F-C74D-8A4E-0C2CBA8EDDA7}">
      <dsp:nvSpPr>
        <dsp:cNvPr id="0" name=""/>
        <dsp:cNvSpPr/>
      </dsp:nvSpPr>
      <dsp:spPr>
        <a:xfrm>
          <a:off x="0" y="257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EA59CA3-8745-2543-8B8D-FA6F0976E1BC}">
      <dsp:nvSpPr>
        <dsp:cNvPr id="0" name=""/>
        <dsp:cNvSpPr/>
      </dsp:nvSpPr>
      <dsp:spPr>
        <a:xfrm>
          <a:off x="0" y="2570"/>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a:t>Tanisha Johnson</a:t>
          </a:r>
          <a:endParaRPr lang="en-US" sz="4900" kern="1200"/>
        </a:p>
      </dsp:txBody>
      <dsp:txXfrm>
        <a:off x="0" y="2570"/>
        <a:ext cx="5124159" cy="1753212"/>
      </dsp:txXfrm>
    </dsp:sp>
    <dsp:sp modelId="{F5415814-C215-A04E-9C53-4CF9B39ECB90}">
      <dsp:nvSpPr>
        <dsp:cNvPr id="0" name=""/>
        <dsp:cNvSpPr/>
      </dsp:nvSpPr>
      <dsp:spPr>
        <a:xfrm>
          <a:off x="0" y="1755783"/>
          <a:ext cx="5124159" cy="0"/>
        </a:xfrm>
        <a:prstGeom prst="line">
          <a:avLst/>
        </a:prstGeom>
        <a:gradFill rotWithShape="0">
          <a:gsLst>
            <a:gs pos="0">
              <a:schemeClr val="accent2">
                <a:hueOff val="444544"/>
                <a:satOff val="-9785"/>
                <a:lumOff val="-7058"/>
                <a:alphaOff val="0"/>
                <a:tint val="96000"/>
                <a:lumMod val="104000"/>
              </a:schemeClr>
            </a:gs>
            <a:gs pos="100000">
              <a:schemeClr val="accent2">
                <a:hueOff val="444544"/>
                <a:satOff val="-9785"/>
                <a:lumOff val="-7058"/>
                <a:alphaOff val="0"/>
                <a:shade val="98000"/>
                <a:lumMod val="94000"/>
              </a:schemeClr>
            </a:gs>
          </a:gsLst>
          <a:lin ang="5400000" scaled="0"/>
        </a:gradFill>
        <a:ln w="9525" cap="rnd" cmpd="sng" algn="ctr">
          <a:solidFill>
            <a:schemeClr val="accent2">
              <a:hueOff val="444544"/>
              <a:satOff val="-9785"/>
              <a:lumOff val="-705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73C6792-FD1E-DE4F-ACE8-FA7FD4302415}">
      <dsp:nvSpPr>
        <dsp:cNvPr id="0" name=""/>
        <dsp:cNvSpPr/>
      </dsp:nvSpPr>
      <dsp:spPr>
        <a:xfrm>
          <a:off x="0" y="1755783"/>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8am medication</a:t>
          </a:r>
          <a:endParaRPr lang="en-US" sz="4900" kern="1200" dirty="0"/>
        </a:p>
      </dsp:txBody>
      <dsp:txXfrm>
        <a:off x="0" y="1755783"/>
        <a:ext cx="5124159" cy="1753212"/>
      </dsp:txXfrm>
    </dsp:sp>
    <dsp:sp modelId="{1736A59F-D2C9-084D-BE33-44A078C0F316}">
      <dsp:nvSpPr>
        <dsp:cNvPr id="0" name=""/>
        <dsp:cNvSpPr/>
      </dsp:nvSpPr>
      <dsp:spPr>
        <a:xfrm>
          <a:off x="0" y="3508995"/>
          <a:ext cx="5124159" cy="0"/>
        </a:xfrm>
        <a:prstGeom prst="line">
          <a:avLst/>
        </a:prstGeom>
        <a:gradFill rotWithShape="0">
          <a:gsLst>
            <a:gs pos="0">
              <a:schemeClr val="accent2">
                <a:hueOff val="889088"/>
                <a:satOff val="-19570"/>
                <a:lumOff val="-14117"/>
                <a:alphaOff val="0"/>
                <a:tint val="96000"/>
                <a:lumMod val="104000"/>
              </a:schemeClr>
            </a:gs>
            <a:gs pos="100000">
              <a:schemeClr val="accent2">
                <a:hueOff val="889088"/>
                <a:satOff val="-19570"/>
                <a:lumOff val="-14117"/>
                <a:alphaOff val="0"/>
                <a:shade val="98000"/>
                <a:lumMod val="94000"/>
              </a:schemeClr>
            </a:gs>
          </a:gsLst>
          <a:lin ang="5400000" scaled="0"/>
        </a:gradFill>
        <a:ln w="9525" cap="rnd" cmpd="sng" algn="ctr">
          <a:solidFill>
            <a:schemeClr val="accent2">
              <a:hueOff val="889088"/>
              <a:satOff val="-19570"/>
              <a:lumOff val="-14117"/>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04F7FFE-BA50-024E-A6C4-584F1D633AD7}">
      <dsp:nvSpPr>
        <dsp:cNvPr id="0" name=""/>
        <dsp:cNvSpPr/>
      </dsp:nvSpPr>
      <dsp:spPr>
        <a:xfrm>
          <a:off x="0" y="3508995"/>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March 4, </a:t>
          </a:r>
          <a:r>
            <a:rPr lang="en-US" sz="4900" b="1" kern="1200" dirty="0" err="1"/>
            <a:t>yr</a:t>
          </a:r>
          <a:endParaRPr lang="en-US" sz="4900" kern="1200" dirty="0"/>
        </a:p>
      </dsp:txBody>
      <dsp:txXfrm>
        <a:off x="0" y="3508995"/>
        <a:ext cx="5124159" cy="1753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4AB16-5B11-9143-86BE-9E7680F6BF48}">
      <dsp:nvSpPr>
        <dsp:cNvPr id="0" name=""/>
        <dsp:cNvSpPr/>
      </dsp:nvSpPr>
      <dsp:spPr>
        <a:xfrm>
          <a:off x="0" y="579598"/>
          <a:ext cx="5359400" cy="839474"/>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Index</a:t>
          </a:r>
          <a:endParaRPr lang="en-US" sz="3500" kern="1200" dirty="0"/>
        </a:p>
      </dsp:txBody>
      <dsp:txXfrm>
        <a:off x="40980" y="620578"/>
        <a:ext cx="5277440" cy="757514"/>
      </dsp:txXfrm>
    </dsp:sp>
    <dsp:sp modelId="{9672D392-F3E1-0E40-8AF4-BDB612F2254C}">
      <dsp:nvSpPr>
        <dsp:cNvPr id="0" name=""/>
        <dsp:cNvSpPr/>
      </dsp:nvSpPr>
      <dsp:spPr>
        <a:xfrm>
          <a:off x="0" y="1519873"/>
          <a:ext cx="5359400" cy="839474"/>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a:t>Count Sheets </a:t>
          </a:r>
          <a:endParaRPr lang="en-US" sz="3500" kern="1200"/>
        </a:p>
      </dsp:txBody>
      <dsp:txXfrm>
        <a:off x="40980" y="1560853"/>
        <a:ext cx="5277440" cy="757514"/>
      </dsp:txXfrm>
    </dsp:sp>
    <dsp:sp modelId="{BDA8610C-F68D-6A4B-98AC-35D9F965D3DD}">
      <dsp:nvSpPr>
        <dsp:cNvPr id="0" name=""/>
        <dsp:cNvSpPr/>
      </dsp:nvSpPr>
      <dsp:spPr>
        <a:xfrm>
          <a:off x="0" y="2460148"/>
          <a:ext cx="5359400" cy="839474"/>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a:t>Count Signature Sheets</a:t>
          </a:r>
          <a:endParaRPr lang="en-US" sz="3500" kern="1200"/>
        </a:p>
      </dsp:txBody>
      <dsp:txXfrm>
        <a:off x="40980" y="2501128"/>
        <a:ext cx="5277440" cy="757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698FF-CE4B-6244-9717-D18C3D75FB20}">
      <dsp:nvSpPr>
        <dsp:cNvPr id="0" name=""/>
        <dsp:cNvSpPr/>
      </dsp:nvSpPr>
      <dsp:spPr>
        <a:xfrm>
          <a:off x="0" y="446"/>
          <a:ext cx="6740553"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29B347-6F5D-2647-904C-BB357BCDFC7C}">
      <dsp:nvSpPr>
        <dsp:cNvPr id="0" name=""/>
        <dsp:cNvSpPr/>
      </dsp:nvSpPr>
      <dsp:spPr>
        <a:xfrm>
          <a:off x="0" y="446"/>
          <a:ext cx="6740553" cy="73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t>Right Person</a:t>
          </a:r>
          <a:endParaRPr lang="en-US" sz="3600" kern="1200" dirty="0"/>
        </a:p>
      </dsp:txBody>
      <dsp:txXfrm>
        <a:off x="0" y="446"/>
        <a:ext cx="6740553" cy="730609"/>
      </dsp:txXfrm>
    </dsp:sp>
    <dsp:sp modelId="{7E87F708-E354-2B4D-AFDD-6B27294DC9A3}">
      <dsp:nvSpPr>
        <dsp:cNvPr id="0" name=""/>
        <dsp:cNvSpPr/>
      </dsp:nvSpPr>
      <dsp:spPr>
        <a:xfrm>
          <a:off x="0" y="731055"/>
          <a:ext cx="6740553"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8598C-FBDC-8640-9F06-8429242929BE}">
      <dsp:nvSpPr>
        <dsp:cNvPr id="0" name=""/>
        <dsp:cNvSpPr/>
      </dsp:nvSpPr>
      <dsp:spPr>
        <a:xfrm>
          <a:off x="0" y="731055"/>
          <a:ext cx="6740553" cy="73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t>Right Medication</a:t>
          </a:r>
          <a:endParaRPr lang="en-US" sz="3600" kern="1200" dirty="0"/>
        </a:p>
      </dsp:txBody>
      <dsp:txXfrm>
        <a:off x="0" y="731055"/>
        <a:ext cx="6740553" cy="730609"/>
      </dsp:txXfrm>
    </dsp:sp>
    <dsp:sp modelId="{DC3D795C-6330-C44C-BBB2-EEEC82B1020D}">
      <dsp:nvSpPr>
        <dsp:cNvPr id="0" name=""/>
        <dsp:cNvSpPr/>
      </dsp:nvSpPr>
      <dsp:spPr>
        <a:xfrm>
          <a:off x="0" y="1461665"/>
          <a:ext cx="6740553"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3F9A91-135D-3F4C-AC07-A826159E7EF8}">
      <dsp:nvSpPr>
        <dsp:cNvPr id="0" name=""/>
        <dsp:cNvSpPr/>
      </dsp:nvSpPr>
      <dsp:spPr>
        <a:xfrm>
          <a:off x="0" y="1461665"/>
          <a:ext cx="6740553" cy="73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t>Right Dose</a:t>
          </a:r>
          <a:endParaRPr lang="en-US" sz="3600" kern="1200" dirty="0"/>
        </a:p>
      </dsp:txBody>
      <dsp:txXfrm>
        <a:off x="0" y="1461665"/>
        <a:ext cx="6740553" cy="730609"/>
      </dsp:txXfrm>
    </dsp:sp>
    <dsp:sp modelId="{0542B250-0D2A-194B-A245-8338F2C3E802}">
      <dsp:nvSpPr>
        <dsp:cNvPr id="0" name=""/>
        <dsp:cNvSpPr/>
      </dsp:nvSpPr>
      <dsp:spPr>
        <a:xfrm>
          <a:off x="0" y="2192275"/>
          <a:ext cx="6740553"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6896C-6778-3441-8A62-43FE06A08DE9}">
      <dsp:nvSpPr>
        <dsp:cNvPr id="0" name=""/>
        <dsp:cNvSpPr/>
      </dsp:nvSpPr>
      <dsp:spPr>
        <a:xfrm>
          <a:off x="0" y="2192275"/>
          <a:ext cx="6740553" cy="73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t>Right Time</a:t>
          </a:r>
          <a:endParaRPr lang="en-US" sz="3600" kern="1200" dirty="0"/>
        </a:p>
      </dsp:txBody>
      <dsp:txXfrm>
        <a:off x="0" y="2192275"/>
        <a:ext cx="6740553" cy="730609"/>
      </dsp:txXfrm>
    </dsp:sp>
    <dsp:sp modelId="{88893E36-1481-9147-84EE-52D331D45D06}">
      <dsp:nvSpPr>
        <dsp:cNvPr id="0" name=""/>
        <dsp:cNvSpPr/>
      </dsp:nvSpPr>
      <dsp:spPr>
        <a:xfrm>
          <a:off x="0" y="2922885"/>
          <a:ext cx="6740553"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81AB8-B878-004C-AA14-B6ED7804580A}">
      <dsp:nvSpPr>
        <dsp:cNvPr id="0" name=""/>
        <dsp:cNvSpPr/>
      </dsp:nvSpPr>
      <dsp:spPr>
        <a:xfrm>
          <a:off x="0" y="2922885"/>
          <a:ext cx="6740553" cy="73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t>Right Route</a:t>
          </a:r>
          <a:endParaRPr lang="en-US" sz="3600" kern="1200" dirty="0"/>
        </a:p>
      </dsp:txBody>
      <dsp:txXfrm>
        <a:off x="0" y="2922885"/>
        <a:ext cx="6740553" cy="730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CD306-F837-D64A-9D7F-1F97C3EEE305}">
      <dsp:nvSpPr>
        <dsp:cNvPr id="0" name=""/>
        <dsp:cNvSpPr/>
      </dsp:nvSpPr>
      <dsp:spPr>
        <a:xfrm>
          <a:off x="0" y="413936"/>
          <a:ext cx="6686550" cy="1811249"/>
        </a:xfrm>
        <a:prstGeom prst="rect">
          <a:avLst/>
        </a:prstGeom>
        <a:solidFill>
          <a:schemeClr val="lt1">
            <a:alpha val="90000"/>
            <a:hueOff val="0"/>
            <a:satOff val="0"/>
            <a:lumOff val="0"/>
            <a:alphaOff val="0"/>
          </a:schemeClr>
        </a:solidFill>
        <a:ln w="15875" cap="rnd"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8951" tIns="479044" rIns="518951" bIns="163576" numCol="1" spcCol="1270" anchor="t" anchorCtr="0">
          <a:noAutofit/>
        </a:bodyPr>
        <a:lstStyle/>
        <a:p>
          <a:pPr marL="228600" lvl="1" indent="-228600" algn="l" defTabSz="1022350">
            <a:lnSpc>
              <a:spcPct val="100000"/>
            </a:lnSpc>
            <a:spcBef>
              <a:spcPct val="0"/>
            </a:spcBef>
            <a:spcAft>
              <a:spcPct val="15000"/>
            </a:spcAft>
            <a:buChar char="•"/>
          </a:pPr>
          <a:r>
            <a:rPr lang="en-US" sz="2300" b="1" kern="1200" dirty="0"/>
            <a:t>One hour before and</a:t>
          </a:r>
          <a:endParaRPr lang="en-US" sz="2300" kern="1200" dirty="0"/>
        </a:p>
        <a:p>
          <a:pPr marL="228600" lvl="1" indent="-228600" algn="l" defTabSz="1022350">
            <a:lnSpc>
              <a:spcPct val="100000"/>
            </a:lnSpc>
            <a:spcBef>
              <a:spcPct val="0"/>
            </a:spcBef>
            <a:spcAft>
              <a:spcPct val="15000"/>
            </a:spcAft>
            <a:buChar char="•"/>
          </a:pPr>
          <a:r>
            <a:rPr lang="en-US" sz="2300" b="1" kern="1200" dirty="0"/>
            <a:t>Up to one hour after</a:t>
          </a:r>
          <a:endParaRPr lang="en-US" sz="2300" kern="1200" dirty="0"/>
        </a:p>
        <a:p>
          <a:pPr marL="457200" lvl="2" indent="-228600" algn="l" defTabSz="1022350">
            <a:lnSpc>
              <a:spcPct val="90000"/>
            </a:lnSpc>
            <a:spcBef>
              <a:spcPct val="0"/>
            </a:spcBef>
            <a:spcAft>
              <a:spcPct val="15000"/>
            </a:spcAft>
            <a:buFontTx/>
            <a:buNone/>
          </a:pPr>
          <a:r>
            <a:rPr lang="en-US" sz="2300" b="1" kern="1200" dirty="0"/>
            <a:t>time scheduled on med sheet</a:t>
          </a:r>
          <a:endParaRPr lang="en-US" sz="2300" kern="1200" dirty="0"/>
        </a:p>
      </dsp:txBody>
      <dsp:txXfrm>
        <a:off x="0" y="413936"/>
        <a:ext cx="6686550" cy="1811249"/>
      </dsp:txXfrm>
    </dsp:sp>
    <dsp:sp modelId="{E8949964-B3B5-054E-AF7F-24422696D56A}">
      <dsp:nvSpPr>
        <dsp:cNvPr id="0" name=""/>
        <dsp:cNvSpPr/>
      </dsp:nvSpPr>
      <dsp:spPr>
        <a:xfrm>
          <a:off x="334327" y="74456"/>
          <a:ext cx="4680585" cy="678960"/>
        </a:xfrm>
        <a:prstGeom prst="roundRect">
          <a:avLst/>
        </a:prstGeom>
        <a:solidFill>
          <a:schemeClr val="bg2">
            <a:lumMod val="5000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6915" tIns="0" rIns="176915" bIns="0" numCol="1" spcCol="1270" anchor="ctr" anchorCtr="0">
          <a:noAutofit/>
        </a:bodyPr>
        <a:lstStyle/>
        <a:p>
          <a:pPr marL="0" lvl="0" indent="0" algn="l" defTabSz="1066800">
            <a:lnSpc>
              <a:spcPct val="100000"/>
            </a:lnSpc>
            <a:spcBef>
              <a:spcPct val="0"/>
            </a:spcBef>
            <a:spcAft>
              <a:spcPct val="35000"/>
            </a:spcAft>
            <a:buNone/>
            <a:defRPr b="1"/>
          </a:pPr>
          <a:r>
            <a:rPr lang="en-US" sz="2400" b="1" kern="1200" dirty="0"/>
            <a:t>Meds may be given safely</a:t>
          </a:r>
          <a:endParaRPr lang="en-US" sz="2400" kern="1200" dirty="0"/>
        </a:p>
      </dsp:txBody>
      <dsp:txXfrm>
        <a:off x="367471" y="107600"/>
        <a:ext cx="4614297" cy="612672"/>
      </dsp:txXfrm>
    </dsp:sp>
    <dsp:sp modelId="{2D19C3D4-8C3A-2F43-BCCF-98FBFCD572FF}">
      <dsp:nvSpPr>
        <dsp:cNvPr id="0" name=""/>
        <dsp:cNvSpPr/>
      </dsp:nvSpPr>
      <dsp:spPr>
        <a:xfrm>
          <a:off x="0" y="2688866"/>
          <a:ext cx="6686550" cy="1014299"/>
        </a:xfrm>
        <a:prstGeom prst="rect">
          <a:avLst/>
        </a:prstGeom>
        <a:solidFill>
          <a:schemeClr val="lt1">
            <a:alpha val="90000"/>
            <a:hueOff val="0"/>
            <a:satOff val="0"/>
            <a:lumOff val="0"/>
            <a:alphaOff val="0"/>
          </a:schemeClr>
        </a:solidFill>
        <a:ln w="15875" cap="rnd"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8951" tIns="479044" rIns="518951" bIns="163576" numCol="1" spcCol="1270" anchor="t" anchorCtr="0">
          <a:noAutofit/>
        </a:bodyPr>
        <a:lstStyle/>
        <a:p>
          <a:pPr marL="228600" lvl="1" indent="-228600" algn="l" defTabSz="1022350">
            <a:lnSpc>
              <a:spcPct val="100000"/>
            </a:lnSpc>
            <a:spcBef>
              <a:spcPct val="0"/>
            </a:spcBef>
            <a:spcAft>
              <a:spcPct val="15000"/>
            </a:spcAft>
            <a:buChar char="•"/>
          </a:pPr>
          <a:r>
            <a:rPr lang="en-US" sz="2300" b="1" kern="1200" dirty="0"/>
            <a:t>Ask a </a:t>
          </a:r>
          <a:r>
            <a:rPr lang="en-US" sz="2300" b="1" kern="1200"/>
            <a:t>MAP Consultant</a:t>
          </a:r>
          <a:endParaRPr lang="en-US" sz="2300" kern="1200" dirty="0"/>
        </a:p>
      </dsp:txBody>
      <dsp:txXfrm>
        <a:off x="0" y="2688866"/>
        <a:ext cx="6686550" cy="1014299"/>
      </dsp:txXfrm>
    </dsp:sp>
    <dsp:sp modelId="{1DD0C2E9-9A1B-C444-B9B1-86558248DC24}">
      <dsp:nvSpPr>
        <dsp:cNvPr id="0" name=""/>
        <dsp:cNvSpPr/>
      </dsp:nvSpPr>
      <dsp:spPr>
        <a:xfrm>
          <a:off x="334327" y="2349386"/>
          <a:ext cx="4680585" cy="678960"/>
        </a:xfrm>
        <a:prstGeom prst="roundRect">
          <a:avLst/>
        </a:prstGeom>
        <a:solidFill>
          <a:schemeClr val="bg2">
            <a:lumMod val="5000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6915" tIns="0" rIns="176915" bIns="0" numCol="1" spcCol="1270" anchor="ctr" anchorCtr="0">
          <a:noAutofit/>
        </a:bodyPr>
        <a:lstStyle/>
        <a:p>
          <a:pPr marL="0" lvl="0" indent="0" algn="l" defTabSz="1022350">
            <a:lnSpc>
              <a:spcPct val="100000"/>
            </a:lnSpc>
            <a:spcBef>
              <a:spcPct val="0"/>
            </a:spcBef>
            <a:spcAft>
              <a:spcPct val="35000"/>
            </a:spcAft>
            <a:buNone/>
            <a:defRPr b="1"/>
          </a:pPr>
          <a:r>
            <a:rPr lang="en-US" sz="2300" b="1" kern="1200" dirty="0"/>
            <a:t>If unsure,</a:t>
          </a:r>
          <a:endParaRPr lang="en-US" sz="2300" kern="1200" dirty="0"/>
        </a:p>
      </dsp:txBody>
      <dsp:txXfrm>
        <a:off x="367471" y="2382530"/>
        <a:ext cx="4614297"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15342-1D05-4046-AAFB-CFA250CB930E}">
      <dsp:nvSpPr>
        <dsp:cNvPr id="0" name=""/>
        <dsp:cNvSpPr/>
      </dsp:nvSpPr>
      <dsp:spPr>
        <a:xfrm>
          <a:off x="0" y="257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84C3CDD-B9E2-5442-AD76-F4B7B55BAC07}">
      <dsp:nvSpPr>
        <dsp:cNvPr id="0" name=""/>
        <dsp:cNvSpPr/>
      </dsp:nvSpPr>
      <dsp:spPr>
        <a:xfrm>
          <a:off x="0" y="2570"/>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David Cook</a:t>
          </a:r>
          <a:endParaRPr lang="en-US" sz="4900" kern="1200" dirty="0"/>
        </a:p>
      </dsp:txBody>
      <dsp:txXfrm>
        <a:off x="0" y="2570"/>
        <a:ext cx="5124159" cy="1753212"/>
      </dsp:txXfrm>
    </dsp:sp>
    <dsp:sp modelId="{572A692E-6331-3447-913F-5242FC10A6BB}">
      <dsp:nvSpPr>
        <dsp:cNvPr id="0" name=""/>
        <dsp:cNvSpPr/>
      </dsp:nvSpPr>
      <dsp:spPr>
        <a:xfrm>
          <a:off x="0" y="1755783"/>
          <a:ext cx="5124159" cy="0"/>
        </a:xfrm>
        <a:prstGeom prst="line">
          <a:avLst/>
        </a:prstGeom>
        <a:gradFill rotWithShape="0">
          <a:gsLst>
            <a:gs pos="0">
              <a:schemeClr val="accent2">
                <a:hueOff val="444544"/>
                <a:satOff val="-9785"/>
                <a:lumOff val="-7058"/>
                <a:alphaOff val="0"/>
                <a:tint val="96000"/>
                <a:lumMod val="104000"/>
              </a:schemeClr>
            </a:gs>
            <a:gs pos="100000">
              <a:schemeClr val="accent2">
                <a:hueOff val="444544"/>
                <a:satOff val="-9785"/>
                <a:lumOff val="-7058"/>
                <a:alphaOff val="0"/>
                <a:shade val="98000"/>
                <a:lumMod val="94000"/>
              </a:schemeClr>
            </a:gs>
          </a:gsLst>
          <a:lin ang="5400000" scaled="0"/>
        </a:gradFill>
        <a:ln w="9525" cap="rnd" cmpd="sng" algn="ctr">
          <a:solidFill>
            <a:schemeClr val="accent2">
              <a:hueOff val="444544"/>
              <a:satOff val="-9785"/>
              <a:lumOff val="-705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5A0B6BD-322B-5A4E-A02B-073DD03530AC}">
      <dsp:nvSpPr>
        <dsp:cNvPr id="0" name=""/>
        <dsp:cNvSpPr/>
      </dsp:nvSpPr>
      <dsp:spPr>
        <a:xfrm>
          <a:off x="0" y="1755783"/>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a:t>4pm medication</a:t>
          </a:r>
          <a:endParaRPr lang="en-US" sz="4900" kern="1200"/>
        </a:p>
      </dsp:txBody>
      <dsp:txXfrm>
        <a:off x="0" y="1755783"/>
        <a:ext cx="5124159" cy="1753212"/>
      </dsp:txXfrm>
    </dsp:sp>
    <dsp:sp modelId="{C53F63FD-1273-1C42-893B-F0C928F9CAFF}">
      <dsp:nvSpPr>
        <dsp:cNvPr id="0" name=""/>
        <dsp:cNvSpPr/>
      </dsp:nvSpPr>
      <dsp:spPr>
        <a:xfrm>
          <a:off x="0" y="3508995"/>
          <a:ext cx="5124159" cy="0"/>
        </a:xfrm>
        <a:prstGeom prst="line">
          <a:avLst/>
        </a:prstGeom>
        <a:gradFill rotWithShape="0">
          <a:gsLst>
            <a:gs pos="0">
              <a:schemeClr val="accent2">
                <a:hueOff val="889088"/>
                <a:satOff val="-19570"/>
                <a:lumOff val="-14117"/>
                <a:alphaOff val="0"/>
                <a:tint val="96000"/>
                <a:lumMod val="104000"/>
              </a:schemeClr>
            </a:gs>
            <a:gs pos="100000">
              <a:schemeClr val="accent2">
                <a:hueOff val="889088"/>
                <a:satOff val="-19570"/>
                <a:lumOff val="-14117"/>
                <a:alphaOff val="0"/>
                <a:shade val="98000"/>
                <a:lumMod val="94000"/>
              </a:schemeClr>
            </a:gs>
          </a:gsLst>
          <a:lin ang="5400000" scaled="0"/>
        </a:gradFill>
        <a:ln w="9525" cap="rnd" cmpd="sng" algn="ctr">
          <a:solidFill>
            <a:schemeClr val="accent2">
              <a:hueOff val="889088"/>
              <a:satOff val="-19570"/>
              <a:lumOff val="-14117"/>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A8D12D2-5492-824A-B6CB-75A403C27D13}">
      <dsp:nvSpPr>
        <dsp:cNvPr id="0" name=""/>
        <dsp:cNvSpPr/>
      </dsp:nvSpPr>
      <dsp:spPr>
        <a:xfrm>
          <a:off x="0" y="3508995"/>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March 3, </a:t>
          </a:r>
          <a:r>
            <a:rPr lang="en-US" sz="4900" b="1" kern="1200" dirty="0" err="1"/>
            <a:t>yr</a:t>
          </a:r>
          <a:endParaRPr lang="en-US" sz="4900" kern="1200" dirty="0"/>
        </a:p>
      </dsp:txBody>
      <dsp:txXfrm>
        <a:off x="0" y="3508995"/>
        <a:ext cx="5124159" cy="17532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15342-1D05-4046-AAFB-CFA250CB930E}">
      <dsp:nvSpPr>
        <dsp:cNvPr id="0" name=""/>
        <dsp:cNvSpPr/>
      </dsp:nvSpPr>
      <dsp:spPr>
        <a:xfrm>
          <a:off x="0" y="257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84C3CDD-B9E2-5442-AD76-F4B7B55BAC07}">
      <dsp:nvSpPr>
        <dsp:cNvPr id="0" name=""/>
        <dsp:cNvSpPr/>
      </dsp:nvSpPr>
      <dsp:spPr>
        <a:xfrm>
          <a:off x="0" y="2570"/>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a:t>Tanisha Johnson</a:t>
          </a:r>
          <a:endParaRPr lang="en-US" sz="4900" kern="1200"/>
        </a:p>
      </dsp:txBody>
      <dsp:txXfrm>
        <a:off x="0" y="2570"/>
        <a:ext cx="5124159" cy="1753212"/>
      </dsp:txXfrm>
    </dsp:sp>
    <dsp:sp modelId="{572A692E-6331-3447-913F-5242FC10A6BB}">
      <dsp:nvSpPr>
        <dsp:cNvPr id="0" name=""/>
        <dsp:cNvSpPr/>
      </dsp:nvSpPr>
      <dsp:spPr>
        <a:xfrm>
          <a:off x="0" y="1755783"/>
          <a:ext cx="5124159" cy="0"/>
        </a:xfrm>
        <a:prstGeom prst="line">
          <a:avLst/>
        </a:prstGeom>
        <a:gradFill rotWithShape="0">
          <a:gsLst>
            <a:gs pos="0">
              <a:schemeClr val="accent2">
                <a:hueOff val="444544"/>
                <a:satOff val="-9785"/>
                <a:lumOff val="-7058"/>
                <a:alphaOff val="0"/>
                <a:tint val="96000"/>
                <a:lumMod val="104000"/>
              </a:schemeClr>
            </a:gs>
            <a:gs pos="100000">
              <a:schemeClr val="accent2">
                <a:hueOff val="444544"/>
                <a:satOff val="-9785"/>
                <a:lumOff val="-7058"/>
                <a:alphaOff val="0"/>
                <a:shade val="98000"/>
                <a:lumMod val="94000"/>
              </a:schemeClr>
            </a:gs>
          </a:gsLst>
          <a:lin ang="5400000" scaled="0"/>
        </a:gradFill>
        <a:ln w="9525" cap="rnd" cmpd="sng" algn="ctr">
          <a:solidFill>
            <a:schemeClr val="accent2">
              <a:hueOff val="444544"/>
              <a:satOff val="-9785"/>
              <a:lumOff val="-705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5A0B6BD-322B-5A4E-A02B-073DD03530AC}">
      <dsp:nvSpPr>
        <dsp:cNvPr id="0" name=""/>
        <dsp:cNvSpPr/>
      </dsp:nvSpPr>
      <dsp:spPr>
        <a:xfrm>
          <a:off x="0" y="1755783"/>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a:t>4pm medication</a:t>
          </a:r>
          <a:endParaRPr lang="en-US" sz="4900" kern="1200"/>
        </a:p>
      </dsp:txBody>
      <dsp:txXfrm>
        <a:off x="0" y="1755783"/>
        <a:ext cx="5124159" cy="1753212"/>
      </dsp:txXfrm>
    </dsp:sp>
    <dsp:sp modelId="{C53F63FD-1273-1C42-893B-F0C928F9CAFF}">
      <dsp:nvSpPr>
        <dsp:cNvPr id="0" name=""/>
        <dsp:cNvSpPr/>
      </dsp:nvSpPr>
      <dsp:spPr>
        <a:xfrm>
          <a:off x="0" y="3508995"/>
          <a:ext cx="5124159" cy="0"/>
        </a:xfrm>
        <a:prstGeom prst="line">
          <a:avLst/>
        </a:prstGeom>
        <a:gradFill rotWithShape="0">
          <a:gsLst>
            <a:gs pos="0">
              <a:schemeClr val="accent2">
                <a:hueOff val="889088"/>
                <a:satOff val="-19570"/>
                <a:lumOff val="-14117"/>
                <a:alphaOff val="0"/>
                <a:tint val="96000"/>
                <a:lumMod val="104000"/>
              </a:schemeClr>
            </a:gs>
            <a:gs pos="100000">
              <a:schemeClr val="accent2">
                <a:hueOff val="889088"/>
                <a:satOff val="-19570"/>
                <a:lumOff val="-14117"/>
                <a:alphaOff val="0"/>
                <a:shade val="98000"/>
                <a:lumMod val="94000"/>
              </a:schemeClr>
            </a:gs>
          </a:gsLst>
          <a:lin ang="5400000" scaled="0"/>
        </a:gradFill>
        <a:ln w="9525" cap="rnd" cmpd="sng" algn="ctr">
          <a:solidFill>
            <a:schemeClr val="accent2">
              <a:hueOff val="889088"/>
              <a:satOff val="-19570"/>
              <a:lumOff val="-14117"/>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A8D12D2-5492-824A-B6CB-75A403C27D13}">
      <dsp:nvSpPr>
        <dsp:cNvPr id="0" name=""/>
        <dsp:cNvSpPr/>
      </dsp:nvSpPr>
      <dsp:spPr>
        <a:xfrm>
          <a:off x="0" y="3508995"/>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March 3, </a:t>
          </a:r>
          <a:r>
            <a:rPr lang="en-US" sz="4900" b="1" kern="1200" dirty="0" err="1"/>
            <a:t>yr</a:t>
          </a:r>
          <a:endParaRPr lang="en-US" sz="4900" kern="1200" dirty="0"/>
        </a:p>
      </dsp:txBody>
      <dsp:txXfrm>
        <a:off x="0" y="3508995"/>
        <a:ext cx="5124159" cy="17532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C2A3F-9C12-2D43-8640-A72B45A6315F}">
      <dsp:nvSpPr>
        <dsp:cNvPr id="0" name=""/>
        <dsp:cNvSpPr/>
      </dsp:nvSpPr>
      <dsp:spPr>
        <a:xfrm>
          <a:off x="0" y="257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D10013E-6423-C941-8122-430CF2C25F60}">
      <dsp:nvSpPr>
        <dsp:cNvPr id="0" name=""/>
        <dsp:cNvSpPr/>
      </dsp:nvSpPr>
      <dsp:spPr>
        <a:xfrm>
          <a:off x="0" y="2570"/>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David Cook</a:t>
          </a:r>
        </a:p>
      </dsp:txBody>
      <dsp:txXfrm>
        <a:off x="0" y="2570"/>
        <a:ext cx="5124159" cy="1753212"/>
      </dsp:txXfrm>
    </dsp:sp>
    <dsp:sp modelId="{3845156E-09AC-0C48-972B-9D0FDDE0B951}">
      <dsp:nvSpPr>
        <dsp:cNvPr id="0" name=""/>
        <dsp:cNvSpPr/>
      </dsp:nvSpPr>
      <dsp:spPr>
        <a:xfrm>
          <a:off x="0" y="1755783"/>
          <a:ext cx="5124159" cy="0"/>
        </a:xfrm>
        <a:prstGeom prst="line">
          <a:avLst/>
        </a:prstGeom>
        <a:gradFill rotWithShape="0">
          <a:gsLst>
            <a:gs pos="0">
              <a:schemeClr val="accent2">
                <a:hueOff val="444544"/>
                <a:satOff val="-9785"/>
                <a:lumOff val="-7058"/>
                <a:alphaOff val="0"/>
                <a:tint val="96000"/>
                <a:lumMod val="104000"/>
              </a:schemeClr>
            </a:gs>
            <a:gs pos="100000">
              <a:schemeClr val="accent2">
                <a:hueOff val="444544"/>
                <a:satOff val="-9785"/>
                <a:lumOff val="-7058"/>
                <a:alphaOff val="0"/>
                <a:shade val="98000"/>
                <a:lumMod val="94000"/>
              </a:schemeClr>
            </a:gs>
          </a:gsLst>
          <a:lin ang="5400000" scaled="0"/>
        </a:gradFill>
        <a:ln w="9525" cap="rnd" cmpd="sng" algn="ctr">
          <a:solidFill>
            <a:schemeClr val="accent2">
              <a:hueOff val="444544"/>
              <a:satOff val="-9785"/>
              <a:lumOff val="-705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C262D4B-0058-F943-B201-F994C9869C11}">
      <dsp:nvSpPr>
        <dsp:cNvPr id="0" name=""/>
        <dsp:cNvSpPr/>
      </dsp:nvSpPr>
      <dsp:spPr>
        <a:xfrm>
          <a:off x="0" y="1755783"/>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8pm medication</a:t>
          </a:r>
          <a:endParaRPr lang="en-US" sz="4900" kern="1200" dirty="0"/>
        </a:p>
      </dsp:txBody>
      <dsp:txXfrm>
        <a:off x="0" y="1755783"/>
        <a:ext cx="5124159" cy="1753212"/>
      </dsp:txXfrm>
    </dsp:sp>
    <dsp:sp modelId="{92CCF459-46C5-F245-A738-3DFBF2AB91CC}">
      <dsp:nvSpPr>
        <dsp:cNvPr id="0" name=""/>
        <dsp:cNvSpPr/>
      </dsp:nvSpPr>
      <dsp:spPr>
        <a:xfrm>
          <a:off x="0" y="3508995"/>
          <a:ext cx="5124159" cy="0"/>
        </a:xfrm>
        <a:prstGeom prst="line">
          <a:avLst/>
        </a:prstGeom>
        <a:gradFill rotWithShape="0">
          <a:gsLst>
            <a:gs pos="0">
              <a:schemeClr val="accent2">
                <a:hueOff val="889088"/>
                <a:satOff val="-19570"/>
                <a:lumOff val="-14117"/>
                <a:alphaOff val="0"/>
                <a:tint val="96000"/>
                <a:lumMod val="104000"/>
              </a:schemeClr>
            </a:gs>
            <a:gs pos="100000">
              <a:schemeClr val="accent2">
                <a:hueOff val="889088"/>
                <a:satOff val="-19570"/>
                <a:lumOff val="-14117"/>
                <a:alphaOff val="0"/>
                <a:shade val="98000"/>
                <a:lumMod val="94000"/>
              </a:schemeClr>
            </a:gs>
          </a:gsLst>
          <a:lin ang="5400000" scaled="0"/>
        </a:gradFill>
        <a:ln w="9525" cap="rnd" cmpd="sng" algn="ctr">
          <a:solidFill>
            <a:schemeClr val="accent2">
              <a:hueOff val="889088"/>
              <a:satOff val="-19570"/>
              <a:lumOff val="-14117"/>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0155F01-DAF8-7345-898D-F82D0B68044F}">
      <dsp:nvSpPr>
        <dsp:cNvPr id="0" name=""/>
        <dsp:cNvSpPr/>
      </dsp:nvSpPr>
      <dsp:spPr>
        <a:xfrm>
          <a:off x="0" y="3508995"/>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March 3, </a:t>
          </a:r>
          <a:r>
            <a:rPr lang="en-US" sz="4900" b="1" kern="1200" dirty="0" err="1"/>
            <a:t>yr</a:t>
          </a:r>
          <a:endParaRPr lang="en-US" sz="4900" kern="1200" dirty="0"/>
        </a:p>
      </dsp:txBody>
      <dsp:txXfrm>
        <a:off x="0" y="3508995"/>
        <a:ext cx="5124159" cy="17532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C2A3F-9C12-2D43-8640-A72B45A6315F}">
      <dsp:nvSpPr>
        <dsp:cNvPr id="0" name=""/>
        <dsp:cNvSpPr/>
      </dsp:nvSpPr>
      <dsp:spPr>
        <a:xfrm>
          <a:off x="0" y="257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D10013E-6423-C941-8122-430CF2C25F60}">
      <dsp:nvSpPr>
        <dsp:cNvPr id="0" name=""/>
        <dsp:cNvSpPr/>
      </dsp:nvSpPr>
      <dsp:spPr>
        <a:xfrm>
          <a:off x="0" y="2570"/>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a:t>Tanisha Johnson</a:t>
          </a:r>
          <a:endParaRPr lang="en-US" sz="4900" kern="1200"/>
        </a:p>
      </dsp:txBody>
      <dsp:txXfrm>
        <a:off x="0" y="2570"/>
        <a:ext cx="5124159" cy="1753212"/>
      </dsp:txXfrm>
    </dsp:sp>
    <dsp:sp modelId="{3845156E-09AC-0C48-972B-9D0FDDE0B951}">
      <dsp:nvSpPr>
        <dsp:cNvPr id="0" name=""/>
        <dsp:cNvSpPr/>
      </dsp:nvSpPr>
      <dsp:spPr>
        <a:xfrm>
          <a:off x="0" y="1755783"/>
          <a:ext cx="5124159" cy="0"/>
        </a:xfrm>
        <a:prstGeom prst="line">
          <a:avLst/>
        </a:prstGeom>
        <a:gradFill rotWithShape="0">
          <a:gsLst>
            <a:gs pos="0">
              <a:schemeClr val="accent2">
                <a:hueOff val="444544"/>
                <a:satOff val="-9785"/>
                <a:lumOff val="-7058"/>
                <a:alphaOff val="0"/>
                <a:tint val="96000"/>
                <a:lumMod val="104000"/>
              </a:schemeClr>
            </a:gs>
            <a:gs pos="100000">
              <a:schemeClr val="accent2">
                <a:hueOff val="444544"/>
                <a:satOff val="-9785"/>
                <a:lumOff val="-7058"/>
                <a:alphaOff val="0"/>
                <a:shade val="98000"/>
                <a:lumMod val="94000"/>
              </a:schemeClr>
            </a:gs>
          </a:gsLst>
          <a:lin ang="5400000" scaled="0"/>
        </a:gradFill>
        <a:ln w="9525" cap="rnd" cmpd="sng" algn="ctr">
          <a:solidFill>
            <a:schemeClr val="accent2">
              <a:hueOff val="444544"/>
              <a:satOff val="-9785"/>
              <a:lumOff val="-705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C262D4B-0058-F943-B201-F994C9869C11}">
      <dsp:nvSpPr>
        <dsp:cNvPr id="0" name=""/>
        <dsp:cNvSpPr/>
      </dsp:nvSpPr>
      <dsp:spPr>
        <a:xfrm>
          <a:off x="0" y="1755783"/>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8pm medication</a:t>
          </a:r>
          <a:endParaRPr lang="en-US" sz="4900" kern="1200" dirty="0"/>
        </a:p>
      </dsp:txBody>
      <dsp:txXfrm>
        <a:off x="0" y="1755783"/>
        <a:ext cx="5124159" cy="1753212"/>
      </dsp:txXfrm>
    </dsp:sp>
    <dsp:sp modelId="{92CCF459-46C5-F245-A738-3DFBF2AB91CC}">
      <dsp:nvSpPr>
        <dsp:cNvPr id="0" name=""/>
        <dsp:cNvSpPr/>
      </dsp:nvSpPr>
      <dsp:spPr>
        <a:xfrm>
          <a:off x="0" y="3508995"/>
          <a:ext cx="5124159" cy="0"/>
        </a:xfrm>
        <a:prstGeom prst="line">
          <a:avLst/>
        </a:prstGeom>
        <a:gradFill rotWithShape="0">
          <a:gsLst>
            <a:gs pos="0">
              <a:schemeClr val="accent2">
                <a:hueOff val="889088"/>
                <a:satOff val="-19570"/>
                <a:lumOff val="-14117"/>
                <a:alphaOff val="0"/>
                <a:tint val="96000"/>
                <a:lumMod val="104000"/>
              </a:schemeClr>
            </a:gs>
            <a:gs pos="100000">
              <a:schemeClr val="accent2">
                <a:hueOff val="889088"/>
                <a:satOff val="-19570"/>
                <a:lumOff val="-14117"/>
                <a:alphaOff val="0"/>
                <a:shade val="98000"/>
                <a:lumMod val="94000"/>
              </a:schemeClr>
            </a:gs>
          </a:gsLst>
          <a:lin ang="5400000" scaled="0"/>
        </a:gradFill>
        <a:ln w="9525" cap="rnd" cmpd="sng" algn="ctr">
          <a:solidFill>
            <a:schemeClr val="accent2">
              <a:hueOff val="889088"/>
              <a:satOff val="-19570"/>
              <a:lumOff val="-14117"/>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0155F01-DAF8-7345-898D-F82D0B68044F}">
      <dsp:nvSpPr>
        <dsp:cNvPr id="0" name=""/>
        <dsp:cNvSpPr/>
      </dsp:nvSpPr>
      <dsp:spPr>
        <a:xfrm>
          <a:off x="0" y="3508995"/>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March 3, </a:t>
          </a:r>
          <a:r>
            <a:rPr lang="en-US" sz="4900" b="1" kern="1200" dirty="0" err="1"/>
            <a:t>yr</a:t>
          </a:r>
          <a:endParaRPr lang="en-US" sz="4900" kern="1200" dirty="0"/>
        </a:p>
      </dsp:txBody>
      <dsp:txXfrm>
        <a:off x="0" y="3508995"/>
        <a:ext cx="5124159" cy="17532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EF88A-766F-C74D-8A4E-0C2CBA8EDDA7}">
      <dsp:nvSpPr>
        <dsp:cNvPr id="0" name=""/>
        <dsp:cNvSpPr/>
      </dsp:nvSpPr>
      <dsp:spPr>
        <a:xfrm>
          <a:off x="0" y="257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EA59CA3-8745-2543-8B8D-FA6F0976E1BC}">
      <dsp:nvSpPr>
        <dsp:cNvPr id="0" name=""/>
        <dsp:cNvSpPr/>
      </dsp:nvSpPr>
      <dsp:spPr>
        <a:xfrm>
          <a:off x="0" y="2570"/>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David Cook</a:t>
          </a:r>
        </a:p>
      </dsp:txBody>
      <dsp:txXfrm>
        <a:off x="0" y="2570"/>
        <a:ext cx="5124159" cy="1753212"/>
      </dsp:txXfrm>
    </dsp:sp>
    <dsp:sp modelId="{F5415814-C215-A04E-9C53-4CF9B39ECB90}">
      <dsp:nvSpPr>
        <dsp:cNvPr id="0" name=""/>
        <dsp:cNvSpPr/>
      </dsp:nvSpPr>
      <dsp:spPr>
        <a:xfrm>
          <a:off x="0" y="1755783"/>
          <a:ext cx="5124159" cy="0"/>
        </a:xfrm>
        <a:prstGeom prst="line">
          <a:avLst/>
        </a:prstGeom>
        <a:gradFill rotWithShape="0">
          <a:gsLst>
            <a:gs pos="0">
              <a:schemeClr val="accent2">
                <a:hueOff val="444544"/>
                <a:satOff val="-9785"/>
                <a:lumOff val="-7058"/>
                <a:alphaOff val="0"/>
                <a:tint val="96000"/>
                <a:lumMod val="104000"/>
              </a:schemeClr>
            </a:gs>
            <a:gs pos="100000">
              <a:schemeClr val="accent2">
                <a:hueOff val="444544"/>
                <a:satOff val="-9785"/>
                <a:lumOff val="-7058"/>
                <a:alphaOff val="0"/>
                <a:shade val="98000"/>
                <a:lumMod val="94000"/>
              </a:schemeClr>
            </a:gs>
          </a:gsLst>
          <a:lin ang="5400000" scaled="0"/>
        </a:gradFill>
        <a:ln w="9525" cap="rnd" cmpd="sng" algn="ctr">
          <a:solidFill>
            <a:schemeClr val="accent2">
              <a:hueOff val="444544"/>
              <a:satOff val="-9785"/>
              <a:lumOff val="-705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73C6792-FD1E-DE4F-ACE8-FA7FD4302415}">
      <dsp:nvSpPr>
        <dsp:cNvPr id="0" name=""/>
        <dsp:cNvSpPr/>
      </dsp:nvSpPr>
      <dsp:spPr>
        <a:xfrm>
          <a:off x="0" y="1755783"/>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8am medication</a:t>
          </a:r>
          <a:endParaRPr lang="en-US" sz="4900" kern="1200" dirty="0"/>
        </a:p>
      </dsp:txBody>
      <dsp:txXfrm>
        <a:off x="0" y="1755783"/>
        <a:ext cx="5124159" cy="1753212"/>
      </dsp:txXfrm>
    </dsp:sp>
    <dsp:sp modelId="{1736A59F-D2C9-084D-BE33-44A078C0F316}">
      <dsp:nvSpPr>
        <dsp:cNvPr id="0" name=""/>
        <dsp:cNvSpPr/>
      </dsp:nvSpPr>
      <dsp:spPr>
        <a:xfrm>
          <a:off x="0" y="3508995"/>
          <a:ext cx="5124159" cy="0"/>
        </a:xfrm>
        <a:prstGeom prst="line">
          <a:avLst/>
        </a:prstGeom>
        <a:gradFill rotWithShape="0">
          <a:gsLst>
            <a:gs pos="0">
              <a:schemeClr val="accent2">
                <a:hueOff val="889088"/>
                <a:satOff val="-19570"/>
                <a:lumOff val="-14117"/>
                <a:alphaOff val="0"/>
                <a:tint val="96000"/>
                <a:lumMod val="104000"/>
              </a:schemeClr>
            </a:gs>
            <a:gs pos="100000">
              <a:schemeClr val="accent2">
                <a:hueOff val="889088"/>
                <a:satOff val="-19570"/>
                <a:lumOff val="-14117"/>
                <a:alphaOff val="0"/>
                <a:shade val="98000"/>
                <a:lumMod val="94000"/>
              </a:schemeClr>
            </a:gs>
          </a:gsLst>
          <a:lin ang="5400000" scaled="0"/>
        </a:gradFill>
        <a:ln w="9525" cap="rnd" cmpd="sng" algn="ctr">
          <a:solidFill>
            <a:schemeClr val="accent2">
              <a:hueOff val="889088"/>
              <a:satOff val="-19570"/>
              <a:lumOff val="-14117"/>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04F7FFE-BA50-024E-A6C4-584F1D633AD7}">
      <dsp:nvSpPr>
        <dsp:cNvPr id="0" name=""/>
        <dsp:cNvSpPr/>
      </dsp:nvSpPr>
      <dsp:spPr>
        <a:xfrm>
          <a:off x="0" y="3508995"/>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b="1" kern="1200" dirty="0"/>
            <a:t>March 4, </a:t>
          </a:r>
          <a:r>
            <a:rPr lang="en-US" sz="4900" b="1" kern="1200" dirty="0" err="1"/>
            <a:t>yr</a:t>
          </a:r>
          <a:endParaRPr lang="en-US" sz="4900" kern="1200" dirty="0"/>
        </a:p>
      </dsp:txBody>
      <dsp:txXfrm>
        <a:off x="0" y="3508995"/>
        <a:ext cx="5124159" cy="17532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392C76-0E79-41A6-92DD-8EEAC2868053}" type="datetimeFigureOut">
              <a:rPr lang="en-US" smtClean="0"/>
              <a:t>3/11/2025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AEF73-4246-4147-ABD6-4FA5636718E4}" type="slidenum">
              <a:rPr lang="en-US" smtClean="0"/>
              <a:t>‹#›</a:t>
            </a:fld>
            <a:endParaRPr lang="en-US"/>
          </a:p>
        </p:txBody>
      </p:sp>
    </p:spTree>
    <p:extLst>
      <p:ext uri="{BB962C8B-B14F-4D97-AF65-F5344CB8AC3E}">
        <p14:creationId xmlns:p14="http://schemas.microsoft.com/office/powerpoint/2010/main" val="315469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sz="1200" b="1" dirty="0"/>
              <a:t>Hybrid Face-to-Face (in-person or virtual) Certification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baseline="0" dirty="0"/>
              <a:t>Medication Administration Skill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baseline="0" dirty="0"/>
              <a:t>To the Trainer:  It is recommended that you read the detailed Practice Directions, Pretest Directions, Pretest Score Directions, and access to the Grading Rubric in the MAP Trainer Tool Kit before you begin.</a:t>
            </a:r>
          </a:p>
          <a:p>
            <a:pPr lvl="0" eaLnBrk="1" hangingPunct="1"/>
            <a:endParaRPr lang="en-US" altLang="en-US" sz="1200" b="1" baseline="0" dirty="0"/>
          </a:p>
          <a:p>
            <a:pPr lvl="0" eaLnBrk="1" hangingPunct="1"/>
            <a:r>
              <a:rPr lang="en-US" altLang="en-US" sz="1200" b="1" baseline="0" dirty="0"/>
              <a:t>‘Responsibilities in Action’ (RIA) Unit 7 p. 118-165</a:t>
            </a:r>
          </a:p>
          <a:p>
            <a:pPr lvl="0" eaLnBrk="1" hangingPunct="1"/>
            <a:endParaRPr lang="en-US" altLang="en-US" sz="1200" b="1" baseline="0" dirty="0"/>
          </a:p>
          <a:p>
            <a:pPr lvl="0" eaLnBrk="1" hangingPunct="1"/>
            <a:r>
              <a:rPr lang="en-US" altLang="en-US" sz="1200" b="1" i="1" baseline="0" dirty="0"/>
              <a:t>To the Trainer:  This optional PowerPoint may be used in the ‘Hybrid’ MAP Certification Training. </a:t>
            </a:r>
          </a:p>
          <a:p>
            <a:pPr lvl="0" eaLnBrk="1" hangingPunct="1"/>
            <a:r>
              <a:rPr lang="en-US" altLang="en-US" sz="1200" b="1" i="1" baseline="0" dirty="0"/>
              <a:t>Consider printing out the ‘notes’ pages for reference for each staff as you click through the slides.</a:t>
            </a:r>
          </a:p>
          <a:p>
            <a:pPr lvl="0" eaLnBrk="1" hangingPunct="1"/>
            <a:endParaRPr lang="en-US" altLang="en-US" sz="1200" b="1" i="1" dirty="0"/>
          </a:p>
          <a:p>
            <a:pPr lvl="0" algn="l" eaLnBrk="1" hangingPunct="1"/>
            <a:r>
              <a:rPr lang="en-US" altLang="en-US" sz="1200" b="1" i="1" dirty="0"/>
              <a:t>Training materials</a:t>
            </a:r>
          </a:p>
          <a:p>
            <a:pPr marL="171450" lvl="0" indent="-171450" eaLnBrk="1" hangingPunct="1">
              <a:buFont typeface="Arial" panose="020B0604020202020204" pitchFamily="34" charset="0"/>
              <a:buChar char="•"/>
            </a:pPr>
            <a:r>
              <a:rPr lang="en-US" altLang="en-US" sz="1200" b="1" i="1" dirty="0"/>
              <a:t>Responsibilities in Action curriculum</a:t>
            </a:r>
          </a:p>
          <a:p>
            <a:pPr marL="171450" lvl="0" indent="-171450" eaLnBrk="1" hangingPunct="1">
              <a:buFont typeface="Arial" panose="020B0604020202020204" pitchFamily="34" charset="0"/>
              <a:buChar char="•"/>
            </a:pPr>
            <a:r>
              <a:rPr lang="en-US" altLang="en-US" sz="1200" b="1" i="1" dirty="0"/>
              <a:t>Resource</a:t>
            </a:r>
            <a:r>
              <a:rPr lang="en-US" altLang="en-US" sz="1200" b="1" i="1" baseline="0" dirty="0"/>
              <a:t> Packet :</a:t>
            </a:r>
          </a:p>
          <a:p>
            <a:pPr marL="628650" lvl="1" indent="-171450" eaLnBrk="1" hangingPunct="1">
              <a:buFont typeface="Wingdings" pitchFamily="2" charset="2"/>
              <a:buChar char="§"/>
            </a:pPr>
            <a:r>
              <a:rPr lang="en-US" altLang="en-US" sz="1200" b="1" i="1" baseline="0" dirty="0"/>
              <a:t>Med Book</a:t>
            </a:r>
          </a:p>
          <a:p>
            <a:pPr marL="628650" lvl="1" indent="-171450" eaLnBrk="1" hangingPunct="1">
              <a:buFont typeface="Wingdings" pitchFamily="2" charset="2"/>
              <a:buChar char="§"/>
            </a:pPr>
            <a:r>
              <a:rPr lang="en-US" altLang="en-US" sz="1200" b="1" i="1" baseline="0" dirty="0"/>
              <a:t>Count Book</a:t>
            </a:r>
          </a:p>
          <a:p>
            <a:pPr marL="628650" lvl="1" indent="-171450" eaLnBrk="1" hangingPunct="1">
              <a:buFont typeface="Wingdings" pitchFamily="2" charset="2"/>
              <a:buChar char="§"/>
            </a:pPr>
            <a:r>
              <a:rPr lang="en-US" altLang="en-US" sz="1200" b="1" i="1" baseline="0" dirty="0"/>
              <a:t>Blister packages</a:t>
            </a:r>
          </a:p>
          <a:p>
            <a:pPr marL="628650" lvl="1" indent="-171450" eaLnBrk="1" hangingPunct="1">
              <a:buFont typeface="Wingdings" pitchFamily="2" charset="2"/>
              <a:buChar char="§"/>
            </a:pPr>
            <a:r>
              <a:rPr lang="en-US" altLang="en-US" sz="1200" b="1" i="1" baseline="0" dirty="0"/>
              <a:t>Med Cup</a:t>
            </a:r>
          </a:p>
          <a:p>
            <a:pPr marL="457200" lvl="1" indent="0" eaLnBrk="1" hangingPunct="1">
              <a:buFontTx/>
              <a:buNone/>
            </a:pPr>
            <a:endParaRPr lang="en-US" sz="1200" b="1" i="1" baseline="0" dirty="0"/>
          </a:p>
          <a:p>
            <a:pPr marL="0" lvl="0" indent="0" eaLnBrk="1" hangingPunct="1">
              <a:buFont typeface="Arial" panose="020B0604020202020204" pitchFamily="34" charset="0"/>
              <a:buNone/>
            </a:pPr>
            <a:r>
              <a:rPr lang="en-US" sz="1200" b="1" i="1" baseline="0" dirty="0"/>
              <a:t>Trainer to Group: You have the basic knowledge of how to administer medication.  After a quick review, this session is an opportunity to practice what you’ve learned.  </a:t>
            </a:r>
          </a:p>
          <a:p>
            <a:pPr marL="0" lvl="0" indent="0" eaLnBrk="1" hangingPunct="1">
              <a:buFont typeface="Arial" panose="020B0604020202020204" pitchFamily="34" charset="0"/>
              <a:buNone/>
            </a:pPr>
            <a:endParaRPr lang="en-US" i="1" dirty="0"/>
          </a:p>
        </p:txBody>
      </p:sp>
      <p:sp>
        <p:nvSpPr>
          <p:cNvPr id="4" name="Slide Number Placeholder 3"/>
          <p:cNvSpPr>
            <a:spLocks noGrp="1"/>
          </p:cNvSpPr>
          <p:nvPr>
            <p:ph type="sldNum" sz="quarter" idx="10"/>
          </p:nvPr>
        </p:nvSpPr>
        <p:spPr/>
        <p:txBody>
          <a:bodyPr/>
          <a:lstStyle/>
          <a:p>
            <a:fld id="{6B0AEF73-4246-4147-ABD6-4FA5636718E4}" type="slidenum">
              <a:rPr lang="en-US" smtClean="0"/>
              <a:t>1</a:t>
            </a:fld>
            <a:endParaRPr lang="en-US"/>
          </a:p>
        </p:txBody>
      </p:sp>
    </p:spTree>
    <p:extLst>
      <p:ext uri="{BB962C8B-B14F-4D97-AF65-F5344CB8AC3E}">
        <p14:creationId xmlns:p14="http://schemas.microsoft.com/office/powerpoint/2010/main" val="271944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sz="1200" b="1" dirty="0"/>
              <a:t>Right Person Page 123 </a:t>
            </a:r>
            <a:endParaRPr lang="en-US" altLang="en-US" sz="1200" b="1" i="1" dirty="0"/>
          </a:p>
          <a:p>
            <a:pPr lvl="0" eaLnBrk="1" hangingPunct="1">
              <a:spcBef>
                <a:spcPct val="20000"/>
              </a:spcBef>
            </a:pPr>
            <a:endParaRPr lang="en-US" altLang="en-US" sz="1200" b="1" i="1" dirty="0"/>
          </a:p>
          <a:p>
            <a:pPr lvl="0" eaLnBrk="1" hangingPunct="1">
              <a:spcBef>
                <a:spcPct val="20000"/>
              </a:spcBef>
            </a:pPr>
            <a:r>
              <a:rPr lang="en-US" altLang="en-US" sz="1200" b="1" i="1" dirty="0"/>
              <a:t>To the Trainer:  Ask the group, If you’re unsure of the person, why not ask them their name?</a:t>
            </a:r>
          </a:p>
          <a:p>
            <a:pPr lvl="0" eaLnBrk="1" hangingPunct="1">
              <a:spcBef>
                <a:spcPct val="20000"/>
              </a:spcBef>
            </a:pPr>
            <a:endParaRPr lang="en-US" altLang="en-US" sz="1200" b="1" dirty="0"/>
          </a:p>
          <a:p>
            <a:pPr marL="171450" lvl="0" indent="-171450" eaLnBrk="1" hangingPunct="1">
              <a:spcBef>
                <a:spcPct val="20000"/>
              </a:spcBef>
              <a:buFont typeface="Arial" panose="020B0604020202020204" pitchFamily="34" charset="0"/>
              <a:buChar char="•"/>
            </a:pPr>
            <a:r>
              <a:rPr lang="en-US" altLang="en-US" sz="1200" b="1" dirty="0"/>
              <a:t>If you're not sure of the person, never ask them their name, such as , ‘Are you David Cook’?  (Someone other than David may respond.)</a:t>
            </a:r>
            <a:endParaRPr lang="en-US" altLang="en-US" b="1"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10</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sz="1200" b="1" dirty="0"/>
              <a:t>Right Medication Page 125</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altLang="en-US" sz="1200" b="1" dirty="0"/>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b="1" dirty="0">
                <a:solidFill>
                  <a:srgbClr val="000000"/>
                </a:solidFill>
                <a:effectLst/>
                <a:latin typeface="+mn-lt"/>
                <a:ea typeface="Aptos" panose="020B0004020202020204" pitchFamily="34" charset="0"/>
                <a:cs typeface="Aptos" panose="020B0004020202020204" pitchFamily="34" charset="0"/>
              </a:rPr>
              <a:t>Remember, if the pharmacist substituted the generic name medication for the brand name medication ordered, the label will include both names.</a:t>
            </a:r>
            <a:endParaRPr lang="en-US" sz="1200" b="1" dirty="0">
              <a:effectLst/>
              <a:latin typeface="+mn-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altLang="en-US" sz="1200" b="1" dirty="0"/>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altLang="en-US" b="1" dirty="0"/>
          </a:p>
          <a:p>
            <a:pPr lvl="0" eaLnBrk="1" hangingPunct="1">
              <a:spcBef>
                <a:spcPct val="20000"/>
              </a:spcBef>
            </a:pPr>
            <a:endParaRPr lang="en-US" altLang="en-US" sz="1200" b="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1"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11</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sz="1200" b="1" dirty="0"/>
              <a:t>Once you begin to routinely administer medications, you will become familiar with pill sizes, shapes, colors and markings.</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altLang="en-US" sz="1200" b="1" dirty="0"/>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sz="1200" b="1" dirty="0"/>
              <a:t>If you notice there has been a change, contact the pharmacy to ensure the correct medication was dispensed.  </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sz="1200" b="1" i="1" dirty="0"/>
              <a:t>To the Trainer:  Ask the group, Why might there be a change?</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en-US" sz="1200" b="1" dirty="0"/>
              <a:t>It may have been a change in the manufacturer being used by the pharmacy.</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altLang="en-US" sz="1200" b="1" dirty="0"/>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sz="1200" b="1" dirty="0"/>
              <a:t>If there is no progress note stating there is a difference (i.e., color, shape, size, marking, etc.) in the med received, to ensure it is the same medication, contact the pharmacy to double check, even if other staff have administered the med.</a:t>
            </a:r>
          </a:p>
          <a:p>
            <a:pPr lvl="0" eaLnBrk="1" hangingPunct="1">
              <a:spcBef>
                <a:spcPct val="20000"/>
              </a:spcBef>
            </a:pPr>
            <a:endParaRPr lang="en-US" altLang="en-US" sz="1200" b="1"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12</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sz="1200" b="1" dirty="0"/>
              <a:t>Right Dose Page 125</a:t>
            </a:r>
          </a:p>
          <a:p>
            <a:pPr lvl="0" eaLnBrk="1" hangingPunct="1">
              <a:spcBef>
                <a:spcPct val="20000"/>
              </a:spcBef>
            </a:pPr>
            <a:endParaRPr lang="en-US" altLang="en-US" sz="1200" b="1" dirty="0"/>
          </a:p>
          <a:p>
            <a:pPr lvl="0" eaLnBrk="1" hangingPunct="1">
              <a:spcBef>
                <a:spcPct val="20000"/>
              </a:spcBef>
            </a:pPr>
            <a:r>
              <a:rPr lang="en-US" altLang="en-US" sz="1200" b="1" dirty="0"/>
              <a:t>Review Page 126 Dose = Strength X Amount</a:t>
            </a:r>
          </a:p>
          <a:p>
            <a:pPr lvl="0" eaLnBrk="1" hangingPunct="1">
              <a:spcBef>
                <a:spcPct val="20000"/>
              </a:spcBef>
            </a:pPr>
            <a:endParaRPr lang="en-US" altLang="en-US" sz="1200" b="1" dirty="0"/>
          </a:p>
          <a:p>
            <a:pPr lvl="0" eaLnBrk="1" hangingPunct="1">
              <a:spcBef>
                <a:spcPct val="20000"/>
              </a:spcBef>
            </a:pPr>
            <a:r>
              <a:rPr lang="en-US" altLang="en-US" sz="1200" b="1" dirty="0"/>
              <a:t>EXERCISE Page 127</a:t>
            </a:r>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13</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sz="1200" b="1" dirty="0"/>
              <a:t>Right Time Page 128</a:t>
            </a:r>
          </a:p>
          <a:p>
            <a:pPr lvl="0" eaLnBrk="1" hangingPunct="1">
              <a:spcBef>
                <a:spcPct val="20000"/>
              </a:spcBef>
            </a:pPr>
            <a:endParaRPr lang="en-US" altLang="en-US" sz="1200" b="1" dirty="0"/>
          </a:p>
          <a:p>
            <a:pPr lvl="0" eaLnBrk="1" hangingPunct="1">
              <a:spcBef>
                <a:spcPct val="20000"/>
              </a:spcBef>
            </a:pPr>
            <a:r>
              <a:rPr lang="en-US" altLang="en-US" sz="1200" b="1" dirty="0"/>
              <a:t>Remember, the words ‘frequency’ (printed on a med sheet) and ‘time’ are used interchangeably.</a:t>
            </a:r>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14</a:t>
            </a:fld>
            <a:endParaRPr lang="en-US"/>
          </a:p>
        </p:txBody>
      </p:sp>
    </p:spTree>
    <p:extLst>
      <p:ext uri="{BB962C8B-B14F-4D97-AF65-F5344CB8AC3E}">
        <p14:creationId xmlns:p14="http://schemas.microsoft.com/office/powerpoint/2010/main" val="313127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sz="1200" b="1" i="1" dirty="0"/>
              <a:t>Ask the group, If a med</a:t>
            </a:r>
            <a:r>
              <a:rPr lang="en-US" altLang="en-US" sz="1200" b="1" i="1" baseline="0" dirty="0"/>
              <a:t> is scheduled for 5pm what is the timeframe that you </a:t>
            </a:r>
            <a:r>
              <a:rPr lang="en-US" altLang="en-US" sz="1200" b="1" i="1" dirty="0"/>
              <a:t>must administer the med?</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en-US" sz="1200" b="1" i="0" dirty="0"/>
              <a:t>No earlier than 4pm and no later than 6pm.</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altLang="en-US" sz="1200" b="1" i="1" dirty="0"/>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sz="1200" b="1" i="1" dirty="0"/>
              <a:t>Ask the group, What do you do if a med hasn’t been given, the med sheet hour is 7am and it is 8:05am?</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en-US" sz="1200" b="1" i="0" dirty="0"/>
              <a:t>Contact the MAP Consultant and ask what you should do.</a:t>
            </a:r>
          </a:p>
          <a:p>
            <a:pPr lvl="0" eaLnBrk="1" hangingPunct="1">
              <a:spcBef>
                <a:spcPct val="20000"/>
              </a:spcBef>
            </a:pPr>
            <a:endParaRPr lang="en-US" altLang="en-US" sz="1200" b="1" i="1"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15</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spcBef>
                <a:spcPct val="20000"/>
              </a:spcBef>
            </a:pPr>
            <a:r>
              <a:rPr lang="en-US" altLang="en-US" sz="1200" b="1" dirty="0"/>
              <a:t>Right Route Page 129</a:t>
            </a:r>
          </a:p>
          <a:p>
            <a:pPr lvl="0" eaLnBrk="1" hangingPunct="1">
              <a:spcBef>
                <a:spcPct val="20000"/>
              </a:spcBef>
            </a:pPr>
            <a:endParaRPr lang="en-US" altLang="en-US" sz="1200" b="1" dirty="0"/>
          </a:p>
          <a:p>
            <a:pPr lvl="0" eaLnBrk="1" hangingPunct="1">
              <a:spcBef>
                <a:spcPct val="20000"/>
              </a:spcBef>
            </a:pPr>
            <a:r>
              <a:rPr lang="en-US" altLang="en-US" sz="1200" b="1" dirty="0"/>
              <a:t>The route ordered determines how the medication enters the body. </a:t>
            </a:r>
          </a:p>
          <a:p>
            <a:pPr lvl="0" eaLnBrk="1" hangingPunct="1">
              <a:spcBef>
                <a:spcPct val="20000"/>
              </a:spcBef>
            </a:pPr>
            <a:endParaRPr lang="en-US" altLang="en-US" sz="1200" b="1"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16</a:t>
            </a:fld>
            <a:endParaRPr lang="en-US"/>
          </a:p>
        </p:txBody>
      </p:sp>
    </p:spTree>
    <p:extLst>
      <p:ext uri="{BB962C8B-B14F-4D97-AF65-F5344CB8AC3E}">
        <p14:creationId xmlns:p14="http://schemas.microsoft.com/office/powerpoint/2010/main" val="1889888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sz="1200" b="1" dirty="0"/>
              <a:t>You will confirm there is an HCP order for the medication you give and complete 2 Checks of the 5 Rights between the pharmacy label and med sheet.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lvl="0" eaLnBrk="1" hangingPunct="1"/>
            <a:endParaRPr lang="en-US" altLang="en-US" sz="1200" b="1" dirty="0"/>
          </a:p>
          <a:p>
            <a:pPr lvl="0" eaLnBrk="1" hangingPunct="1"/>
            <a:r>
              <a:rPr lang="en-US" altLang="en-US" sz="1200" b="1" dirty="0"/>
              <a:t>As you practice, you’ll read aloud that you confirmed the HCP order and the 5 Rights between the pharmacy label and med sheet as you point, to ensure they agree with each other.</a:t>
            </a:r>
          </a:p>
          <a:p>
            <a:pPr lvl="0" eaLnBrk="1" hangingPunct="1"/>
            <a:r>
              <a:rPr lang="en-US" altLang="en-US" sz="1200" b="1" dirty="0"/>
              <a:t> </a:t>
            </a:r>
          </a:p>
          <a:p>
            <a:pPr lvl="0" eaLnBrk="1" hangingPunct="1"/>
            <a:r>
              <a:rPr lang="en-US" altLang="en-US" sz="1200" b="1" i="1" dirty="0"/>
              <a:t>Trainer, ask the group, why is it important to confirm the HCP order and complete the 2 checks before administration?</a:t>
            </a:r>
          </a:p>
          <a:p>
            <a:pPr marL="171450" lvl="0" indent="-171450" eaLnBrk="1" hangingPunct="1">
              <a:buFont typeface="Arial" panose="020B0604020202020204" pitchFamily="34" charset="0"/>
              <a:buChar char="•"/>
            </a:pPr>
            <a:r>
              <a:rPr lang="en-US" altLang="en-US" sz="1200" b="1" dirty="0"/>
              <a:t>Because there is always a possibility a change in the medication (different dose, frequency, discontinued) was ordered since the last time you administered the medication. </a:t>
            </a:r>
          </a:p>
          <a:p>
            <a:pPr marL="171450" lvl="0" indent="-171450" eaLnBrk="1" hangingPunct="1">
              <a:buFont typeface="Arial" panose="020B0604020202020204" pitchFamily="34" charset="0"/>
              <a:buChar char="•"/>
            </a:pPr>
            <a:r>
              <a:rPr lang="en-US" altLang="en-US" sz="1200" b="1" dirty="0"/>
              <a:t>In addition, the pharmacist may have supplied a different strength tablet when the medication was refilled.</a:t>
            </a:r>
          </a:p>
          <a:p>
            <a:pPr lvl="0" eaLnBrk="1" hangingPunct="1"/>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17</a:t>
            </a:fld>
            <a:endParaRPr lang="en-US"/>
          </a:p>
        </p:txBody>
      </p:sp>
    </p:spTree>
    <p:extLst>
      <p:ext uri="{BB962C8B-B14F-4D97-AF65-F5344CB8AC3E}">
        <p14:creationId xmlns:p14="http://schemas.microsoft.com/office/powerpoint/2010/main" val="187500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t>Page 131</a:t>
            </a:r>
          </a:p>
          <a:p>
            <a:pPr lvl="0"/>
            <a:endParaRPr lang="en-US" altLang="en-US" sz="1200" b="1" dirty="0"/>
          </a:p>
          <a:p>
            <a:pPr lvl="0"/>
            <a:r>
              <a:rPr lang="en-US" altLang="en-US" sz="1200" b="1" dirty="0"/>
              <a:t>Listed are key parts of the medication administration process you will complete as you practice.  </a:t>
            </a:r>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18</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sz="1200" b="1" dirty="0"/>
              <a:t>Confirm HCP Order Page 132</a:t>
            </a:r>
          </a:p>
          <a:p>
            <a:pPr lvl="0"/>
            <a:endParaRPr lang="en-US" altLang="en-US" sz="1200" b="1" dirty="0"/>
          </a:p>
          <a:p>
            <a:pPr lvl="0"/>
            <a:r>
              <a:rPr lang="en-US" altLang="en-US" sz="1200" b="1" dirty="0"/>
              <a:t>You will Confirm there is an HCP Order.</a:t>
            </a:r>
          </a:p>
          <a:p>
            <a:pPr lvl="0"/>
            <a:endParaRPr lang="en-US" altLang="en-US" sz="1200" b="1" dirty="0"/>
          </a:p>
          <a:p>
            <a:pPr lvl="0"/>
            <a:r>
              <a:rPr lang="en-US" sz="1200" b="1" i="1" kern="1200" dirty="0">
                <a:solidFill>
                  <a:schemeClr val="tx1"/>
                </a:solidFill>
                <a:effectLst/>
                <a:latin typeface="+mn-lt"/>
                <a:ea typeface="+mn-ea"/>
                <a:cs typeface="+mn-cs"/>
              </a:rPr>
              <a:t>To the Trainer, ask the group, Who can tell me the reasons for confirming the order?</a:t>
            </a:r>
          </a:p>
          <a:p>
            <a:pPr lvl="0"/>
            <a:endParaRPr lang="en-US" sz="1200" b="1" i="1" kern="1200" dirty="0">
              <a:solidFill>
                <a:schemeClr val="tx1"/>
              </a:solidFill>
              <a:effectLst/>
              <a:latin typeface="+mn-lt"/>
              <a:ea typeface="+mn-ea"/>
              <a:cs typeface="+mn-cs"/>
            </a:endParaRPr>
          </a:p>
          <a:p>
            <a:pPr lvl="0"/>
            <a:r>
              <a:rPr lang="en-US" sz="1200" b="1" dirty="0">
                <a:effectLst/>
                <a:latin typeface="+mn-lt"/>
                <a:ea typeface="Calibri" panose="020F0502020204030204" pitchFamily="34" charset="0"/>
                <a:cs typeface="Times New Roman" panose="02020603050405020304" pitchFamily="18" charset="0"/>
              </a:rPr>
              <a:t>The reason(s) to confirm the HCP order(s) is to make sure</a:t>
            </a:r>
            <a:endParaRPr lang="en-US" sz="1200" b="1" dirty="0">
              <a:effectLst/>
              <a:latin typeface="+mn-lt"/>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mn-lt"/>
                <a:ea typeface="Calibri" panose="020F0502020204030204" pitchFamily="34" charset="0"/>
                <a:cs typeface="Times New Roman" panose="02020603050405020304" pitchFamily="18" charset="0"/>
              </a:rPr>
              <a:t>there is an HCP order for the medication you are going to administer</a:t>
            </a:r>
            <a:endParaRPr lang="en-US" sz="1200" b="1" dirty="0">
              <a:effectLst/>
              <a:latin typeface="+mn-lt"/>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mn-lt"/>
                <a:ea typeface="Calibri" panose="020F0502020204030204" pitchFamily="34" charset="0"/>
                <a:cs typeface="Times New Roman" panose="02020603050405020304" pitchFamily="18" charset="0"/>
              </a:rPr>
              <a:t>what the HCP ordered is what the pharmacy supplied </a:t>
            </a:r>
            <a:endParaRPr lang="en-US" sz="1200" b="1" dirty="0">
              <a:effectLst/>
              <a:latin typeface="+mn-lt"/>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mn-lt"/>
                <a:ea typeface="Calibri" panose="020F0502020204030204" pitchFamily="34" charset="0"/>
                <a:cs typeface="Times New Roman" panose="02020603050405020304" pitchFamily="18" charset="0"/>
              </a:rPr>
              <a:t>the order has not changed since the last time you administered medication</a:t>
            </a:r>
            <a:endParaRPr lang="en-US" sz="1200" b="1" dirty="0">
              <a:effectLst/>
              <a:latin typeface="+mn-lt"/>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mn-lt"/>
                <a:ea typeface="Calibri" panose="020F0502020204030204" pitchFamily="34" charset="0"/>
                <a:cs typeface="Times New Roman" panose="02020603050405020304" pitchFamily="18" charset="0"/>
              </a:rPr>
              <a:t>the HCP order has not been discontinued</a:t>
            </a:r>
            <a:endParaRPr lang="en-US" sz="1200" b="1" dirty="0">
              <a:effectLst/>
              <a:latin typeface="+mn-lt"/>
              <a:ea typeface="Times New Roman" panose="02020603050405020304" pitchFamily="18" charset="0"/>
              <a:cs typeface="Times New Roman" panose="02020603050405020304" pitchFamily="18" charset="0"/>
            </a:endParaRPr>
          </a:p>
          <a:p>
            <a:pPr lvl="0" eaLnBrk="1" hangingPunct="1"/>
            <a:r>
              <a:rPr lang="en-US" b="1" dirty="0"/>
              <a:t>.</a:t>
            </a:r>
          </a:p>
        </p:txBody>
      </p:sp>
      <p:sp>
        <p:nvSpPr>
          <p:cNvPr id="4" name="Slide Number Placeholder 3"/>
          <p:cNvSpPr>
            <a:spLocks noGrp="1"/>
          </p:cNvSpPr>
          <p:nvPr>
            <p:ph type="sldNum" sz="quarter" idx="10"/>
          </p:nvPr>
        </p:nvSpPr>
        <p:spPr/>
        <p:txBody>
          <a:bodyPr/>
          <a:lstStyle/>
          <a:p>
            <a:fld id="{6B0AEF73-4246-4147-ABD6-4FA5636718E4}" type="slidenum">
              <a:rPr lang="en-US" smtClean="0"/>
              <a:t>19</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sz="1200" b="1" i="1" dirty="0"/>
              <a:t>Trainer: On the screen you see what is required for medication administration.</a:t>
            </a:r>
          </a:p>
          <a:p>
            <a:pPr lvl="0" eaLnBrk="1" hangingPunct="1"/>
            <a:endParaRPr lang="en-US" altLang="en-US" sz="1200" b="1" i="1" dirty="0"/>
          </a:p>
          <a:p>
            <a:pPr lvl="0" eaLnBrk="1" hangingPunct="1"/>
            <a:r>
              <a:rPr lang="en-US" altLang="en-US" sz="1200" b="1" i="1" dirty="0"/>
              <a:t>Why do you need an HCP Order?</a:t>
            </a:r>
          </a:p>
          <a:p>
            <a:pPr marL="171450" lvl="0" indent="-171450" eaLnBrk="1" hangingPunct="1">
              <a:buFont typeface="Arial" panose="020B0604020202020204" pitchFamily="34" charset="0"/>
              <a:buChar char="•"/>
            </a:pPr>
            <a:r>
              <a:rPr lang="en-US" altLang="en-US" sz="1200" b="1" dirty="0"/>
              <a:t>An HCP order is required for every medication you give.</a:t>
            </a:r>
          </a:p>
          <a:p>
            <a:pPr lvl="0" eaLnBrk="1" hangingPunct="1"/>
            <a:endParaRPr lang="en-US" altLang="en-US" sz="1200" b="1" i="1" dirty="0"/>
          </a:p>
          <a:p>
            <a:pPr lvl="0" eaLnBrk="1" hangingPunct="1"/>
            <a:r>
              <a:rPr lang="en-US" altLang="en-US" sz="1200" b="1" i="1" dirty="0"/>
              <a:t>Why must you check the pharmacy label?</a:t>
            </a:r>
          </a:p>
          <a:p>
            <a:pPr marL="171450" lvl="0" indent="-171450" eaLnBrk="1" hangingPunct="1">
              <a:buFont typeface="Arial" panose="020B0604020202020204" pitchFamily="34" charset="0"/>
              <a:buChar char="•"/>
            </a:pPr>
            <a:r>
              <a:rPr lang="en-US" altLang="en-US" sz="1200" b="1" dirty="0"/>
              <a:t>To ensure what the HCP ordered is what the pharmacy sent. </a:t>
            </a:r>
          </a:p>
          <a:p>
            <a:pPr lvl="0" eaLnBrk="1" hangingPunct="1"/>
            <a:endParaRPr lang="en-US" altLang="en-US" sz="1200" b="1" dirty="0"/>
          </a:p>
          <a:p>
            <a:pPr lvl="0" eaLnBrk="1" hangingPunct="1"/>
            <a:r>
              <a:rPr lang="en-US" altLang="en-US" sz="1200" b="1" i="1" dirty="0"/>
              <a:t>What is the purpose of a med sheet?</a:t>
            </a:r>
          </a:p>
          <a:p>
            <a:pPr marL="171450" lvl="0" indent="-171450" eaLnBrk="1" hangingPunct="1">
              <a:buFont typeface="Arial" panose="020B0604020202020204" pitchFamily="34" charset="0"/>
              <a:buChar char="•"/>
            </a:pPr>
            <a:r>
              <a:rPr lang="en-US" altLang="en-US" sz="1200" b="1" dirty="0"/>
              <a:t>To document (track) the meds you administer.</a:t>
            </a:r>
          </a:p>
          <a:p>
            <a:pPr lvl="0" eaLnBrk="1" hangingPunct="1"/>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2</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sz="1200" b="1" dirty="0"/>
              <a:t>Check 1 Page 133</a:t>
            </a:r>
          </a:p>
          <a:p>
            <a:pPr lvl="0"/>
            <a:endParaRPr lang="en-US" altLang="en-US" sz="1200" b="1" dirty="0"/>
          </a:p>
          <a:p>
            <a:pPr lvl="0"/>
            <a:r>
              <a:rPr lang="en-US" altLang="en-US" sz="1200" b="1" dirty="0"/>
              <a:t>Check 1 is comparing the 5 Rights between the Pharmacy Label and the Medication Sheet</a:t>
            </a:r>
          </a:p>
          <a:p>
            <a:pPr lvl="0"/>
            <a:endParaRPr lang="en-US" altLang="en-US" sz="1200" b="1" dirty="0"/>
          </a:p>
          <a:p>
            <a:pPr lvl="0"/>
            <a:r>
              <a:rPr lang="en-US" sz="1200" b="1" i="1" kern="1200" dirty="0">
                <a:solidFill>
                  <a:schemeClr val="tx1"/>
                </a:solidFill>
                <a:effectLst/>
                <a:latin typeface="+mn-lt"/>
                <a:ea typeface="+mn-ea"/>
                <a:cs typeface="+mn-cs"/>
              </a:rPr>
              <a:t>To the Trainer, ask the group, Who can tell me the reasons for Check 1?</a:t>
            </a:r>
          </a:p>
          <a:p>
            <a:pPr lvl="0"/>
            <a:endParaRPr lang="en-US" sz="1200" b="1" kern="1200" dirty="0">
              <a:solidFill>
                <a:schemeClr val="tx1"/>
              </a:solidFill>
              <a:effectLst/>
              <a:latin typeface="+mn-lt"/>
              <a:ea typeface="+mn-ea"/>
              <a:cs typeface="+mn-cs"/>
            </a:endParaRPr>
          </a:p>
          <a:p>
            <a:pPr marL="0" marR="0" lvl="0" indent="0">
              <a:lnSpc>
                <a:spcPct val="115000"/>
              </a:lnSpc>
              <a:spcBef>
                <a:spcPts val="0"/>
              </a:spcBef>
              <a:spcAft>
                <a:spcPts val="1000"/>
              </a:spcAft>
              <a:buFontTx/>
              <a:buNone/>
            </a:pPr>
            <a:r>
              <a:rPr lang="en-US" sz="1200" b="1" dirty="0">
                <a:effectLst/>
                <a:latin typeface="+mn-lt"/>
                <a:ea typeface="Calibri" panose="020F0502020204030204" pitchFamily="34" charset="0"/>
                <a:cs typeface="Times New Roman" panose="02020603050405020304" pitchFamily="18" charset="0"/>
              </a:rPr>
              <a:t>The reason(s) for Check 1 is to make sure</a:t>
            </a:r>
            <a:endParaRPr lang="en-US" sz="1200" b="1" dirty="0">
              <a:effectLst/>
              <a:latin typeface="+mn-lt"/>
              <a:ea typeface="Times New Roman" panose="02020603050405020304" pitchFamily="18" charset="0"/>
              <a:cs typeface="Times New Roman" panose="02020603050405020304" pitchFamily="18" charset="0"/>
            </a:endParaRPr>
          </a:p>
          <a:p>
            <a:pPr marL="285750" marR="0" lvl="0" indent="-285750">
              <a:lnSpc>
                <a:spcPct val="115000"/>
              </a:lnSpc>
              <a:spcBef>
                <a:spcPts val="0"/>
              </a:spcBef>
              <a:spcAft>
                <a:spcPts val="0"/>
              </a:spcAft>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the strength of each tablet and the amount of tablets to administer is the same on the pharmacy label and the medication sheet</a:t>
            </a:r>
          </a:p>
          <a:p>
            <a:pPr marL="285750" marR="0" lvl="0" indent="-285750">
              <a:lnSpc>
                <a:spcPct val="115000"/>
              </a:lnSpc>
              <a:spcBef>
                <a:spcPts val="0"/>
              </a:spcBef>
              <a:spcAft>
                <a:spcPts val="0"/>
              </a:spcAft>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that you focus on the number of tablets needed </a:t>
            </a:r>
            <a:endParaRPr lang="en-US" sz="1200" b="1" dirty="0">
              <a:effectLst/>
              <a:latin typeface="+mn-lt"/>
              <a:ea typeface="Times New Roman" panose="02020603050405020304" pitchFamily="18" charset="0"/>
              <a:cs typeface="Times New Roman" panose="02020603050405020304" pitchFamily="18" charset="0"/>
            </a:endParaRPr>
          </a:p>
          <a:p>
            <a:pPr lvl="0" eaLnBrk="1" hangingPunct="1"/>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To the Trainer: Ask the group, after Check 1, what do you do next?  After they answer, click the slide…</a:t>
            </a:r>
          </a:p>
          <a:p>
            <a:pPr lvl="0" eaLnBrk="1" hangingPunct="1"/>
            <a:endParaRPr lang="en-US" b="1" dirty="0"/>
          </a:p>
          <a:p>
            <a:pPr lvl="0" eaLnBrk="1" hangingPunct="1"/>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20</a:t>
            </a:fld>
            <a:endParaRPr lang="en-US"/>
          </a:p>
        </p:txBody>
      </p:sp>
    </p:spTree>
    <p:extLst>
      <p:ext uri="{BB962C8B-B14F-4D97-AF65-F5344CB8AC3E}">
        <p14:creationId xmlns:p14="http://schemas.microsoft.com/office/powerpoint/2010/main" val="880653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After Check 1 you place the correct number of tablets in the medication cup.</a:t>
            </a:r>
            <a:endParaRPr lang="en-US" b="1" dirty="0">
              <a:effectLst/>
            </a:endParaRPr>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21</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sz="1200" b="1" dirty="0"/>
              <a:t>Check 2 Page 134</a:t>
            </a:r>
          </a:p>
          <a:p>
            <a:pPr lvl="0"/>
            <a:endParaRPr lang="en-US"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t>Check 2 is comparing the 5 Rights between the Pharmacy Label and the Med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To the Trainer: Ask the group, Who can tell me the reasons for Check 2?</a:t>
            </a:r>
          </a:p>
          <a:p>
            <a:pPr lvl="0"/>
            <a:endParaRPr lang="en-US" altLang="en-US" sz="1200" b="1" dirty="0"/>
          </a:p>
          <a:p>
            <a:pPr marL="0" marR="0" lvl="0" indent="0">
              <a:lnSpc>
                <a:spcPct val="115000"/>
              </a:lnSpc>
              <a:spcBef>
                <a:spcPts val="0"/>
              </a:spcBef>
              <a:spcAft>
                <a:spcPts val="1000"/>
              </a:spcAft>
              <a:buFontTx/>
              <a:buNone/>
            </a:pPr>
            <a:r>
              <a:rPr lang="en-US" sz="1200" b="1" dirty="0">
                <a:effectLst/>
                <a:latin typeface="+mn-lt"/>
                <a:ea typeface="Calibri" panose="020F0502020204030204" pitchFamily="34" charset="0"/>
                <a:cs typeface="Times New Roman" panose="02020603050405020304" pitchFamily="18" charset="0"/>
              </a:rPr>
              <a:t>The reason for Check 2 is to make sure</a:t>
            </a:r>
            <a:endParaRPr lang="en-US" sz="1200" b="1" dirty="0">
              <a:effectLst/>
              <a:latin typeface="+mn-lt"/>
              <a:ea typeface="Times New Roman" panose="02020603050405020304" pitchFamily="18" charset="0"/>
              <a:cs typeface="Times New Roman" panose="02020603050405020304" pitchFamily="18" charset="0"/>
            </a:endParaRPr>
          </a:p>
          <a:p>
            <a:pPr marL="285750" marR="0" lvl="0" indent="-285750">
              <a:lnSpc>
                <a:spcPct val="115000"/>
              </a:lnSpc>
              <a:spcBef>
                <a:spcPts val="0"/>
              </a:spcBef>
              <a:spcAft>
                <a:spcPts val="0"/>
              </a:spcAft>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you placed the correct number of tablets in the medication cup</a:t>
            </a:r>
          </a:p>
          <a:p>
            <a:pPr marL="742950" marR="0" lvl="1" indent="-285750">
              <a:lnSpc>
                <a:spcPct val="115000"/>
              </a:lnSpc>
              <a:spcBef>
                <a:spcPts val="0"/>
              </a:spcBef>
              <a:spcAft>
                <a:spcPts val="0"/>
              </a:spcAft>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according to the pharmacy label directions and</a:t>
            </a:r>
          </a:p>
          <a:p>
            <a:pPr marL="742950" marR="0" lvl="1" indent="-285750">
              <a:lnSpc>
                <a:spcPct val="115000"/>
              </a:lnSpc>
              <a:spcBef>
                <a:spcPts val="0"/>
              </a:spcBef>
              <a:spcAft>
                <a:spcPts val="0"/>
              </a:spcAft>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the amount transcribed on the medication sheet</a:t>
            </a:r>
          </a:p>
          <a:p>
            <a:pPr marL="285750" marR="0" lvl="0" indent="-285750">
              <a:lnSpc>
                <a:spcPct val="115000"/>
              </a:lnSpc>
              <a:spcBef>
                <a:spcPts val="0"/>
              </a:spcBef>
              <a:spcAft>
                <a:spcPts val="0"/>
              </a:spcAft>
              <a:buFont typeface="Arial" panose="020B0604020202020204" pitchFamily="34" charset="0"/>
              <a:buChar char="•"/>
            </a:pPr>
            <a:endParaRPr lang="en-US" sz="1200" b="1" dirty="0">
              <a:effectLst/>
              <a:latin typeface="+mn-lt"/>
              <a:ea typeface="Times New Roman" panose="02020603050405020304" pitchFamily="18" charset="0"/>
              <a:cs typeface="Times New Roman" panose="02020603050405020304" pitchFamily="18" charset="0"/>
            </a:endParaRPr>
          </a:p>
          <a:p>
            <a:pPr lvl="0"/>
            <a:r>
              <a:rPr lang="en-US" altLang="en-US" sz="1200" b="1" dirty="0"/>
              <a:t>EXERCISES Pages 131 and 135</a:t>
            </a:r>
            <a:endParaRPr lang="en-US" b="1" dirty="0">
              <a:effectLst/>
            </a:endParaRPr>
          </a:p>
          <a:p>
            <a:pPr lvl="0"/>
            <a:endParaRPr lang="en-US" b="1" dirty="0">
              <a:effectLst/>
            </a:endParaRPr>
          </a:p>
          <a:p>
            <a:pPr lvl="0"/>
            <a:r>
              <a:rPr lang="en-US" b="1" dirty="0">
                <a:effectLst/>
              </a:rPr>
              <a:t>We’ve reviewed Confirming the HCP Order and the 2 Checks of the 5 Rights.  </a:t>
            </a:r>
          </a:p>
          <a:p>
            <a:pPr lvl="0"/>
            <a:endParaRPr lang="en-US" b="1" dirty="0">
              <a:effectLst/>
            </a:endParaRPr>
          </a:p>
          <a:p>
            <a:pPr lvl="0"/>
            <a:r>
              <a:rPr lang="en-US" b="1" i="1" dirty="0">
                <a:effectLst/>
              </a:rPr>
              <a:t>To the Trainer:  Who can tell me the three parts of the medication administration process?   (Once answered, click the slide.)</a:t>
            </a:r>
          </a:p>
          <a:p>
            <a:pPr lvl="0"/>
            <a:endParaRPr lang="en-US" b="1" i="1" dirty="0">
              <a:effectLst/>
            </a:endParaRPr>
          </a:p>
          <a:p>
            <a:pPr marL="171450" lvl="0" indent="-171450">
              <a:buFont typeface="Arial" panose="020B0604020202020204" pitchFamily="34" charset="0"/>
              <a:buChar char="•"/>
            </a:pPr>
            <a:r>
              <a:rPr lang="en-US" b="1" i="0" dirty="0">
                <a:effectLst/>
              </a:rPr>
              <a:t>Prepare</a:t>
            </a:r>
          </a:p>
          <a:p>
            <a:pPr marL="171450" lvl="0" indent="-171450">
              <a:buFont typeface="Arial" panose="020B0604020202020204" pitchFamily="34" charset="0"/>
              <a:buChar char="•"/>
            </a:pPr>
            <a:r>
              <a:rPr lang="en-US" b="1" i="0" dirty="0">
                <a:effectLst/>
              </a:rPr>
              <a:t>Administer</a:t>
            </a:r>
          </a:p>
          <a:p>
            <a:pPr marL="171450" lvl="0" indent="-171450">
              <a:buFont typeface="Arial" panose="020B0604020202020204" pitchFamily="34" charset="0"/>
              <a:buChar char="•"/>
            </a:pPr>
            <a:r>
              <a:rPr lang="en-US" b="1" i="0" dirty="0">
                <a:effectLst/>
              </a:rPr>
              <a:t>Complete</a:t>
            </a:r>
            <a:r>
              <a:rPr lang="en-US" b="1" i="1" dirty="0">
                <a:effectLst/>
              </a:rPr>
              <a:t> </a:t>
            </a:r>
          </a:p>
          <a:p>
            <a:pPr lvl="0"/>
            <a:endParaRPr lang="en-US" b="1" dirty="0">
              <a:effectLst/>
            </a:endParaRPr>
          </a:p>
        </p:txBody>
      </p:sp>
      <p:sp>
        <p:nvSpPr>
          <p:cNvPr id="4" name="Slide Number Placeholder 3"/>
          <p:cNvSpPr>
            <a:spLocks noGrp="1"/>
          </p:cNvSpPr>
          <p:nvPr>
            <p:ph type="sldNum" sz="quarter" idx="10"/>
          </p:nvPr>
        </p:nvSpPr>
        <p:spPr/>
        <p:txBody>
          <a:bodyPr/>
          <a:lstStyle/>
          <a:p>
            <a:fld id="{6B0AEF73-4246-4147-ABD6-4FA5636718E4}" type="slidenum">
              <a:rPr lang="en-US" smtClean="0"/>
              <a:t>22</a:t>
            </a:fld>
            <a:endParaRPr lang="en-US"/>
          </a:p>
        </p:txBody>
      </p:sp>
    </p:spTree>
    <p:extLst>
      <p:ext uri="{BB962C8B-B14F-4D97-AF65-F5344CB8AC3E}">
        <p14:creationId xmlns:p14="http://schemas.microsoft.com/office/powerpoint/2010/main" val="2750366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sz="1200" b="1" dirty="0"/>
              <a:t>Pages 138-140 (detailed written version of the medication administration process)</a:t>
            </a:r>
          </a:p>
          <a:p>
            <a:pPr lvl="0" eaLnBrk="1" hangingPunct="1"/>
            <a:endParaRPr lang="en-US" altLang="en-US" sz="1200" b="1" dirty="0"/>
          </a:p>
          <a:p>
            <a:pPr lvl="0" eaLnBrk="1" hangingPunct="1"/>
            <a:r>
              <a:rPr lang="en-US" altLang="en-US" sz="1200" b="1" dirty="0"/>
              <a:t>There are 3 parts to the process, what you do to prepare, administer and complete.</a:t>
            </a:r>
          </a:p>
          <a:p>
            <a:pPr lvl="0" eaLnBrk="1" hangingPunct="1"/>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23</a:t>
            </a:fld>
            <a:endParaRPr lang="en-US"/>
          </a:p>
        </p:txBody>
      </p:sp>
    </p:spTree>
    <p:extLst>
      <p:ext uri="{BB962C8B-B14F-4D97-AF65-F5344CB8AC3E}">
        <p14:creationId xmlns:p14="http://schemas.microsoft.com/office/powerpoint/2010/main" val="2686589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sz="1200" b="1" dirty="0"/>
              <a:t>Page 138 (details of prepare)</a:t>
            </a:r>
          </a:p>
          <a:p>
            <a:pPr lvl="0" eaLnBrk="1" hangingPunct="1"/>
            <a:endParaRPr lang="en-US" altLang="en-US" sz="1200" b="1" dirty="0"/>
          </a:p>
          <a:p>
            <a:pPr lvl="0" eaLnBrk="1" hangingPunct="1"/>
            <a:r>
              <a:rPr lang="en-US" altLang="en-US" sz="1200" b="1" i="1" dirty="0"/>
              <a:t>To the Trainer:  Ask the group to turn to Page 142 (medication administration process visual).</a:t>
            </a:r>
          </a:p>
          <a:p>
            <a:pPr lvl="0" eaLnBrk="1" hangingPunct="1"/>
            <a:r>
              <a:rPr lang="en-US" altLang="en-US" sz="1200" b="1" i="1" dirty="0"/>
              <a:t>Review the info below as it compares to the first 3 pictures on the grid.</a:t>
            </a:r>
            <a:endParaRPr lang="en-US" altLang="en-US" sz="1200" i="1"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b="1" i="1" dirty="0"/>
          </a:p>
          <a:p>
            <a:pPr marL="0" marR="0" lvl="0" indent="0" algn="l" defTabSz="914400" rtl="0" eaLnBrk="1" fontAlgn="base" latinLnBrk="0" hangingPunct="1">
              <a:lnSpc>
                <a:spcPct val="100000"/>
              </a:lnSpc>
              <a:spcBef>
                <a:spcPct val="30000"/>
              </a:spcBef>
              <a:spcAft>
                <a:spcPct val="0"/>
              </a:spcAft>
              <a:buClrTx/>
              <a:buSzTx/>
              <a:buFontTx/>
              <a:buNone/>
              <a:defRPr/>
            </a:pPr>
            <a:r>
              <a:rPr lang="en-US" b="1" dirty="0"/>
              <a:t>Prepare: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en-US" b="1" dirty="0"/>
              <a:t>Wash area and hands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en-US" b="1" dirty="0"/>
              <a:t>Look in Med Record for the correct med sheet to identify which med to give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en-US" b="1" dirty="0"/>
              <a:t>Unlock storage area and take out the med you are giving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en-US" b="1" dirty="0"/>
              <a:t>If the med is countable, use the Index to identify the Count Sheet page in the Count Book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24</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sz="1200" b="1" dirty="0"/>
              <a:t>Page 139 (details of administer)</a:t>
            </a:r>
          </a:p>
          <a:p>
            <a:pPr lvl="0" eaLnBrk="1" hangingPunct="1"/>
            <a:endParaRPr lang="en-US" altLang="en-US" sz="1200" b="1" dirty="0"/>
          </a:p>
          <a:p>
            <a:pPr lvl="0" eaLnBrk="1" hangingPunct="1"/>
            <a:r>
              <a:rPr lang="en-US" altLang="en-US" sz="1200" b="1" i="1" dirty="0"/>
              <a:t>To the Trainer:  Review the info below as it applies to the middle 6 pictures of the visual grid on Page 142.</a:t>
            </a:r>
          </a:p>
          <a:p>
            <a:pPr lvl="0" eaLnBrk="1" hangingPunct="1"/>
            <a:endParaRPr lang="en-US" altLang="en-US" sz="1200" dirty="0"/>
          </a:p>
          <a:p>
            <a:pPr lvl="0" eaLnBrk="1" hangingPunct="1"/>
            <a:r>
              <a:rPr lang="en-US" altLang="en-US" sz="1200" b="1" dirty="0"/>
              <a:t>Administer:</a:t>
            </a:r>
          </a:p>
          <a:p>
            <a:pPr marL="171450" lvl="0" indent="-171450" eaLnBrk="1" hangingPunct="1">
              <a:buFont typeface="Arial" panose="020B0604020202020204" pitchFamily="34" charset="0"/>
              <a:buChar char="•"/>
            </a:pPr>
            <a:r>
              <a:rPr lang="en-US" altLang="en-US" sz="1200" b="1" dirty="0"/>
              <a:t>Confirm HCP Order </a:t>
            </a:r>
          </a:p>
          <a:p>
            <a:pPr marL="171450" lvl="0" indent="-171450" eaLnBrk="1" hangingPunct="1">
              <a:buFont typeface="Arial" panose="020B0604020202020204" pitchFamily="34" charset="0"/>
              <a:buChar char="•"/>
            </a:pPr>
            <a:r>
              <a:rPr lang="en-US" altLang="en-US" sz="1200" b="1" dirty="0"/>
              <a:t>Check 1 Compare Label to Med Sheet</a:t>
            </a:r>
          </a:p>
          <a:p>
            <a:pPr marL="171450" lvl="0" indent="-171450" eaLnBrk="1" hangingPunct="1">
              <a:buFont typeface="Arial" panose="020B0604020202020204" pitchFamily="34" charset="0"/>
              <a:buChar char="•"/>
            </a:pPr>
            <a:r>
              <a:rPr lang="en-US" altLang="en-US" sz="1200" b="1" dirty="0"/>
              <a:t>Put the correct number of pills in the medication cup</a:t>
            </a:r>
          </a:p>
          <a:p>
            <a:pPr marL="171450" lvl="0" indent="-171450" eaLnBrk="1" hangingPunct="1">
              <a:buFont typeface="Arial" panose="020B0604020202020204" pitchFamily="34" charset="0"/>
              <a:buChar char="•"/>
            </a:pPr>
            <a:r>
              <a:rPr lang="en-US" altLang="en-US" sz="1200" b="1" dirty="0"/>
              <a:t>Check 2 Compare Label to Med Sheet</a:t>
            </a:r>
          </a:p>
          <a:p>
            <a:pPr marL="171450" lvl="0" indent="-171450" eaLnBrk="1" hangingPunct="1">
              <a:buFont typeface="Arial" panose="020B0604020202020204" pitchFamily="34" charset="0"/>
              <a:buChar char="•"/>
            </a:pPr>
            <a:r>
              <a:rPr lang="en-US" altLang="en-US" sz="1200" b="1" dirty="0"/>
              <a:t>Give med and stay with the person until medication is swallowed</a:t>
            </a:r>
          </a:p>
          <a:p>
            <a:pPr marL="171450" lvl="0" indent="-171450" eaLnBrk="1" hangingPunct="1">
              <a:buFont typeface="Arial" panose="020B0604020202020204" pitchFamily="34" charset="0"/>
              <a:buChar char="•"/>
            </a:pPr>
            <a:r>
              <a:rPr lang="en-US" altLang="en-US" sz="1200" b="1" dirty="0"/>
              <a:t>‘Look Back’ (silently review Pharmacy Label and Med Sheet in preparation for documentation) to make sure what the person just swallowed is what you intended to administer.</a:t>
            </a:r>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25</a:t>
            </a:fld>
            <a:endParaRPr lang="en-US"/>
          </a:p>
        </p:txBody>
      </p:sp>
    </p:spTree>
    <p:extLst>
      <p:ext uri="{BB962C8B-B14F-4D97-AF65-F5344CB8AC3E}">
        <p14:creationId xmlns:p14="http://schemas.microsoft.com/office/powerpoint/2010/main" val="1217448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sz="1200" b="1" dirty="0"/>
              <a:t>Page 140 (details of complete)</a:t>
            </a:r>
          </a:p>
          <a:p>
            <a:pPr lvl="0" eaLnBrk="1" hangingPunct="1"/>
            <a:endParaRPr lang="en-US" altLang="en-US" sz="1200" b="1" dirty="0"/>
          </a:p>
          <a:p>
            <a:pPr lvl="0" eaLnBrk="1" hangingPunct="1"/>
            <a:r>
              <a:rPr lang="en-US" altLang="en-US" sz="1200" b="1" i="1" dirty="0"/>
              <a:t>To the Trainer:  Review the info below to the last 3 pictures of the visual grid on Page 142.</a:t>
            </a:r>
          </a:p>
          <a:p>
            <a:pPr lvl="0" eaLnBrk="1" hangingPunct="1"/>
            <a:endParaRPr lang="en-US" altLang="en-US" sz="1200" b="1" i="1" dirty="0"/>
          </a:p>
          <a:p>
            <a:pPr lvl="0" eaLnBrk="1" hangingPunct="1"/>
            <a:r>
              <a:rPr lang="en-US" altLang="en-US" sz="1200" b="1" dirty="0"/>
              <a:t>Complete:</a:t>
            </a:r>
          </a:p>
          <a:p>
            <a:pPr marL="171450" lvl="0" indent="-171450" eaLnBrk="1" hangingPunct="1">
              <a:buFont typeface="Arial" panose="020B0604020202020204" pitchFamily="34" charset="0"/>
              <a:buChar char="•"/>
            </a:pPr>
            <a:r>
              <a:rPr lang="en-US" altLang="en-US" sz="1200" b="1" dirty="0"/>
              <a:t>Document med given on med sheet (i.e., place initials in med box in grid)</a:t>
            </a:r>
          </a:p>
          <a:p>
            <a:pPr marL="171450" lvl="0" indent="-171450" eaLnBrk="1" hangingPunct="1">
              <a:buFont typeface="Arial" panose="020B0604020202020204" pitchFamily="34" charset="0"/>
              <a:buChar char="•"/>
            </a:pPr>
            <a:r>
              <a:rPr lang="en-US" altLang="en-US" sz="1200" b="1" dirty="0"/>
              <a:t>Subtract the number of tablets given on the corresponding Count Sheet in the Count Book</a:t>
            </a:r>
          </a:p>
          <a:p>
            <a:pPr marL="628650" lvl="1" indent="-171450" eaLnBrk="1" hangingPunct="1">
              <a:buFont typeface="Arial" panose="020B0604020202020204" pitchFamily="34" charset="0"/>
              <a:buChar char="•"/>
            </a:pPr>
            <a:r>
              <a:rPr lang="en-US" altLang="en-US" sz="1200" b="1" dirty="0"/>
              <a:t>Compare the number of tablets left in the blister package to the amount left column.  The numbers should be the same.</a:t>
            </a:r>
          </a:p>
          <a:p>
            <a:pPr marL="171450" lvl="0" indent="-171450" eaLnBrk="1" hangingPunct="1">
              <a:buFont typeface="Arial" panose="020B0604020202020204" pitchFamily="34" charset="0"/>
              <a:buChar char="•"/>
            </a:pPr>
            <a:r>
              <a:rPr lang="en-US" altLang="en-US" sz="1200" b="1" dirty="0"/>
              <a:t>Lock the med in the storage area</a:t>
            </a:r>
          </a:p>
          <a:p>
            <a:pPr marL="171450" lvl="0" indent="-171450" eaLnBrk="1" hangingPunct="1">
              <a:buFont typeface="Arial" panose="020B0604020202020204" pitchFamily="34" charset="0"/>
              <a:buChar char="•"/>
            </a:pPr>
            <a:r>
              <a:rPr lang="en-US" altLang="en-US" sz="1200" b="1" dirty="0"/>
              <a:t>Wash hands</a:t>
            </a:r>
          </a:p>
          <a:p>
            <a:pPr marL="171450" lvl="0" indent="-171450" eaLnBrk="1" hangingPunct="1">
              <a:buFont typeface="Arial" panose="020B0604020202020204" pitchFamily="34" charset="0"/>
              <a:buChar char="•"/>
            </a:pPr>
            <a:r>
              <a:rPr lang="en-US" altLang="en-US" sz="1200" b="1" dirty="0"/>
              <a:t>Observe</a:t>
            </a:r>
          </a:p>
          <a:p>
            <a:pPr lvl="0" eaLnBrk="1" hangingPunct="1"/>
            <a:endParaRPr lang="en-US" altLang="en-US" sz="1200" b="1"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26</a:t>
            </a:fld>
            <a:endParaRPr lang="en-US"/>
          </a:p>
        </p:txBody>
      </p:sp>
    </p:spTree>
    <p:extLst>
      <p:ext uri="{BB962C8B-B14F-4D97-AF65-F5344CB8AC3E}">
        <p14:creationId xmlns:p14="http://schemas.microsoft.com/office/powerpoint/2010/main" val="3291535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t>To the Trainer:  Remind staff if they prefer the process written out instead of the visual, that on Page 141 there is a “Medication Administration Process List.”  </a:t>
            </a:r>
            <a:endParaRPr lang="en-US" altLang="en-US" sz="1200" i="1" dirty="0"/>
          </a:p>
          <a:p>
            <a:pPr lvl="0"/>
            <a:endParaRPr lang="en-US" altLang="en-US" sz="1200" b="1" dirty="0"/>
          </a:p>
          <a:p>
            <a:pPr lvl="0" eaLnBrk="1" hangingPunct="1"/>
            <a:endParaRPr lang="en-US" altLang="en-US" sz="1200" b="1" dirty="0"/>
          </a:p>
          <a:p>
            <a:pPr lvl="0" eaLnBrk="1" hangingPunct="1"/>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27</a:t>
            </a:fld>
            <a:endParaRPr lang="en-US"/>
          </a:p>
        </p:txBody>
      </p:sp>
    </p:spTree>
    <p:extLst>
      <p:ext uri="{BB962C8B-B14F-4D97-AF65-F5344CB8AC3E}">
        <p14:creationId xmlns:p14="http://schemas.microsoft.com/office/powerpoint/2010/main" val="1310711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sz="1200" b="1" dirty="0"/>
              <a:t>Page 142</a:t>
            </a:r>
          </a:p>
          <a:p>
            <a:pPr lvl="0"/>
            <a:endParaRPr lang="en-US" altLang="en-US" sz="1200" b="1" dirty="0"/>
          </a:p>
          <a:p>
            <a:pPr lvl="0"/>
            <a:r>
              <a:rPr lang="en-US" altLang="en-US" sz="1200" b="1" i="1" dirty="0"/>
              <a:t>To the Trainer:  Review parts of process and how they correspond to rows on grid: </a:t>
            </a:r>
          </a:p>
          <a:p>
            <a:pPr marL="171450" lvl="0" indent="-171450">
              <a:buFont typeface="Arial" panose="020B0604020202020204" pitchFamily="34" charset="0"/>
              <a:buChar char="•"/>
            </a:pPr>
            <a:r>
              <a:rPr lang="en-US" altLang="en-US" sz="1200" b="1" dirty="0"/>
              <a:t>Prepare is the first row (When demonstrating for test purposes may do in any order)</a:t>
            </a:r>
          </a:p>
          <a:p>
            <a:pPr marL="171450" lvl="0" indent="-171450">
              <a:buFont typeface="Arial" panose="020B0604020202020204" pitchFamily="34" charset="0"/>
              <a:buChar char="•"/>
            </a:pPr>
            <a:r>
              <a:rPr lang="en-US" altLang="en-US" sz="1200" b="1" dirty="0"/>
              <a:t>Administer is the two middle rows (May NOT change the order)</a:t>
            </a:r>
          </a:p>
          <a:p>
            <a:pPr marL="171450" lvl="0" indent="-171450">
              <a:buFont typeface="Arial" panose="020B0604020202020204" pitchFamily="34" charset="0"/>
              <a:buChar char="•"/>
            </a:pPr>
            <a:r>
              <a:rPr lang="en-US" altLang="en-US" sz="1200" b="1" dirty="0"/>
              <a:t>Complete is the last row (When demonstrating for test purposes may do in any order)</a:t>
            </a:r>
          </a:p>
          <a:p>
            <a:pPr marL="171450" lvl="0" indent="-171450">
              <a:buFont typeface="Arial" panose="020B0604020202020204" pitchFamily="34" charset="0"/>
              <a:buChar char="•"/>
            </a:pPr>
            <a:endParaRPr lang="en-US" altLang="en-US" sz="1200" b="1" dirty="0"/>
          </a:p>
          <a:p>
            <a:pPr lvl="0"/>
            <a:r>
              <a:rPr lang="en-US" altLang="en-US" sz="1200" b="1" i="1" dirty="0"/>
              <a:t>To the Trainer:  Remind staff,  </a:t>
            </a:r>
          </a:p>
          <a:p>
            <a:pPr marL="171450" lvl="0" indent="-171450">
              <a:buFont typeface="Arial" panose="020B0604020202020204" pitchFamily="34" charset="0"/>
              <a:buChar char="•"/>
            </a:pPr>
            <a:r>
              <a:rPr lang="en-US" altLang="en-US" sz="1200" b="1" i="0" dirty="0"/>
              <a:t>You will practice how to use all this info (confirm HCP order, rights, checks, parts of process) and apply what you’ve learned to demonstrate how to give a med safely. </a:t>
            </a:r>
          </a:p>
          <a:p>
            <a:pPr marL="171450" lvl="0" indent="-171450">
              <a:buFont typeface="Arial" panose="020B0604020202020204" pitchFamily="34" charset="0"/>
              <a:buChar char="•"/>
            </a:pPr>
            <a:r>
              <a:rPr lang="en-US" altLang="en-US" sz="1200" b="1" i="0" dirty="0"/>
              <a:t>When comparing information aloud, read it like a book.  Don’t jump back and forth (using this method, staff tend to forget to read aloud one of the rights). </a:t>
            </a:r>
          </a:p>
          <a:p>
            <a:pPr marL="171450" lvl="0" indent="-171450">
              <a:buFont typeface="Arial" panose="020B0604020202020204" pitchFamily="34" charset="0"/>
              <a:buChar char="•"/>
            </a:pPr>
            <a:r>
              <a:rPr lang="en-US" altLang="en-US" sz="1200" b="1" i="0" dirty="0"/>
              <a:t>Once you’ve learned the process, then as you compare you will really need to think about what you are saying regarding what you just compared to figure out if the information ‘agrees’.</a:t>
            </a:r>
          </a:p>
          <a:p>
            <a:pPr lvl="0"/>
            <a:endParaRPr lang="en-US" altLang="en-US" sz="1200" b="1" i="1" dirty="0"/>
          </a:p>
          <a:p>
            <a:pPr lvl="0"/>
            <a:r>
              <a:rPr lang="en-US" altLang="en-US" sz="1200" b="1" i="1" dirty="0"/>
              <a:t>To the Trainer:  View the med pass demonstration video and ask the group to think about how each picture on the grid is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t>Demonstrate</a:t>
            </a:r>
            <a:r>
              <a:rPr lang="en-US" altLang="en-US" sz="1200" b="1" i="1" baseline="0" dirty="0"/>
              <a:t> a med pass to the group.</a:t>
            </a:r>
            <a:endParaRPr lang="en-US" altLang="en-US" sz="1200" b="1" i="1" dirty="0"/>
          </a:p>
          <a:p>
            <a:pPr lvl="0"/>
            <a:endParaRPr lang="en-US" altLang="en-US" sz="12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28</a:t>
            </a:fld>
            <a:endParaRPr lang="en-US"/>
          </a:p>
        </p:txBody>
      </p:sp>
    </p:spTree>
    <p:extLst>
      <p:ext uri="{BB962C8B-B14F-4D97-AF65-F5344CB8AC3E}">
        <p14:creationId xmlns:p14="http://schemas.microsoft.com/office/powerpoint/2010/main" val="3179275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sz="1200" b="1" i="1" baseline="0" dirty="0"/>
              <a:t>To the Trainer:  </a:t>
            </a:r>
          </a:p>
          <a:p>
            <a:pPr lvl="0" eaLnBrk="1" hangingPunct="1"/>
            <a:r>
              <a:rPr lang="en-US" altLang="en-US" sz="1200" b="1" i="1" baseline="0" dirty="0"/>
              <a:t>Review and demonstrate (as if you were going to pop a tab) how to use a blister pack</a:t>
            </a:r>
          </a:p>
          <a:p>
            <a:pPr marL="171450" lvl="0" indent="-171450" eaLnBrk="1" hangingPunct="1">
              <a:buFont typeface="Arial" panose="020B0604020202020204" pitchFamily="34" charset="0"/>
              <a:buChar char="•"/>
            </a:pPr>
            <a:r>
              <a:rPr lang="en-US" altLang="en-US" sz="1200" b="1" baseline="0" dirty="0"/>
              <a:t>Start with the highest number</a:t>
            </a:r>
          </a:p>
          <a:p>
            <a:pPr marL="171450" lvl="0" indent="-171450" eaLnBrk="1" hangingPunct="1">
              <a:buFont typeface="Arial" panose="020B0604020202020204" pitchFamily="34" charset="0"/>
              <a:buChar char="•"/>
            </a:pPr>
            <a:r>
              <a:rPr lang="en-US" altLang="en-US" sz="1200" b="1" baseline="0" dirty="0"/>
              <a:t>Make a seal under the blister pack with the med cup</a:t>
            </a:r>
          </a:p>
          <a:p>
            <a:pPr marL="171450" lvl="0" indent="-171450" eaLnBrk="1" hangingPunct="1">
              <a:buFont typeface="Arial" panose="020B0604020202020204" pitchFamily="34" charset="0"/>
              <a:buChar char="•"/>
            </a:pPr>
            <a:r>
              <a:rPr lang="en-US" altLang="en-US" sz="1200" b="1" baseline="0" dirty="0"/>
              <a:t>Push the tab through the backing directly into the med cup</a:t>
            </a:r>
          </a:p>
          <a:p>
            <a:pPr marL="171450" lvl="0" indent="-171450" eaLnBrk="1" hangingPunct="1">
              <a:buFont typeface="Arial" panose="020B0604020202020204" pitchFamily="34" charset="0"/>
              <a:buChar char="•"/>
            </a:pPr>
            <a:endParaRPr lang="en-US" altLang="en-US" sz="1200" b="1" baseline="0" dirty="0"/>
          </a:p>
          <a:p>
            <a:pPr marL="171450" lvl="0" indent="-171450" eaLnBrk="1" hangingPunct="1">
              <a:buFont typeface="Arial" panose="020B0604020202020204" pitchFamily="34" charset="0"/>
              <a:buChar char="•"/>
            </a:pPr>
            <a:r>
              <a:rPr lang="en-US" altLang="en-US" sz="1200" b="1" baseline="0" dirty="0"/>
              <a:t>Do not touch medication with </a:t>
            </a:r>
            <a:r>
              <a:rPr lang="en-US" altLang="en-US" sz="1200" b="1" baseline="0"/>
              <a:t>your bare hands.</a:t>
            </a:r>
            <a:endParaRPr lang="en-US" altLang="en-US" sz="1200" b="1" baseline="0" dirty="0"/>
          </a:p>
          <a:p>
            <a:pPr lvl="0" eaLnBrk="1" hangingPunct="1"/>
            <a:endParaRPr lang="en-US" altLang="en-US" sz="1200" b="1" dirty="0"/>
          </a:p>
        </p:txBody>
      </p:sp>
      <p:sp>
        <p:nvSpPr>
          <p:cNvPr id="4" name="Slide Number Placeholder 3"/>
          <p:cNvSpPr>
            <a:spLocks noGrp="1"/>
          </p:cNvSpPr>
          <p:nvPr>
            <p:ph type="sldNum" sz="quarter" idx="10"/>
          </p:nvPr>
        </p:nvSpPr>
        <p:spPr/>
        <p:txBody>
          <a:bodyPr/>
          <a:lstStyle/>
          <a:p>
            <a:fld id="{6B0AEF73-4246-4147-ABD6-4FA5636718E4}" type="slidenum">
              <a:rPr lang="en-US" smtClean="0"/>
              <a:t>29</a:t>
            </a:fld>
            <a:endParaRPr lang="en-US"/>
          </a:p>
        </p:txBody>
      </p:sp>
    </p:spTree>
    <p:extLst>
      <p:ext uri="{BB962C8B-B14F-4D97-AF65-F5344CB8AC3E}">
        <p14:creationId xmlns:p14="http://schemas.microsoft.com/office/powerpoint/2010/main" val="335774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sz="1200" b="1" i="1" dirty="0"/>
              <a:t>To the Trainer:  Using Resource Packet, review specifics of Medication Record contents:</a:t>
            </a:r>
          </a:p>
          <a:p>
            <a:pPr lvl="0" eaLnBrk="1" hangingPunct="1"/>
            <a:endParaRPr lang="en-US" altLang="en-US" sz="1200" b="1" dirty="0">
              <a:solidFill>
                <a:srgbClr val="000000"/>
              </a:solidFill>
            </a:endParaRPr>
          </a:p>
          <a:p>
            <a:pPr marL="171450" lvl="0" indent="-171450" eaLnBrk="1" hangingPunct="1">
              <a:buFont typeface="Arial" panose="020B0604020202020204" pitchFamily="34" charset="0"/>
              <a:buChar char="•"/>
            </a:pPr>
            <a:r>
              <a:rPr lang="en-US" b="1" dirty="0"/>
              <a:t>Emergency Fact Sheet </a:t>
            </a:r>
            <a:r>
              <a:rPr lang="en-US" b="1" i="1" dirty="0"/>
              <a:t>(To the Trainer:  EFS not in Resource Packet but is discussed on next slide.)</a:t>
            </a:r>
          </a:p>
          <a:p>
            <a:pPr marL="171450" lvl="0" indent="-171450" eaLnBrk="1" hangingPunct="1">
              <a:buFont typeface="Arial" panose="020B0604020202020204" pitchFamily="34" charset="0"/>
              <a:buChar char="•"/>
            </a:pPr>
            <a:r>
              <a:rPr lang="en-US" b="1" dirty="0"/>
              <a:t>HCP orders</a:t>
            </a:r>
          </a:p>
          <a:p>
            <a:pPr marL="171450" lvl="0" indent="-171450" eaLnBrk="1" hangingPunct="1">
              <a:buFont typeface="Arial" panose="020B0604020202020204" pitchFamily="34" charset="0"/>
              <a:buChar char="•"/>
            </a:pPr>
            <a:r>
              <a:rPr lang="en-US" b="1" dirty="0"/>
              <a:t>Medication Administration Sheets</a:t>
            </a:r>
          </a:p>
          <a:p>
            <a:pPr marL="171450" lvl="0" indent="-171450" eaLnBrk="1" hangingPunct="1">
              <a:buFont typeface="Arial" panose="020B0604020202020204" pitchFamily="34" charset="0"/>
              <a:buChar char="•"/>
            </a:pPr>
            <a:r>
              <a:rPr lang="en-US" b="1" dirty="0"/>
              <a:t>Medication Information Sheets</a:t>
            </a:r>
          </a:p>
          <a:p>
            <a:pPr lvl="0" eaLnBrk="1" hangingPunct="1"/>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3</a:t>
            </a:fld>
            <a:endParaRPr lang="en-US"/>
          </a:p>
        </p:txBody>
      </p:sp>
    </p:spTree>
    <p:extLst>
      <p:ext uri="{BB962C8B-B14F-4D97-AF65-F5344CB8AC3E}">
        <p14:creationId xmlns:p14="http://schemas.microsoft.com/office/powerpoint/2010/main" val="3299589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To the Trainer:  Tell the group, you will be given a ‘scenario’ before you practice medication administration.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The ‘scenario’ includes: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Name of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‘Pretend’ date and time you are administering the medication (that corresponds to med sheet,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Based on the scenario, you must determine the correct medication to administer.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The medication is a countable medication. </a:t>
            </a:r>
          </a:p>
          <a:p>
            <a:pPr lvl="0" eaLnBrk="1" hangingPunct="1"/>
            <a:endParaRPr lang="en-US" altLang="en-US" sz="1200" b="1" i="1" dirty="0"/>
          </a:p>
          <a:p>
            <a:pPr lvl="0" eaLnBrk="1" hangingPunct="1"/>
            <a:r>
              <a:rPr lang="en-US" altLang="en-US" sz="1200" b="1" i="1" dirty="0"/>
              <a:t>When documenting:</a:t>
            </a:r>
          </a:p>
          <a:p>
            <a:pPr lvl="0" eaLnBrk="1" hangingPunct="1"/>
            <a:r>
              <a:rPr lang="en-US" altLang="en-US" sz="1200" b="1" i="1" dirty="0"/>
              <a:t>Med Book:</a:t>
            </a:r>
          </a:p>
          <a:p>
            <a:pPr marL="171450" lvl="0" indent="-171450" eaLnBrk="1" hangingPunct="1">
              <a:buFont typeface="Arial" panose="020B0604020202020204" pitchFamily="34" charset="0"/>
              <a:buChar char="•"/>
            </a:pPr>
            <a:r>
              <a:rPr lang="en-US" altLang="en-US" sz="1200" b="1" i="0" dirty="0"/>
              <a:t>Document initials on med sheet </a:t>
            </a:r>
          </a:p>
          <a:p>
            <a:pPr marL="0" lvl="0" indent="0" eaLnBrk="1" hangingPunct="1">
              <a:buFontTx/>
              <a:buNone/>
            </a:pPr>
            <a:endParaRPr lang="en-US" altLang="en-US" sz="1200" b="1" i="0" dirty="0"/>
          </a:p>
          <a:p>
            <a:pPr lvl="0" eaLnBrk="1" hangingPunct="1"/>
            <a:r>
              <a:rPr lang="en-US" altLang="en-US" sz="1200" b="1" i="1" dirty="0"/>
              <a:t>Count Book:</a:t>
            </a:r>
          </a:p>
          <a:p>
            <a:pPr marL="171450" lvl="0" indent="-171450" eaLnBrk="1" hangingPunct="1">
              <a:buFont typeface="Arial" panose="020B0604020202020204" pitchFamily="34" charset="0"/>
              <a:buChar char="•"/>
            </a:pPr>
            <a:r>
              <a:rPr lang="en-US" altLang="en-US" sz="1200" b="1" dirty="0"/>
              <a:t>Use index to locate correct count sheet</a:t>
            </a:r>
          </a:p>
          <a:p>
            <a:pPr marL="171450" lvl="0" indent="-171450" eaLnBrk="1" hangingPunct="1">
              <a:buFont typeface="Arial" panose="020B0604020202020204" pitchFamily="34" charset="0"/>
              <a:buChar char="•"/>
            </a:pPr>
            <a:r>
              <a:rPr lang="en-US" altLang="en-US" sz="1200" b="1" dirty="0"/>
              <a:t>Spell out ‘Amount Used’ instead of numeral</a:t>
            </a:r>
          </a:p>
          <a:p>
            <a:pPr marL="171450" lvl="0" indent="-171450" eaLnBrk="1" hangingPunct="1">
              <a:buFont typeface="Arial" panose="020B0604020202020204" pitchFamily="34" charset="0"/>
              <a:buChar char="•"/>
            </a:pPr>
            <a:r>
              <a:rPr lang="en-US" altLang="en-US" sz="1200" b="1" dirty="0"/>
              <a:t>Stress to use pretend info (date/time).  </a:t>
            </a:r>
          </a:p>
          <a:p>
            <a:pPr marL="171450" lvl="0" indent="-171450" eaLnBrk="1" hangingPunct="1">
              <a:buFont typeface="Arial" panose="020B0604020202020204" pitchFamily="34" charset="0"/>
              <a:buChar char="•"/>
            </a:pPr>
            <a:endParaRPr lang="en-US" altLang="en-US" sz="1200" b="1" dirty="0"/>
          </a:p>
          <a:p>
            <a:pPr lvl="0" eaLnBrk="1" hangingPunct="1"/>
            <a:r>
              <a:rPr lang="en-US" b="1" i="1" dirty="0"/>
              <a:t>To the Trainer:</a:t>
            </a:r>
          </a:p>
          <a:p>
            <a:pPr marL="171450" lvl="0" indent="-171450" eaLnBrk="1" hangingPunct="1">
              <a:buFont typeface="Arial" panose="020B0604020202020204" pitchFamily="34" charset="0"/>
              <a:buChar char="•"/>
            </a:pPr>
            <a:r>
              <a:rPr lang="en-US" b="1" i="1" dirty="0"/>
              <a:t>Ensure there are supplies for each staff, their own Med Book and Count Book, med cup, water cup, etc.</a:t>
            </a:r>
          </a:p>
          <a:p>
            <a:pPr marL="171450" lvl="0" indent="-171450" eaLnBrk="1" hangingPunct="1">
              <a:buFont typeface="Arial" panose="020B0604020202020204" pitchFamily="34" charset="0"/>
              <a:buChar char="•"/>
            </a:pPr>
            <a:r>
              <a:rPr lang="en-US" b="1" i="1" dirty="0"/>
              <a:t>Mention to staff they may use the visual or the written list of the medication administration process to refer to, if needed as they practice. </a:t>
            </a:r>
          </a:p>
          <a:p>
            <a:pPr marL="171450" lvl="0" indent="-171450" eaLnBrk="1" hangingPunct="1">
              <a:buFont typeface="Arial" panose="020B0604020202020204" pitchFamily="34" charset="0"/>
              <a:buChar char="•"/>
            </a:pPr>
            <a:r>
              <a:rPr lang="en-US" b="1" i="1" dirty="0"/>
              <a:t>Pair staff off.  </a:t>
            </a:r>
          </a:p>
          <a:p>
            <a:pPr marL="171450" lvl="0" indent="-171450" eaLnBrk="1" hangingPunct="1">
              <a:buFont typeface="Arial" panose="020B0604020202020204" pitchFamily="34" charset="0"/>
              <a:buChar char="•"/>
            </a:pPr>
            <a:r>
              <a:rPr lang="en-US" b="1" i="1" dirty="0"/>
              <a:t>(If this is a virtual presentation, each staff will demonstrate the process individually and other staff will follow along with the visual or written list to see if all parts of the process were competed.)</a:t>
            </a:r>
          </a:p>
          <a:p>
            <a:pPr marL="171450" lvl="0" indent="-171450" eaLnBrk="1" hangingPunct="1">
              <a:buFont typeface="Arial" panose="020B0604020202020204" pitchFamily="34" charset="0"/>
              <a:buChar char="•"/>
            </a:pPr>
            <a:r>
              <a:rPr lang="en-US" b="1" i="1" dirty="0"/>
              <a:t>Click to next slide for first practice scenario. </a:t>
            </a:r>
          </a:p>
        </p:txBody>
      </p:sp>
      <p:sp>
        <p:nvSpPr>
          <p:cNvPr id="4" name="Slide Number Placeholder 3"/>
          <p:cNvSpPr>
            <a:spLocks noGrp="1"/>
          </p:cNvSpPr>
          <p:nvPr>
            <p:ph type="sldNum" sz="quarter" idx="10"/>
          </p:nvPr>
        </p:nvSpPr>
        <p:spPr/>
        <p:txBody>
          <a:bodyPr/>
          <a:lstStyle/>
          <a:p>
            <a:fld id="{6B0AEF73-4246-4147-ABD6-4FA5636718E4}" type="slidenum">
              <a:rPr lang="en-US" smtClean="0"/>
              <a:t>30</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sz="1200" b="1" i="1" dirty="0"/>
              <a:t>To the Trainer:  Read the scenario then remind staff to confirm the HCP  out loud and read steps out loud and point to what they are reading as they practice.  Staff will demonstrate to their partner they can administer meds safely.  </a:t>
            </a:r>
          </a:p>
          <a:p>
            <a:pPr marL="0" marR="0" lvl="0" indent="0" algn="l" defTabSz="914400" rtl="0" eaLnBrk="1" fontAlgn="base" latinLnBrk="0" hangingPunct="1">
              <a:lnSpc>
                <a:spcPct val="100000"/>
              </a:lnSpc>
              <a:spcBef>
                <a:spcPct val="30000"/>
              </a:spcBef>
              <a:spcAft>
                <a:spcPct val="0"/>
              </a:spcAft>
              <a:buClrTx/>
              <a:buSzTx/>
              <a:buFontTx/>
              <a:buNone/>
              <a:defRPr/>
            </a:pPr>
            <a:endParaRPr lang="en-US" sz="1200"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dirty="0"/>
              <a:t>Practice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dirty="0"/>
              <a:t>Each staff practices and completes the entire process for the specific scenario with partner observing.  Then have them switch roles before moving on to next scenario.  While they are practicing you will move around the room, note who has been practicing and who needs extra help, etc. and check Med Book and Count Book documentation.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i="1" dirty="0"/>
              <a:t>If there is an odd number of staff, you may need to be someone's partner.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i="1" dirty="0"/>
              <a:t>Consider switching up pairs before next scenario.</a:t>
            </a:r>
            <a:endParaRPr lang="en-US" altLang="en-US" sz="1200" b="1"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31</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1AA2-EDB6-FE03-31B0-D4D57470F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457FB-3397-DC4E-B778-F54B5CBA3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71495-1E33-8EBF-EBCB-381DD9FBB261}"/>
              </a:ext>
            </a:extLst>
          </p:cNvPr>
          <p:cNvSpPr>
            <a:spLocks noGrp="1"/>
          </p:cNvSpPr>
          <p:nvPr>
            <p:ph type="body" idx="1"/>
          </p:nvPr>
        </p:nvSpPr>
        <p:spPr/>
        <p:txBody>
          <a:bodyPr/>
          <a:lstStyle/>
          <a:p>
            <a:pPr lvl="0" eaLnBrk="1" hangingPunct="1"/>
            <a:r>
              <a:rPr lang="en-US" altLang="en-US" sz="1200" b="1" i="1" dirty="0"/>
              <a:t>To the Trainer:  Read the scenario then remind staff to confirm the HCP  out loud and read steps out loud and point to what they are reading as they practice.  Staff will demonstrate to their partner they can administer meds safely.  </a:t>
            </a:r>
          </a:p>
          <a:p>
            <a:pPr marL="0" marR="0" lvl="0" indent="0" algn="l" defTabSz="914400" rtl="0" eaLnBrk="1" fontAlgn="base" latinLnBrk="0" hangingPunct="1">
              <a:lnSpc>
                <a:spcPct val="100000"/>
              </a:lnSpc>
              <a:spcBef>
                <a:spcPct val="30000"/>
              </a:spcBef>
              <a:spcAft>
                <a:spcPct val="0"/>
              </a:spcAft>
              <a:buClrTx/>
              <a:buSzTx/>
              <a:buFontTx/>
              <a:buNone/>
              <a:defRPr/>
            </a:pPr>
            <a:endParaRPr lang="en-US" sz="1200"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dirty="0"/>
              <a:t>Practice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dirty="0"/>
              <a:t>Each staff practices and completes the entire process for the specific scenario with partner observing.  Then have them switch roles before moving on to next scenario.  While they are practicing you will move around the room, note who has been practicing and who needs extra help, etc. and check Med Book and Count Book documentation.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i="1" dirty="0"/>
              <a:t>If there is an odd number of staff, you may need to be someone's partner.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i="1" dirty="0"/>
              <a:t>Consider switching up pairs before next scenario.</a:t>
            </a:r>
            <a:endParaRPr lang="en-US" altLang="en-US" sz="1200" b="1"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a:extLst>
              <a:ext uri="{FF2B5EF4-FFF2-40B4-BE49-F238E27FC236}">
                <a16:creationId xmlns:a16="http://schemas.microsoft.com/office/drawing/2014/main" id="{48887206-B6DD-5710-6FF8-79EE69770905}"/>
              </a:ext>
            </a:extLst>
          </p:cNvPr>
          <p:cNvSpPr>
            <a:spLocks noGrp="1"/>
          </p:cNvSpPr>
          <p:nvPr>
            <p:ph type="sldNum" sz="quarter" idx="10"/>
          </p:nvPr>
        </p:nvSpPr>
        <p:spPr/>
        <p:txBody>
          <a:bodyPr/>
          <a:lstStyle/>
          <a:p>
            <a:fld id="{6B0AEF73-4246-4147-ABD6-4FA5636718E4}" type="slidenum">
              <a:rPr lang="en-US" smtClean="0"/>
              <a:t>32</a:t>
            </a:fld>
            <a:endParaRPr lang="en-US"/>
          </a:p>
        </p:txBody>
      </p:sp>
    </p:spTree>
    <p:extLst>
      <p:ext uri="{BB962C8B-B14F-4D97-AF65-F5344CB8AC3E}">
        <p14:creationId xmlns:p14="http://schemas.microsoft.com/office/powerpoint/2010/main" val="210501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b="1" dirty="0"/>
              <a:t>Practice</a:t>
            </a:r>
          </a:p>
          <a:p>
            <a:pPr lvl="0" eaLnBrk="1" hangingPunct="1"/>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t>Consider switching up pairs before next scenario.</a:t>
            </a:r>
            <a:endParaRPr lang="en-US" altLang="en-US" sz="1200" b="1" dirty="0"/>
          </a:p>
          <a:p>
            <a:pPr lvl="0" eaLnBrk="1" hangingPunct="1"/>
            <a:endParaRPr lang="en-US" b="1" dirty="0"/>
          </a:p>
          <a:p>
            <a:pPr lvl="0" eaLnBrk="1" hangingPunct="1"/>
            <a:endParaRPr lang="en-US" b="1" dirty="0"/>
          </a:p>
          <a:p>
            <a:pPr lvl="0" eaLnBrk="1" hangingPunct="1"/>
            <a:endParaRPr lang="en-US" b="1" dirty="0"/>
          </a:p>
          <a:p>
            <a:pPr lvl="0" eaLnBrk="1" hangingPunct="1"/>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33</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D806C-9027-F3F7-7DA7-0699F7BC3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8D707-DBD5-7E9F-2DB1-611FBAF5F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6985B-923A-FFD9-3B89-F8E59EACD7D0}"/>
              </a:ext>
            </a:extLst>
          </p:cNvPr>
          <p:cNvSpPr>
            <a:spLocks noGrp="1"/>
          </p:cNvSpPr>
          <p:nvPr>
            <p:ph type="body" idx="1"/>
          </p:nvPr>
        </p:nvSpPr>
        <p:spPr/>
        <p:txBody>
          <a:bodyPr/>
          <a:lstStyle/>
          <a:p>
            <a:pPr lvl="0" eaLnBrk="1" hangingPunct="1"/>
            <a:r>
              <a:rPr lang="en-US" b="1" dirty="0"/>
              <a:t>Practice</a:t>
            </a:r>
          </a:p>
          <a:p>
            <a:pPr lvl="0" eaLnBrk="1" hangingPunct="1"/>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t>Consider switching up pairs before next scenario.</a:t>
            </a:r>
            <a:endParaRPr lang="en-US" altLang="en-US" sz="1200" b="1" dirty="0"/>
          </a:p>
          <a:p>
            <a:pPr lvl="0" eaLnBrk="1" hangingPunct="1"/>
            <a:endParaRPr lang="en-US" b="1" dirty="0"/>
          </a:p>
          <a:p>
            <a:pPr lvl="0" eaLnBrk="1" hangingPunct="1"/>
            <a:endParaRPr lang="en-US" b="1" dirty="0"/>
          </a:p>
          <a:p>
            <a:pPr lvl="0" eaLnBrk="1" hangingPunct="1"/>
            <a:endParaRPr lang="en-US" b="1" dirty="0"/>
          </a:p>
          <a:p>
            <a:pPr lvl="0" eaLnBrk="1" hangingPunct="1"/>
            <a:endParaRPr lang="en-US" b="1" dirty="0"/>
          </a:p>
        </p:txBody>
      </p:sp>
      <p:sp>
        <p:nvSpPr>
          <p:cNvPr id="4" name="Slide Number Placeholder 3">
            <a:extLst>
              <a:ext uri="{FF2B5EF4-FFF2-40B4-BE49-F238E27FC236}">
                <a16:creationId xmlns:a16="http://schemas.microsoft.com/office/drawing/2014/main" id="{85B25CE9-FA52-4F9D-92B1-588A788B0E8B}"/>
              </a:ext>
            </a:extLst>
          </p:cNvPr>
          <p:cNvSpPr>
            <a:spLocks noGrp="1"/>
          </p:cNvSpPr>
          <p:nvPr>
            <p:ph type="sldNum" sz="quarter" idx="10"/>
          </p:nvPr>
        </p:nvSpPr>
        <p:spPr/>
        <p:txBody>
          <a:bodyPr/>
          <a:lstStyle/>
          <a:p>
            <a:fld id="{6B0AEF73-4246-4147-ABD6-4FA5636718E4}" type="slidenum">
              <a:rPr lang="en-US" smtClean="0"/>
              <a:t>34</a:t>
            </a:fld>
            <a:endParaRPr lang="en-US"/>
          </a:p>
        </p:txBody>
      </p:sp>
    </p:spTree>
    <p:extLst>
      <p:ext uri="{BB962C8B-B14F-4D97-AF65-F5344CB8AC3E}">
        <p14:creationId xmlns:p14="http://schemas.microsoft.com/office/powerpoint/2010/main" val="2369306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b="1" dirty="0"/>
              <a:t>Practice</a:t>
            </a:r>
          </a:p>
          <a:p>
            <a:pPr lvl="0" eaLnBrk="1" hangingPunct="1"/>
            <a:endParaRPr lang="en-US" b="1" dirty="0"/>
          </a:p>
          <a:p>
            <a:pPr lvl="0" eaLnBrk="1" hangingPunct="1"/>
            <a:r>
              <a:rPr lang="en-US" b="1" i="1" dirty="0"/>
              <a:t>To the Trainer:  you can add as many additional scenarios as you choose in preparation for a demonstration to you by each staff.</a:t>
            </a:r>
          </a:p>
        </p:txBody>
      </p:sp>
      <p:sp>
        <p:nvSpPr>
          <p:cNvPr id="4" name="Slide Number Placeholder 3"/>
          <p:cNvSpPr>
            <a:spLocks noGrp="1"/>
          </p:cNvSpPr>
          <p:nvPr>
            <p:ph type="sldNum" sz="quarter" idx="10"/>
          </p:nvPr>
        </p:nvSpPr>
        <p:spPr/>
        <p:txBody>
          <a:bodyPr/>
          <a:lstStyle/>
          <a:p>
            <a:fld id="{6B0AEF73-4246-4147-ABD6-4FA5636718E4}" type="slidenum">
              <a:rPr lang="en-US" smtClean="0"/>
              <a:t>35</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EBF32-A9FB-4E5C-C8D0-D30D82953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948D5-F18B-A8E8-781D-5F81E9107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B42283-9C83-959E-9FA2-1FF9DE7741A4}"/>
              </a:ext>
            </a:extLst>
          </p:cNvPr>
          <p:cNvSpPr>
            <a:spLocks noGrp="1"/>
          </p:cNvSpPr>
          <p:nvPr>
            <p:ph type="body" idx="1"/>
          </p:nvPr>
        </p:nvSpPr>
        <p:spPr/>
        <p:txBody>
          <a:bodyPr/>
          <a:lstStyle/>
          <a:p>
            <a:pPr lvl="0" eaLnBrk="1" hangingPunct="1"/>
            <a:r>
              <a:rPr lang="en-US" b="1" dirty="0"/>
              <a:t>Practice</a:t>
            </a:r>
          </a:p>
          <a:p>
            <a:pPr lvl="0" eaLnBrk="1" hangingPunct="1"/>
            <a:endParaRPr lang="en-US" b="1" dirty="0"/>
          </a:p>
          <a:p>
            <a:pPr lvl="0" eaLnBrk="1" hangingPunct="1"/>
            <a:r>
              <a:rPr lang="en-US" b="1" i="1" dirty="0"/>
              <a:t>To the Trainer:  you can add as many additional scenarios as you choose in preparation for a demonstration to you by each staff.</a:t>
            </a:r>
          </a:p>
        </p:txBody>
      </p:sp>
      <p:sp>
        <p:nvSpPr>
          <p:cNvPr id="4" name="Slide Number Placeholder 3">
            <a:extLst>
              <a:ext uri="{FF2B5EF4-FFF2-40B4-BE49-F238E27FC236}">
                <a16:creationId xmlns:a16="http://schemas.microsoft.com/office/drawing/2014/main" id="{006B8C6E-A4AB-EB1A-306C-6FD5577FC0F8}"/>
              </a:ext>
            </a:extLst>
          </p:cNvPr>
          <p:cNvSpPr>
            <a:spLocks noGrp="1"/>
          </p:cNvSpPr>
          <p:nvPr>
            <p:ph type="sldNum" sz="quarter" idx="10"/>
          </p:nvPr>
        </p:nvSpPr>
        <p:spPr/>
        <p:txBody>
          <a:bodyPr/>
          <a:lstStyle/>
          <a:p>
            <a:fld id="{6B0AEF73-4246-4147-ABD6-4FA5636718E4}" type="slidenum">
              <a:rPr lang="en-US" smtClean="0"/>
              <a:t>36</a:t>
            </a:fld>
            <a:endParaRPr lang="en-US"/>
          </a:p>
        </p:txBody>
      </p:sp>
    </p:spTree>
    <p:extLst>
      <p:ext uri="{BB962C8B-B14F-4D97-AF65-F5344CB8AC3E}">
        <p14:creationId xmlns:p14="http://schemas.microsoft.com/office/powerpoint/2010/main" val="4207556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sz="1200" b="1" i="1" dirty="0">
                <a:solidFill>
                  <a:srgbClr val="000000"/>
                </a:solidFill>
              </a:rPr>
              <a:t>Trainer:  </a:t>
            </a:r>
          </a:p>
          <a:p>
            <a:pPr marL="171450" lvl="0" indent="-171450">
              <a:buFont typeface="Arial" panose="020B0604020202020204" pitchFamily="34" charset="0"/>
              <a:buChar char="•"/>
            </a:pPr>
            <a:r>
              <a:rPr lang="en-US" altLang="en-US" sz="1200" b="1" i="0" dirty="0">
                <a:solidFill>
                  <a:srgbClr val="000000"/>
                </a:solidFill>
              </a:rPr>
              <a:t>Demonstrating how to give a med safely is a pretest component.</a:t>
            </a:r>
          </a:p>
          <a:p>
            <a:pPr marL="171450" lvl="0" indent="-171450">
              <a:buFont typeface="Arial" panose="020B0604020202020204" pitchFamily="34" charset="0"/>
              <a:buChar char="•"/>
            </a:pPr>
            <a:r>
              <a:rPr lang="en-US" altLang="en-US" sz="1200" b="1" i="0" dirty="0"/>
              <a:t>Using a checklist (grading rubric), I will be observing each of you complete a med pass and provide feedback.</a:t>
            </a:r>
          </a:p>
          <a:p>
            <a:pPr marL="171450" lvl="0" indent="-171450">
              <a:buFont typeface="Arial" panose="020B0604020202020204" pitchFamily="34" charset="0"/>
              <a:buChar char="•"/>
            </a:pPr>
            <a:endParaRPr lang="en-US" altLang="en-US" sz="1200" b="1" i="0" dirty="0"/>
          </a:p>
          <a:p>
            <a:pPr marL="0" lvl="0" indent="0">
              <a:buFontTx/>
              <a:buNone/>
            </a:pPr>
            <a:r>
              <a:rPr lang="en-US" altLang="en-US" sz="1200" b="1" i="1" dirty="0"/>
              <a:t>To the Trainer:</a:t>
            </a:r>
          </a:p>
          <a:p>
            <a:pPr marL="0" lvl="0" indent="0">
              <a:buFontTx/>
              <a:buNone/>
            </a:pPr>
            <a:r>
              <a:rPr lang="en-US" altLang="en-US" sz="1200" b="1" i="1" dirty="0"/>
              <a:t>Select additional scenario(s) of your choice for each staff to demonstrate medication administration for the pretest.  </a:t>
            </a:r>
          </a:p>
          <a:p>
            <a:pPr marL="0" lvl="0" indent="0">
              <a:buFont typeface="Arial" panose="020B0604020202020204" pitchFamily="34" charset="0"/>
              <a:buNone/>
            </a:pPr>
            <a:r>
              <a:rPr lang="en-US" altLang="en-US" sz="1200" b="1" i="1" dirty="0"/>
              <a:t>Once a passing score has been achieved, enter the information into </a:t>
            </a:r>
            <a:r>
              <a:rPr lang="en-US" altLang="en-US" sz="1200" b="1" i="1"/>
              <a:t>the electronic </a:t>
            </a:r>
            <a:r>
              <a:rPr lang="en-US" altLang="en-US" sz="1200" b="1" i="1" dirty="0"/>
              <a:t>rubric.</a:t>
            </a:r>
          </a:p>
          <a:p>
            <a:pPr marL="0" lvl="0" indent="0">
              <a:buFont typeface="Arial" panose="020B0604020202020204" pitchFamily="34" charset="0"/>
              <a:buNone/>
            </a:pPr>
            <a:endParaRPr lang="en-US" altLang="en-US" sz="1200" b="1" i="0" dirty="0"/>
          </a:p>
        </p:txBody>
      </p:sp>
      <p:sp>
        <p:nvSpPr>
          <p:cNvPr id="4" name="Slide Number Placeholder 3"/>
          <p:cNvSpPr>
            <a:spLocks noGrp="1"/>
          </p:cNvSpPr>
          <p:nvPr>
            <p:ph type="sldNum" sz="quarter" idx="10"/>
          </p:nvPr>
        </p:nvSpPr>
        <p:spPr/>
        <p:txBody>
          <a:bodyPr/>
          <a:lstStyle/>
          <a:p>
            <a:fld id="{6B0AEF73-4246-4147-ABD6-4FA5636718E4}" type="slidenum">
              <a:rPr lang="en-US" smtClean="0"/>
              <a:t>37</a:t>
            </a:fld>
            <a:endParaRPr lang="en-US"/>
          </a:p>
        </p:txBody>
      </p:sp>
    </p:spTree>
    <p:extLst>
      <p:ext uri="{BB962C8B-B14F-4D97-AF65-F5344CB8AC3E}">
        <p14:creationId xmlns:p14="http://schemas.microsoft.com/office/powerpoint/2010/main" val="3885699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sz="1200" b="1" i="1" dirty="0"/>
              <a:t>Trainer to staff:</a:t>
            </a:r>
          </a:p>
          <a:p>
            <a:pPr marL="171450" lvl="0" indent="-171450">
              <a:buFont typeface="Arial" panose="020B0604020202020204" pitchFamily="34" charset="0"/>
              <a:buChar char="•"/>
            </a:pPr>
            <a:r>
              <a:rPr lang="en-US" altLang="en-US" sz="1200" b="1" dirty="0"/>
              <a:t>In conclusion, as you practice at home in preparation for the Certification Skills Test, you can view the med admin video you watched in Unit</a:t>
            </a:r>
            <a:r>
              <a:rPr lang="en-US" altLang="en-US" sz="1200" b="1" baseline="0" dirty="0"/>
              <a:t> 7 of your online training as many times as you like.  You must also practice over and over, using materials in your Resource Packet. </a:t>
            </a:r>
          </a:p>
          <a:p>
            <a:pPr lvl="0"/>
            <a:endParaRPr lang="en-US" altLang="en-US" sz="1200" b="1" baseline="0" dirty="0"/>
          </a:p>
          <a:p>
            <a:pPr lvl="0"/>
            <a:r>
              <a:rPr lang="en-US" altLang="en-US" sz="1200" b="1" dirty="0"/>
              <a:t>Q&amp;A</a:t>
            </a:r>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38</a:t>
            </a:fld>
            <a:endParaRPr lang="en-US"/>
          </a:p>
        </p:txBody>
      </p:sp>
    </p:spTree>
    <p:extLst>
      <p:ext uri="{BB962C8B-B14F-4D97-AF65-F5344CB8AC3E}">
        <p14:creationId xmlns:p14="http://schemas.microsoft.com/office/powerpoint/2010/main" val="363188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t>Emergency Fact Sheet (EFS) Page 124</a:t>
            </a:r>
          </a:p>
          <a:p>
            <a:endParaRPr lang="en-US" b="1" i="1" dirty="0"/>
          </a:p>
          <a:p>
            <a:r>
              <a:rPr lang="en-US" b="1" i="1" dirty="0"/>
              <a:t>Trainer:  Who has seen a person’s Emergency Fact Sheet in your work location?</a:t>
            </a:r>
          </a:p>
          <a:p>
            <a:endParaRPr lang="en-US" b="1" dirty="0"/>
          </a:p>
          <a:p>
            <a:r>
              <a:rPr lang="en-US" b="1" dirty="0"/>
              <a:t>Many times, the Medication Record is organized so that the EFS is filed before the HCP Orders and med sheets.</a:t>
            </a:r>
          </a:p>
          <a:p>
            <a:endParaRPr lang="en-US" b="1" dirty="0"/>
          </a:p>
          <a:p>
            <a:r>
              <a:rPr lang="en-US" b="1" dirty="0"/>
              <a:t>A current picture on the EFS can be used to identify a person you are unfamiliar with.</a:t>
            </a:r>
          </a:p>
        </p:txBody>
      </p:sp>
      <p:sp>
        <p:nvSpPr>
          <p:cNvPr id="4" name="Slide Number Placeholder 3"/>
          <p:cNvSpPr>
            <a:spLocks noGrp="1"/>
          </p:cNvSpPr>
          <p:nvPr>
            <p:ph type="sldNum" sz="quarter" idx="5"/>
          </p:nvPr>
        </p:nvSpPr>
        <p:spPr/>
        <p:txBody>
          <a:bodyPr/>
          <a:lstStyle/>
          <a:p>
            <a:fld id="{6B0AEF73-4246-4147-ABD6-4FA5636718E4}" type="slidenum">
              <a:rPr lang="en-US" smtClean="0"/>
              <a:t>4</a:t>
            </a:fld>
            <a:endParaRPr lang="en-US"/>
          </a:p>
        </p:txBody>
      </p:sp>
    </p:spTree>
    <p:extLst>
      <p:ext uri="{BB962C8B-B14F-4D97-AF65-F5344CB8AC3E}">
        <p14:creationId xmlns:p14="http://schemas.microsoft.com/office/powerpoint/2010/main" val="351837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sz="1200" b="1" i="1" dirty="0">
                <a:solidFill>
                  <a:srgbClr val="000000"/>
                </a:solidFill>
              </a:rPr>
              <a:t>Trainer:  Ask the group, When and where do you document your initials and signature on a med sheet?</a:t>
            </a:r>
          </a:p>
          <a:p>
            <a:pPr lvl="0" eaLnBrk="1" hangingPunct="1"/>
            <a:endParaRPr lang="en-US" altLang="en-US" sz="1200" b="1" dirty="0">
              <a:solidFill>
                <a:srgbClr val="000000"/>
              </a:solidFill>
            </a:endParaRPr>
          </a:p>
          <a:p>
            <a:pPr marL="171450" lvl="0" indent="-171450" eaLnBrk="1" hangingPunct="1">
              <a:buFont typeface="Arial" panose="020B0604020202020204" pitchFamily="34" charset="0"/>
              <a:buChar char="•"/>
            </a:pPr>
            <a:r>
              <a:rPr lang="en-US" altLang="en-US" sz="1200" b="1" dirty="0">
                <a:solidFill>
                  <a:srgbClr val="000000"/>
                </a:solidFill>
              </a:rPr>
              <a:t>Initials are written every time after you give meds.  Your initials are written next to the name of the med, across from the time given and under the corresponding date. </a:t>
            </a:r>
          </a:p>
          <a:p>
            <a:pPr marL="171450" lvl="0" indent="-171450" eaLnBrk="1" hangingPunct="1">
              <a:buFont typeface="Arial" panose="020B0604020202020204" pitchFamily="34" charset="0"/>
              <a:buChar char="•"/>
            </a:pPr>
            <a:r>
              <a:rPr lang="en-US" altLang="en-US" sz="1200" b="1" dirty="0"/>
              <a:t>In the signature key, you will add your initials and sign your name the first time you administer medication for the month.  This only needs to be done once. </a:t>
            </a:r>
          </a:p>
          <a:p>
            <a:pPr lvl="0" eaLnBrk="1" hangingPunct="1"/>
            <a:endParaRPr lang="en-US"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solidFill>
                  <a:srgbClr val="000000"/>
                </a:solidFill>
              </a:rPr>
              <a:t>Trainer:  </a:t>
            </a:r>
            <a:r>
              <a:rPr lang="en-US" altLang="en-US" sz="1200" b="1" i="1" dirty="0"/>
              <a:t>Acceptable Codes are at the bottom next to the signature key.</a:t>
            </a:r>
          </a:p>
          <a:p>
            <a:pPr lvl="0" eaLnBrk="1" hangingPunct="1"/>
            <a:r>
              <a:rPr lang="en-US" altLang="en-US" sz="1200" b="1" i="1" dirty="0">
                <a:solidFill>
                  <a:srgbClr val="000000"/>
                </a:solidFill>
              </a:rPr>
              <a:t>Ask the group, although not listed on this med sheet, what are the other acceptable codes you read about?</a:t>
            </a:r>
          </a:p>
          <a:p>
            <a:pPr marL="171450" lvl="0" indent="-171450" eaLnBrk="1" hangingPunct="1">
              <a:buFont typeface="Arial" panose="020B0604020202020204" pitchFamily="34" charset="0"/>
              <a:buChar char="•"/>
            </a:pPr>
            <a:r>
              <a:rPr lang="en-US" altLang="en-US" sz="1200" b="1" i="0" dirty="0">
                <a:solidFill>
                  <a:srgbClr val="000000"/>
                </a:solidFill>
              </a:rPr>
              <a:t>A-absent</a:t>
            </a:r>
          </a:p>
          <a:p>
            <a:pPr marL="171450" lvl="0" indent="-171450" eaLnBrk="1" hangingPunct="1">
              <a:buFont typeface="Arial" panose="020B0604020202020204" pitchFamily="34" charset="0"/>
              <a:buChar char="•"/>
            </a:pPr>
            <a:r>
              <a:rPr lang="en-US" altLang="en-US" sz="1200" b="1" i="0" dirty="0">
                <a:solidFill>
                  <a:srgbClr val="000000"/>
                </a:solidFill>
              </a:rPr>
              <a:t>NSS-no second staff</a:t>
            </a:r>
          </a:p>
          <a:p>
            <a:pPr marL="171450" lvl="0" indent="-171450" eaLnBrk="1" hangingPunct="1">
              <a:buFont typeface="Arial" panose="020B0604020202020204" pitchFamily="34" charset="0"/>
              <a:buChar char="•"/>
            </a:pPr>
            <a:r>
              <a:rPr lang="en-US" altLang="en-US" sz="1200" b="1" i="0" dirty="0">
                <a:solidFill>
                  <a:srgbClr val="000000"/>
                </a:solidFill>
              </a:rPr>
              <a:t>OSA-off-site administration</a:t>
            </a:r>
          </a:p>
          <a:p>
            <a:pPr marL="171450" lvl="0" indent="-171450" eaLnBrk="1" hangingPunct="1">
              <a:buFont typeface="Arial" panose="020B0604020202020204" pitchFamily="34" charset="0"/>
              <a:buChar char="•"/>
            </a:pPr>
            <a:r>
              <a:rPr lang="en-US" altLang="en-US" sz="1200" b="1" i="0" dirty="0">
                <a:solidFill>
                  <a:srgbClr val="000000"/>
                </a:solidFill>
              </a:rPr>
              <a:t>V-vacation</a:t>
            </a:r>
            <a:endParaRPr lang="en-US" altLang="en-US" sz="1200" b="1" i="0" dirty="0"/>
          </a:p>
          <a:p>
            <a:pPr lvl="0" eaLnBrk="1" hangingPunct="1"/>
            <a:endParaRPr lang="en-US" altLang="en-US" sz="1200" b="1" i="1" dirty="0"/>
          </a:p>
          <a:p>
            <a:pPr lvl="0" eaLnBrk="1" hangingPunct="1"/>
            <a:r>
              <a:rPr lang="en-US" altLang="en-US" sz="1200" b="1" i="1" dirty="0"/>
              <a:t>Trainer:  Ask the group, What if an acceptable code is not on the bottom of the med sheet you are using and you need to use the code?</a:t>
            </a:r>
          </a:p>
          <a:p>
            <a:pPr marL="171450" lvl="0" indent="-171450" eaLnBrk="1" hangingPunct="1">
              <a:buFont typeface="Arial" panose="020B0604020202020204" pitchFamily="34" charset="0"/>
              <a:buChar char="•"/>
            </a:pPr>
            <a:r>
              <a:rPr lang="en-US" altLang="en-US" sz="1200" b="1" dirty="0"/>
              <a:t>The code and its definition must be listed at the bottom of the med sheet if used.  </a:t>
            </a:r>
          </a:p>
          <a:p>
            <a:pPr lvl="0" eaLnBrk="1" hangingPunct="1"/>
            <a:endParaRPr lang="en-US" altLang="en-US" sz="1200" b="1" dirty="0"/>
          </a:p>
          <a:p>
            <a:pPr lvl="0" eaLnBrk="1" hangingPunct="1"/>
            <a:r>
              <a:rPr lang="en-US" altLang="en-US" sz="1200" b="1" i="1" dirty="0"/>
              <a:t>Trainer:  At the bottom of the med sheet are spaces for Accuracy Checks.  Ask the group, What is the purpose of an accuracy check?</a:t>
            </a:r>
          </a:p>
          <a:p>
            <a:pPr marL="171450" lvl="0" indent="-171450" eaLnBrk="1" hangingPunct="1">
              <a:buFont typeface="Arial" panose="020B0604020202020204" pitchFamily="34" charset="0"/>
              <a:buChar char="•"/>
            </a:pPr>
            <a:r>
              <a:rPr lang="en-US" altLang="en-US" sz="1200" b="1" dirty="0"/>
              <a:t>To ensure all HCP orders were carried over to the following month so that all meds are given as ordered.</a:t>
            </a:r>
          </a:p>
          <a:p>
            <a:pPr lvl="0" eaLnBrk="1" hangingPunct="1"/>
            <a:endParaRPr lang="en-US" altLang="en-US" sz="1200" b="1" dirty="0"/>
          </a:p>
          <a:p>
            <a:pPr lvl="0" eaLnBrk="1" hangingPunct="1"/>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5</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t>To the Trainer:  Using Resource Packet, review specifics of Count Book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a:t>
            </a:r>
            <a:r>
              <a:rPr lang="en-US" b="1" baseline="0" dirty="0"/>
              <a:t> the medication you are administering is a countable medication you must also subtract it from the 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t>Trainer:  Ask the group, What’s the safest way to to locate the correct Count Sheet page?</a:t>
            </a:r>
            <a:endParaRPr lang="en-US" b="1" i="1" dirty="0"/>
          </a:p>
          <a:p>
            <a:pPr lvl="0"/>
            <a:endParaRPr lang="en-US" altLang="en-US" sz="1200" b="1" dirty="0"/>
          </a:p>
          <a:p>
            <a:pPr marL="171450" lvl="0" indent="-171450">
              <a:buFont typeface="Arial" panose="020B0604020202020204" pitchFamily="34" charset="0"/>
              <a:buChar char="•"/>
            </a:pPr>
            <a:r>
              <a:rPr lang="en-US" altLang="en-US" sz="1200" b="1" dirty="0"/>
              <a:t>First, use the Index to locate the person and the med and strength to figure out the Count Sheet page number to turn to…</a:t>
            </a:r>
          </a:p>
          <a:p>
            <a:pPr lvl="0" eaLnBrk="1" hangingPunct="1"/>
            <a:endParaRPr lang="en-US" dirty="0"/>
          </a:p>
        </p:txBody>
      </p:sp>
      <p:sp>
        <p:nvSpPr>
          <p:cNvPr id="4" name="Slide Number Placeholder 3"/>
          <p:cNvSpPr>
            <a:spLocks noGrp="1"/>
          </p:cNvSpPr>
          <p:nvPr>
            <p:ph type="sldNum" sz="quarter" idx="10"/>
          </p:nvPr>
        </p:nvSpPr>
        <p:spPr/>
        <p:txBody>
          <a:bodyPr/>
          <a:lstStyle/>
          <a:p>
            <a:fld id="{6B0AEF73-4246-4147-ABD6-4FA5636718E4}" type="slidenum">
              <a:rPr lang="en-US" smtClean="0"/>
              <a:t>6</a:t>
            </a:fld>
            <a:endParaRPr lang="en-US"/>
          </a:p>
        </p:txBody>
      </p:sp>
    </p:spTree>
    <p:extLst>
      <p:ext uri="{BB962C8B-B14F-4D97-AF65-F5344CB8AC3E}">
        <p14:creationId xmlns:p14="http://schemas.microsoft.com/office/powerpoint/2010/main" val="419926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buFontTx/>
              <a:buNone/>
            </a:pPr>
            <a:r>
              <a:rPr lang="en-US" b="1" dirty="0"/>
              <a:t>…then turn to the correct Count Sheet page to subtract the medication</a:t>
            </a:r>
            <a:r>
              <a:rPr lang="en-US" b="1" baseline="0" dirty="0"/>
              <a:t> administered.</a:t>
            </a:r>
          </a:p>
          <a:p>
            <a:pPr lvl="0" eaLnBrk="1" hangingPunct="1"/>
            <a:endParaRPr lang="en-US" b="1" baseline="0" dirty="0"/>
          </a:p>
          <a:p>
            <a:pPr lvl="0" eaLnBrk="1" hangingPunct="1"/>
            <a:r>
              <a:rPr lang="en-US" b="1" i="1" baseline="0" dirty="0"/>
              <a:t>To the Trainer:  Ask the group, Why in the ‘Amount Used’ column is the number ‘1’ spelled out , (i.e., ‘one’) instead of using the actual number?</a:t>
            </a:r>
          </a:p>
          <a:p>
            <a:pPr lvl="0" eaLnBrk="1" hangingPunct="1"/>
            <a:endParaRPr lang="en-US" b="1" i="1" baseline="0" dirty="0"/>
          </a:p>
          <a:p>
            <a:pPr marL="171450" lvl="0" indent="-171450" eaLnBrk="1" hangingPunct="1">
              <a:buFont typeface="Arial" panose="020B0604020202020204" pitchFamily="34" charset="0"/>
              <a:buChar char="•"/>
            </a:pPr>
            <a:r>
              <a:rPr lang="en-US" b="1" i="0" baseline="0" dirty="0"/>
              <a:t>To protect the person and yourself so that another staff does not mark over your 1, make it appear as a 7, and take 6 tabs, which has your signature next to it.</a:t>
            </a:r>
          </a:p>
          <a:p>
            <a:pPr marL="171450" lvl="0" indent="-171450" eaLnBrk="1" hangingPunct="1">
              <a:buFont typeface="Arial" panose="020B0604020202020204" pitchFamily="34" charset="0"/>
              <a:buChar char="•"/>
            </a:pPr>
            <a:endParaRPr lang="en-US" b="1" i="0" baseline="0" dirty="0"/>
          </a:p>
          <a:p>
            <a:pPr marL="0" lvl="0" indent="0" eaLnBrk="1" hangingPunct="1">
              <a:buFont typeface="Arial" panose="020B0604020202020204" pitchFamily="34" charset="0"/>
              <a:buNone/>
            </a:pPr>
            <a:r>
              <a:rPr lang="en-US" b="1" i="1" dirty="0"/>
              <a:t>To the Trainer:  Although there is no requirement that staff complete a ‘count’ for testing purposes, consider having staff double check their Resource Packet Count Book and corresponding Count Sheets to the Blister Packs included to ensure documentation is accurate before practice later in the training.  If staff are unsure whether their documentation is correct, double-check it.  </a:t>
            </a:r>
          </a:p>
          <a:p>
            <a:pPr marL="0" lvl="0" indent="0" eaLnBrk="1" hangingPunct="1">
              <a:buFont typeface="Arial" panose="020B0604020202020204" pitchFamily="34" charset="0"/>
              <a:buNone/>
            </a:pPr>
            <a:endParaRPr lang="en-US" b="1" i="1" dirty="0"/>
          </a:p>
          <a:p>
            <a:pPr marL="0" lvl="0" indent="0" eaLnBrk="1" hangingPunct="1">
              <a:buFont typeface="Arial" panose="020B0604020202020204" pitchFamily="34" charset="0"/>
              <a:buNone/>
            </a:pPr>
            <a:r>
              <a:rPr lang="en-US" b="1" i="1" dirty="0"/>
              <a:t>If you are conducting a face-to-face virtual session, double check by asking staff raise the items to the camera.</a:t>
            </a:r>
            <a:endParaRPr lang="en-US" b="1" i="0" dirty="0"/>
          </a:p>
        </p:txBody>
      </p:sp>
      <p:sp>
        <p:nvSpPr>
          <p:cNvPr id="4" name="Slide Number Placeholder 3"/>
          <p:cNvSpPr>
            <a:spLocks noGrp="1"/>
          </p:cNvSpPr>
          <p:nvPr>
            <p:ph type="sldNum" sz="quarter" idx="10"/>
          </p:nvPr>
        </p:nvSpPr>
        <p:spPr/>
        <p:txBody>
          <a:bodyPr/>
          <a:lstStyle/>
          <a:p>
            <a:fld id="{6B0AEF73-4246-4147-ABD6-4FA5636718E4}" type="slidenum">
              <a:rPr lang="en-US" smtClean="0"/>
              <a:t>7</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mn-lt"/>
              </a:rPr>
              <a:t>You have learned </a:t>
            </a:r>
            <a:r>
              <a:rPr lang="en-US" altLang="en-US" sz="1200" b="1" dirty="0">
                <a:solidFill>
                  <a:srgbClr val="242424"/>
                </a:solidFill>
                <a:effectLst/>
                <a:latin typeface="+mn-lt"/>
              </a:rPr>
              <a:t>t</a:t>
            </a:r>
            <a:r>
              <a:rPr lang="en-US" sz="1200" b="1" dirty="0">
                <a:solidFill>
                  <a:srgbClr val="242424"/>
                </a:solidFill>
                <a:effectLst/>
                <a:latin typeface="+mn-lt"/>
                <a:ea typeface="Times New Roman" panose="02020603050405020304" pitchFamily="18" charset="0"/>
              </a:rPr>
              <a:t>here are critical medication-related tasks that are completed prior to the Medication Administration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42424"/>
                </a:solidFill>
                <a:effectLst/>
                <a:latin typeface="+mn-lt"/>
                <a:ea typeface="Times New Roman" panose="02020603050405020304" pitchFamily="18" charset="0"/>
              </a:rPr>
              <a:t>Accurate completion of these tasks plays a key role in helping to make sure you administer medications safely.</a:t>
            </a:r>
            <a:endParaRPr lang="en-US" sz="1200" b="1" dirty="0">
              <a:effectLst/>
              <a:latin typeface="+mn-lt"/>
              <a:ea typeface="Times New Roman" panose="02020603050405020304" pitchFamily="18" charset="0"/>
            </a:endParaRPr>
          </a:p>
          <a:p>
            <a:pPr lvl="0" eaLnBrk="1" hangingPunct="1"/>
            <a:endParaRPr lang="en-US" altLang="en-US" sz="1200" b="1" dirty="0">
              <a:latin typeface="+mn-lt"/>
            </a:endParaRPr>
          </a:p>
          <a:p>
            <a:pPr lvl="0" eaLnBrk="1" hangingPunct="1"/>
            <a:r>
              <a:rPr lang="en-US" altLang="en-US" sz="1200" b="1" dirty="0"/>
              <a:t>The tasks make sure the 5 rights agree between the HCP order, the pharmacy label, and the medication sheet.</a:t>
            </a:r>
          </a:p>
          <a:p>
            <a:pPr lvl="0" eaLnBrk="1" hangingPunct="1"/>
            <a:endParaRPr lang="en-US" altLang="en-US" sz="12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baseline="0" dirty="0"/>
              <a:t>Let’s do a quick review of the 5 Rights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i="1" baseline="0" dirty="0"/>
              <a:t>Trainer:  Ask the group, What are the 5 Rights?...after they answer, click to next slide.</a:t>
            </a:r>
            <a:endParaRPr lang="en-US" altLang="en-US" sz="1200" b="1" i="1"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8</a:t>
            </a:fld>
            <a:endParaRPr lang="en-US"/>
          </a:p>
        </p:txBody>
      </p:sp>
    </p:spTree>
    <p:extLst>
      <p:ext uri="{BB962C8B-B14F-4D97-AF65-F5344CB8AC3E}">
        <p14:creationId xmlns:p14="http://schemas.microsoft.com/office/powerpoint/2010/main" val="49286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spcBef>
                <a:spcPct val="20000"/>
              </a:spcBef>
            </a:pPr>
            <a:r>
              <a:rPr lang="en-US" altLang="en-US" sz="1200" b="1" dirty="0"/>
              <a:t>We are going to take a quick look at each of the rights you will be comparing.</a:t>
            </a:r>
          </a:p>
          <a:p>
            <a:pPr lvl="0" eaLnBrk="1" hangingPunct="1">
              <a:spcBef>
                <a:spcPct val="20000"/>
              </a:spcBef>
            </a:pPr>
            <a:endParaRPr lang="en-US" altLang="en-US" sz="1200" b="1" dirty="0"/>
          </a:p>
          <a:p>
            <a:pPr lvl="0" eaLnBrk="1" hangingPunct="1">
              <a:spcBef>
                <a:spcPct val="20000"/>
              </a:spcBef>
            </a:pPr>
            <a:endParaRPr lang="en-US" altLang="en-US" sz="1200" b="1" dirty="0"/>
          </a:p>
          <a:p>
            <a:pPr lvl="0" eaLnBrk="1" hangingPunct="1">
              <a:spcBef>
                <a:spcPct val="20000"/>
              </a:spcBef>
            </a:pPr>
            <a:endParaRPr lang="en-US" altLang="en-US" sz="1200" b="1" dirty="0"/>
          </a:p>
          <a:p>
            <a:pPr lvl="0" eaLnBrk="1" hangingPunct="1">
              <a:spcBef>
                <a:spcPct val="20000"/>
              </a:spcBef>
            </a:pPr>
            <a:endParaRPr lang="en-US" altLang="en-US" sz="1200" b="1"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b="1" dirty="0"/>
          </a:p>
        </p:txBody>
      </p:sp>
      <p:sp>
        <p:nvSpPr>
          <p:cNvPr id="4" name="Slide Number Placeholder 3"/>
          <p:cNvSpPr>
            <a:spLocks noGrp="1"/>
          </p:cNvSpPr>
          <p:nvPr>
            <p:ph type="sldNum" sz="quarter" idx="10"/>
          </p:nvPr>
        </p:nvSpPr>
        <p:spPr/>
        <p:txBody>
          <a:bodyPr/>
          <a:lstStyle/>
          <a:p>
            <a:fld id="{6B0AEF73-4246-4147-ABD6-4FA5636718E4}" type="slidenum">
              <a:rPr lang="en-US" smtClean="0"/>
              <a:t>9</a:t>
            </a:fld>
            <a:endParaRPr lang="en-US"/>
          </a:p>
        </p:txBody>
      </p:sp>
    </p:spTree>
    <p:extLst>
      <p:ext uri="{BB962C8B-B14F-4D97-AF65-F5344CB8AC3E}">
        <p14:creationId xmlns:p14="http://schemas.microsoft.com/office/powerpoint/2010/main" val="49286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F9F21-7AAF-4C95-9B94-CCBE0516F1C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52712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F9F21-7AAF-4C95-9B94-CCBE0516F1C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399228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F9F21-7AAF-4C95-9B94-CCBE0516F1C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D7CA7F3-509B-4C9D-B2D4-87A40127F7FC}"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7903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4BF9F21-7AAF-4C95-9B94-CCBE0516F1C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3476009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4BF9F21-7AAF-4C95-9B94-CCBE0516F1C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7CA7F3-509B-4C9D-B2D4-87A40127F7FC}"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7018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4BF9F21-7AAF-4C95-9B94-CCBE0516F1C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50464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F9F21-7AAF-4C95-9B94-CCBE0516F1C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2920395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F9F21-7AAF-4C95-9B94-CCBE0516F1C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37732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F9F21-7AAF-4C95-9B94-CCBE0516F1C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177364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F9F21-7AAF-4C95-9B94-CCBE0516F1C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267795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F9F21-7AAF-4C95-9B94-CCBE0516F1C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6368096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F9F21-7AAF-4C95-9B94-CCBE0516F1C0}"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292886349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F9F21-7AAF-4C95-9B94-CCBE0516F1C0}"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169563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F9F21-7AAF-4C95-9B94-CCBE0516F1C0}"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242532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BF9F21-7AAF-4C95-9B94-CCBE0516F1C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2737008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BF9F21-7AAF-4C95-9B94-CCBE0516F1C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7CA7F3-509B-4C9D-B2D4-87A40127F7FC}" type="slidenum">
              <a:rPr lang="en-US" smtClean="0"/>
              <a:t>‹#›</a:t>
            </a:fld>
            <a:endParaRPr lang="en-US"/>
          </a:p>
        </p:txBody>
      </p:sp>
    </p:spTree>
    <p:extLst>
      <p:ext uri="{BB962C8B-B14F-4D97-AF65-F5344CB8AC3E}">
        <p14:creationId xmlns:p14="http://schemas.microsoft.com/office/powerpoint/2010/main" val="2898213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4BF9F21-7AAF-4C95-9B94-CCBE0516F1C0}" type="datetimeFigureOut">
              <a:rPr lang="en-US" smtClean="0"/>
              <a:t>3/11/2025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D7CA7F3-509B-4C9D-B2D4-87A40127F7FC}" type="slidenum">
              <a:rPr lang="en-US" smtClean="0"/>
              <a:t>‹#›</a:t>
            </a:fld>
            <a:endParaRPr lang="en-US"/>
          </a:p>
        </p:txBody>
      </p:sp>
    </p:spTree>
    <p:extLst>
      <p:ext uri="{BB962C8B-B14F-4D97-AF65-F5344CB8AC3E}">
        <p14:creationId xmlns:p14="http://schemas.microsoft.com/office/powerpoint/2010/main" val="200154430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package" Target="../embeddings/Microsoft_Word_Document3.docx"/><Relationship Id="rId5" Type="http://schemas.openxmlformats.org/officeDocument/2006/relationships/image" Target="../media/image24.jpe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0.png"/><Relationship Id="rId7" Type="http://schemas.openxmlformats.org/officeDocument/2006/relationships/package" Target="../embeddings/Microsoft_Word_Document4.docx"/><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package" Target="../embeddings/Microsoft_Word_Document3.docx"/><Relationship Id="rId4" Type="http://schemas.openxmlformats.org/officeDocument/2006/relationships/image" Target="../media/image21.svg"/><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sv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package" Target="../embeddings/Microsoft_Word_Document1.docx"/><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B8B04C4B-AC68-4DAC-B6E9-4BA106EE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B8F510-7BD8-444A-82C8-5DA7E5E2A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583431"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p:cNvSpPr>
            <a:spLocks noGrp="1"/>
          </p:cNvSpPr>
          <p:nvPr>
            <p:ph type="ctrTitle"/>
          </p:nvPr>
        </p:nvSpPr>
        <p:spPr>
          <a:xfrm>
            <a:off x="405209" y="967417"/>
            <a:ext cx="3960345" cy="3943250"/>
          </a:xfrm>
        </p:spPr>
        <p:txBody>
          <a:bodyPr>
            <a:normAutofit/>
          </a:bodyPr>
          <a:lstStyle/>
          <a:p>
            <a:pPr algn="ctr"/>
            <a:r>
              <a:rPr lang="en-US" sz="3500" b="1" dirty="0">
                <a:solidFill>
                  <a:srgbClr val="FEFFFF"/>
                </a:solidFill>
              </a:rPr>
              <a:t>Responsibilities in Action</a:t>
            </a:r>
            <a:br>
              <a:rPr lang="en-US" sz="3500" b="1" dirty="0">
                <a:solidFill>
                  <a:srgbClr val="FEFFFF"/>
                </a:solidFill>
              </a:rPr>
            </a:br>
            <a:r>
              <a:rPr lang="en-US" sz="2800" dirty="0">
                <a:solidFill>
                  <a:srgbClr val="FEFFFF"/>
                </a:solidFill>
              </a:rPr>
              <a:t>Understanding the Connections</a:t>
            </a:r>
            <a:endParaRPr lang="en-US" sz="3200" b="1" dirty="0">
              <a:solidFill>
                <a:srgbClr val="FEFFFF"/>
              </a:solidFill>
            </a:endParaRPr>
          </a:p>
        </p:txBody>
      </p:sp>
      <p:pic>
        <p:nvPicPr>
          <p:cNvPr id="8" name="Picture 7" descr="Stack of machine gears focusing on one gear">
            <a:extLst>
              <a:ext uri="{FF2B5EF4-FFF2-40B4-BE49-F238E27FC236}">
                <a16:creationId xmlns:a16="http://schemas.microsoft.com/office/drawing/2014/main" id="{D7B8A1BF-5315-004C-A970-D7046D2906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583431" y="10"/>
            <a:ext cx="4560569" cy="6857990"/>
          </a:xfrm>
          <a:prstGeom prst="rect">
            <a:avLst/>
          </a:prstGeom>
        </p:spPr>
      </p:pic>
      <p:sp>
        <p:nvSpPr>
          <p:cNvPr id="20" name="Freeform 27">
            <a:extLst>
              <a:ext uri="{FF2B5EF4-FFF2-40B4-BE49-F238E27FC236}">
                <a16:creationId xmlns:a16="http://schemas.microsoft.com/office/drawing/2014/main" id="{760B9607-D73D-493B-848E-23B932717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160904"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Subtitle 4"/>
          <p:cNvSpPr>
            <a:spLocks noGrp="1"/>
          </p:cNvSpPr>
          <p:nvPr>
            <p:ph type="subTitle" idx="1"/>
          </p:nvPr>
        </p:nvSpPr>
        <p:spPr>
          <a:xfrm>
            <a:off x="405209" y="5189400"/>
            <a:ext cx="3960345" cy="544260"/>
          </a:xfrm>
        </p:spPr>
        <p:txBody>
          <a:bodyPr anchor="ctr">
            <a:noAutofit/>
          </a:bodyPr>
          <a:lstStyle/>
          <a:p>
            <a:r>
              <a:rPr lang="en-US" sz="1700" dirty="0">
                <a:solidFill>
                  <a:srgbClr val="FEFFFF"/>
                </a:solidFill>
              </a:rPr>
              <a:t>Medication Administration Training</a:t>
            </a:r>
          </a:p>
        </p:txBody>
      </p:sp>
    </p:spTree>
    <p:extLst>
      <p:ext uri="{BB962C8B-B14F-4D97-AF65-F5344CB8AC3E}">
        <p14:creationId xmlns:p14="http://schemas.microsoft.com/office/powerpoint/2010/main" val="69699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4" name="Picture 43" descr="Closeup of a face">
            <a:extLst>
              <a:ext uri="{FF2B5EF4-FFF2-40B4-BE49-F238E27FC236}">
                <a16:creationId xmlns:a16="http://schemas.microsoft.com/office/drawing/2014/main" id="{D2714504-A30C-5045-BFBC-D5EEEF4024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5680810" cy="6857990"/>
          </a:xfrm>
          <a:prstGeom prst="rect">
            <a:avLst/>
          </a:prstGeom>
        </p:spPr>
      </p:pic>
      <p:sp>
        <p:nvSpPr>
          <p:cNvPr id="7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4000" b="1" dirty="0">
                <a:solidFill>
                  <a:srgbClr val="FEFFFF"/>
                </a:solidFill>
              </a:rPr>
              <a:t>Right Person</a:t>
            </a:r>
          </a:p>
        </p:txBody>
      </p:sp>
      <p:sp>
        <p:nvSpPr>
          <p:cNvPr id="3" name="Content Placeholder 2"/>
          <p:cNvSpPr>
            <a:spLocks noGrp="1"/>
          </p:cNvSpPr>
          <p:nvPr>
            <p:ph idx="1"/>
          </p:nvPr>
        </p:nvSpPr>
        <p:spPr>
          <a:xfrm>
            <a:off x="5895576" y="2017668"/>
            <a:ext cx="3096023" cy="3857816"/>
          </a:xfrm>
        </p:spPr>
        <p:txBody>
          <a:bodyPr>
            <a:normAutofit/>
          </a:bodyPr>
          <a:lstStyle/>
          <a:p>
            <a:pPr>
              <a:buClr>
                <a:schemeClr val="tx2">
                  <a:lumMod val="60000"/>
                  <a:lumOff val="40000"/>
                </a:schemeClr>
              </a:buClr>
            </a:pPr>
            <a:r>
              <a:rPr lang="en-US" sz="2800" b="1" dirty="0">
                <a:solidFill>
                  <a:schemeClr val="tx1">
                    <a:lumMod val="95000"/>
                    <a:lumOff val="5000"/>
                  </a:schemeClr>
                </a:solidFill>
              </a:rPr>
              <a:t>If uncertain…</a:t>
            </a:r>
          </a:p>
          <a:p>
            <a:pPr lvl="1">
              <a:buClr>
                <a:schemeClr val="tx2">
                  <a:lumMod val="40000"/>
                  <a:lumOff val="60000"/>
                </a:schemeClr>
              </a:buClr>
              <a:buFont typeface="Wingdings" pitchFamily="2" charset="2"/>
              <a:buChar char="§"/>
            </a:pPr>
            <a:r>
              <a:rPr lang="en-US" sz="2000" b="1" dirty="0">
                <a:solidFill>
                  <a:schemeClr val="tx1">
                    <a:lumMod val="95000"/>
                    <a:lumOff val="5000"/>
                  </a:schemeClr>
                </a:solidFill>
              </a:rPr>
              <a:t>Get help</a:t>
            </a:r>
          </a:p>
          <a:p>
            <a:pPr lvl="1">
              <a:buClr>
                <a:schemeClr val="tx2">
                  <a:lumMod val="40000"/>
                  <a:lumOff val="60000"/>
                </a:schemeClr>
              </a:buClr>
              <a:buFont typeface="Wingdings" pitchFamily="2" charset="2"/>
              <a:buChar char="§"/>
            </a:pPr>
            <a:r>
              <a:rPr lang="en-US" sz="2000" b="1" dirty="0">
                <a:solidFill>
                  <a:schemeClr val="tx1">
                    <a:lumMod val="95000"/>
                    <a:lumOff val="5000"/>
                  </a:schemeClr>
                </a:solidFill>
              </a:rPr>
              <a:t>Ask another staff</a:t>
            </a:r>
          </a:p>
          <a:p>
            <a:pPr lvl="1">
              <a:buClr>
                <a:schemeClr val="tx2">
                  <a:lumMod val="40000"/>
                  <a:lumOff val="60000"/>
                </a:schemeClr>
              </a:buClr>
              <a:buFont typeface="Wingdings" pitchFamily="2" charset="2"/>
              <a:buChar char="§"/>
            </a:pPr>
            <a:r>
              <a:rPr lang="en-US" sz="2000" b="1" dirty="0">
                <a:solidFill>
                  <a:schemeClr val="tx1">
                    <a:lumMod val="95000"/>
                    <a:lumOff val="5000"/>
                  </a:schemeClr>
                </a:solidFill>
              </a:rPr>
              <a:t>Check a picture</a:t>
            </a:r>
          </a:p>
          <a:p>
            <a:pPr lvl="2">
              <a:buClr>
                <a:schemeClr val="tx2">
                  <a:lumMod val="20000"/>
                  <a:lumOff val="80000"/>
                </a:schemeClr>
              </a:buClr>
              <a:buFont typeface="Arial" panose="020B0604020202020204" pitchFamily="34" charset="0"/>
              <a:buChar char="•"/>
            </a:pPr>
            <a:r>
              <a:rPr lang="en-US" sz="1800" b="1" dirty="0">
                <a:solidFill>
                  <a:schemeClr val="tx1">
                    <a:lumMod val="95000"/>
                    <a:lumOff val="5000"/>
                  </a:schemeClr>
                </a:solidFill>
              </a:rPr>
              <a:t>Emergency Fact Sheet</a:t>
            </a:r>
          </a:p>
          <a:p>
            <a:pPr marL="457200" lvl="1" indent="0">
              <a:buClr>
                <a:srgbClr val="6266BD"/>
              </a:buClr>
              <a:buNone/>
            </a:pPr>
            <a:endParaRPr lang="en-US" b="1" dirty="0">
              <a:solidFill>
                <a:schemeClr val="tx1">
                  <a:lumMod val="95000"/>
                  <a:lumOff val="5000"/>
                </a:schemeClr>
              </a:solidFill>
            </a:endParaRPr>
          </a:p>
        </p:txBody>
      </p:sp>
    </p:spTree>
    <p:extLst>
      <p:ext uri="{BB962C8B-B14F-4D97-AF65-F5344CB8AC3E}">
        <p14:creationId xmlns:p14="http://schemas.microsoft.com/office/powerpoint/2010/main" val="56339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Close-up unopened pill packets">
            <a:extLst>
              <a:ext uri="{FF2B5EF4-FFF2-40B4-BE49-F238E27FC236}">
                <a16:creationId xmlns:a16="http://schemas.microsoft.com/office/drawing/2014/main" id="{C222792F-319E-684E-AC31-C08FA21BA7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5680810" cy="6857990"/>
          </a:xfrm>
          <a:prstGeom prst="rect">
            <a:avLst/>
          </a:prstGeom>
        </p:spPr>
      </p:pic>
      <p:sp>
        <p:nvSpPr>
          <p:cNvPr id="82"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4000" b="1" dirty="0">
                <a:solidFill>
                  <a:srgbClr val="FEFFFF"/>
                </a:solidFill>
              </a:rPr>
              <a:t>Right Medication</a:t>
            </a:r>
          </a:p>
        </p:txBody>
      </p:sp>
      <p:sp>
        <p:nvSpPr>
          <p:cNvPr id="3" name="Content Placeholder 2"/>
          <p:cNvSpPr>
            <a:spLocks noGrp="1"/>
          </p:cNvSpPr>
          <p:nvPr>
            <p:ph idx="1"/>
          </p:nvPr>
        </p:nvSpPr>
        <p:spPr>
          <a:xfrm>
            <a:off x="5895577" y="2017668"/>
            <a:ext cx="2812654" cy="3857816"/>
          </a:xfrm>
        </p:spPr>
        <p:txBody>
          <a:bodyPr>
            <a:normAutofit/>
          </a:bodyPr>
          <a:lstStyle/>
          <a:p>
            <a:pPr>
              <a:buClr>
                <a:schemeClr val="tx2"/>
              </a:buClr>
            </a:pPr>
            <a:r>
              <a:rPr lang="en-US" b="1" dirty="0">
                <a:solidFill>
                  <a:schemeClr val="tx1">
                    <a:lumMod val="95000"/>
                    <a:lumOff val="5000"/>
                  </a:schemeClr>
                </a:solidFill>
              </a:rPr>
              <a:t>If HCP writes brand name on prescription</a:t>
            </a:r>
          </a:p>
          <a:p>
            <a:pPr lvl="1">
              <a:buClr>
                <a:schemeClr val="tx2">
                  <a:lumMod val="60000"/>
                  <a:lumOff val="40000"/>
                </a:schemeClr>
              </a:buClr>
              <a:buFont typeface="Wingdings" pitchFamily="2" charset="2"/>
              <a:buChar char="§"/>
            </a:pPr>
            <a:r>
              <a:rPr lang="en-US" b="1" dirty="0">
                <a:solidFill>
                  <a:schemeClr val="tx1">
                    <a:lumMod val="95000"/>
                    <a:lumOff val="5000"/>
                  </a:schemeClr>
                </a:solidFill>
              </a:rPr>
              <a:t>Pharmacist will usually substitute with generic </a:t>
            </a:r>
          </a:p>
          <a:p>
            <a:pPr>
              <a:buClr>
                <a:schemeClr val="tx2"/>
              </a:buClr>
            </a:pPr>
            <a:r>
              <a:rPr lang="en-US" b="1" dirty="0">
                <a:solidFill>
                  <a:schemeClr val="tx1">
                    <a:lumMod val="95000"/>
                    <a:lumOff val="5000"/>
                  </a:schemeClr>
                </a:solidFill>
              </a:rPr>
              <a:t>If unsure</a:t>
            </a:r>
          </a:p>
          <a:p>
            <a:pPr lvl="1">
              <a:buClr>
                <a:schemeClr val="tx2">
                  <a:lumMod val="60000"/>
                  <a:lumOff val="40000"/>
                </a:schemeClr>
              </a:buClr>
              <a:buFont typeface="Wingdings" pitchFamily="2" charset="2"/>
              <a:buChar char="§"/>
            </a:pPr>
            <a:r>
              <a:rPr lang="en-US" b="1" dirty="0">
                <a:solidFill>
                  <a:schemeClr val="tx1">
                    <a:lumMod val="95000"/>
                    <a:lumOff val="5000"/>
                  </a:schemeClr>
                </a:solidFill>
              </a:rPr>
              <a:t>Ask pharmacist</a:t>
            </a:r>
          </a:p>
        </p:txBody>
      </p:sp>
    </p:spTree>
    <p:extLst>
      <p:ext uri="{BB962C8B-B14F-4D97-AF65-F5344CB8AC3E}">
        <p14:creationId xmlns:p14="http://schemas.microsoft.com/office/powerpoint/2010/main" val="140073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E61DDA2-8AEE-48CA-B923-A3AA9F262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0469A55-6949-49C5-8B1A-2A4C85C17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rgbClr val="48868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Freeform 5">
            <a:extLst>
              <a:ext uri="{FF2B5EF4-FFF2-40B4-BE49-F238E27FC236}">
                <a16:creationId xmlns:a16="http://schemas.microsoft.com/office/drawing/2014/main" id="{CF89E418-FEB2-4818-ABDA-670B417B0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4000" b="1" dirty="0">
                <a:solidFill>
                  <a:srgbClr val="FEFFFF"/>
                </a:solidFill>
              </a:rPr>
              <a:t>Right Medication</a:t>
            </a:r>
          </a:p>
        </p:txBody>
      </p:sp>
      <p:sp>
        <p:nvSpPr>
          <p:cNvPr id="3" name="Content Placeholder 2"/>
          <p:cNvSpPr>
            <a:spLocks noGrp="1"/>
          </p:cNvSpPr>
          <p:nvPr>
            <p:ph idx="1"/>
          </p:nvPr>
        </p:nvSpPr>
        <p:spPr>
          <a:xfrm>
            <a:off x="0" y="2032000"/>
            <a:ext cx="6172199" cy="4123494"/>
          </a:xfrm>
        </p:spPr>
        <p:txBody>
          <a:bodyPr>
            <a:normAutofit lnSpcReduction="10000"/>
          </a:bodyPr>
          <a:lstStyle/>
          <a:p>
            <a:pPr>
              <a:buClr>
                <a:schemeClr val="tx1">
                  <a:lumMod val="75000"/>
                  <a:lumOff val="25000"/>
                </a:schemeClr>
              </a:buClr>
            </a:pPr>
            <a:r>
              <a:rPr lang="en-US" sz="3600" b="1" dirty="0">
                <a:solidFill>
                  <a:srgbClr val="FEFFFF"/>
                </a:solidFill>
              </a:rPr>
              <a:t>If familiar with Med but Notice Change in</a:t>
            </a:r>
          </a:p>
          <a:p>
            <a:pPr lvl="1">
              <a:buClr>
                <a:schemeClr val="tx1">
                  <a:lumMod val="65000"/>
                  <a:lumOff val="35000"/>
                </a:schemeClr>
              </a:buClr>
              <a:buFont typeface="Wingdings" pitchFamily="2" charset="2"/>
              <a:buChar char="§"/>
            </a:pPr>
            <a:r>
              <a:rPr lang="en-US" sz="3200" b="1" dirty="0">
                <a:solidFill>
                  <a:srgbClr val="FEFFFF"/>
                </a:solidFill>
              </a:rPr>
              <a:t>Color</a:t>
            </a:r>
          </a:p>
          <a:p>
            <a:pPr lvl="1">
              <a:buClr>
                <a:schemeClr val="tx1">
                  <a:lumMod val="65000"/>
                  <a:lumOff val="35000"/>
                </a:schemeClr>
              </a:buClr>
              <a:buFont typeface="Wingdings" pitchFamily="2" charset="2"/>
              <a:buChar char="§"/>
            </a:pPr>
            <a:r>
              <a:rPr lang="en-US" sz="3200" b="1" dirty="0">
                <a:solidFill>
                  <a:srgbClr val="FEFFFF"/>
                </a:solidFill>
              </a:rPr>
              <a:t>Shape</a:t>
            </a:r>
          </a:p>
          <a:p>
            <a:pPr lvl="1">
              <a:buClr>
                <a:schemeClr val="tx1">
                  <a:lumMod val="65000"/>
                  <a:lumOff val="35000"/>
                </a:schemeClr>
              </a:buClr>
              <a:buFont typeface="Wingdings" pitchFamily="2" charset="2"/>
              <a:buChar char="§"/>
            </a:pPr>
            <a:r>
              <a:rPr lang="en-US" sz="3200" b="1" dirty="0">
                <a:solidFill>
                  <a:srgbClr val="FEFFFF"/>
                </a:solidFill>
              </a:rPr>
              <a:t>Size</a:t>
            </a:r>
          </a:p>
          <a:p>
            <a:pPr lvl="1">
              <a:buClr>
                <a:schemeClr val="tx1">
                  <a:lumMod val="65000"/>
                  <a:lumOff val="35000"/>
                </a:schemeClr>
              </a:buClr>
              <a:buFont typeface="Wingdings" pitchFamily="2" charset="2"/>
              <a:buChar char="§"/>
            </a:pPr>
            <a:r>
              <a:rPr lang="en-US" sz="3200" b="1" dirty="0">
                <a:solidFill>
                  <a:srgbClr val="FEFFFF"/>
                </a:solidFill>
              </a:rPr>
              <a:t>Marking, etc.</a:t>
            </a:r>
          </a:p>
          <a:p>
            <a:pPr lvl="2">
              <a:buClr>
                <a:schemeClr val="tx2">
                  <a:lumMod val="75000"/>
                </a:schemeClr>
              </a:buClr>
              <a:buFont typeface="Arial" panose="020B0604020202020204" pitchFamily="34" charset="0"/>
              <a:buChar char="•"/>
            </a:pPr>
            <a:r>
              <a:rPr lang="en-US" sz="2800" b="1" dirty="0">
                <a:solidFill>
                  <a:srgbClr val="FEFFFF"/>
                </a:solidFill>
              </a:rPr>
              <a:t>Contact the Pharmacist</a:t>
            </a:r>
          </a:p>
        </p:txBody>
      </p:sp>
      <p:pic>
        <p:nvPicPr>
          <p:cNvPr id="1030" name="Picture 6"/>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865869" y="2337445"/>
            <a:ext cx="1767609" cy="91349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871732" y="3583617"/>
            <a:ext cx="1767608" cy="132570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865869" y="5242002"/>
            <a:ext cx="1767608" cy="9134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38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a:normAutofit fontScale="90000"/>
          </a:bodyPr>
          <a:lstStyle/>
          <a:p>
            <a:r>
              <a:rPr lang="en-US" sz="4000" b="1" dirty="0">
                <a:solidFill>
                  <a:schemeClr val="tx1"/>
                </a:solidFill>
              </a:rPr>
              <a:t>Right Dose</a:t>
            </a:r>
          </a:p>
        </p:txBody>
      </p:sp>
      <p:sp>
        <p:nvSpPr>
          <p:cNvPr id="81" name="Rectangle 80">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rgbClr val="5A504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486918" y="2133600"/>
            <a:ext cx="2737709" cy="3759253"/>
          </a:xfrm>
        </p:spPr>
        <p:txBody>
          <a:bodyPr>
            <a:normAutofit/>
          </a:bodyPr>
          <a:lstStyle/>
          <a:p>
            <a:pPr>
              <a:buClr>
                <a:schemeClr val="tx2">
                  <a:lumMod val="75000"/>
                </a:schemeClr>
              </a:buClr>
            </a:pPr>
            <a:r>
              <a:rPr lang="en-US" sz="2800" b="1" dirty="0"/>
              <a:t>HCP orders the dose</a:t>
            </a:r>
          </a:p>
          <a:p>
            <a:pPr lvl="1">
              <a:buClr>
                <a:schemeClr val="tx2">
                  <a:lumMod val="60000"/>
                  <a:lumOff val="40000"/>
                </a:schemeClr>
              </a:buClr>
              <a:buFont typeface="Wingdings" pitchFamily="2" charset="2"/>
              <a:buChar char="§"/>
            </a:pPr>
            <a:r>
              <a:rPr lang="en-US" sz="2400" b="1" dirty="0"/>
              <a:t>Usually written in ‘mg’</a:t>
            </a:r>
          </a:p>
          <a:p>
            <a:pPr lvl="2">
              <a:buClr>
                <a:schemeClr val="tx2">
                  <a:lumMod val="40000"/>
                  <a:lumOff val="60000"/>
                </a:schemeClr>
              </a:buClr>
              <a:buFont typeface="Arial" panose="020B0604020202020204" pitchFamily="34" charset="0"/>
              <a:buChar char="•"/>
            </a:pPr>
            <a:r>
              <a:rPr lang="en-US" sz="2000" b="1" dirty="0"/>
              <a:t>Milligrams</a:t>
            </a:r>
          </a:p>
        </p:txBody>
      </p:sp>
      <p:sp>
        <p:nvSpPr>
          <p:cNvPr id="83"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miling male doctor talking in clinic corridor">
            <a:extLst>
              <a:ext uri="{FF2B5EF4-FFF2-40B4-BE49-F238E27FC236}">
                <a16:creationId xmlns:a16="http://schemas.microsoft.com/office/drawing/2014/main" id="{2C5C7589-3547-9A4C-AC58-CD9DE9FC3E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64657" y="10"/>
            <a:ext cx="5679343" cy="6853242"/>
          </a:xfrm>
          <a:prstGeom prst="rect">
            <a:avLst/>
          </a:prstGeom>
        </p:spPr>
      </p:pic>
    </p:spTree>
    <p:extLst>
      <p:ext uri="{BB962C8B-B14F-4D97-AF65-F5344CB8AC3E}">
        <p14:creationId xmlns:p14="http://schemas.microsoft.com/office/powerpoint/2010/main" val="71159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Clock hour hand at 12 and minute hand at ten">
            <a:extLst>
              <a:ext uri="{FF2B5EF4-FFF2-40B4-BE49-F238E27FC236}">
                <a16:creationId xmlns:a16="http://schemas.microsoft.com/office/drawing/2014/main" id="{B1C27769-EB63-C547-B5E7-2ACD58DA53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5680810" cy="6857990"/>
          </a:xfrm>
          <a:prstGeom prst="rect">
            <a:avLst/>
          </a:prstGeom>
        </p:spPr>
      </p:pic>
      <p:sp>
        <p:nvSpPr>
          <p:cNvPr id="42"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4000" b="1" dirty="0">
                <a:solidFill>
                  <a:srgbClr val="FEFFFF"/>
                </a:solidFill>
              </a:rPr>
              <a:t>Right Time</a:t>
            </a:r>
          </a:p>
        </p:txBody>
      </p:sp>
      <p:sp>
        <p:nvSpPr>
          <p:cNvPr id="3" name="Content Placeholder 2"/>
          <p:cNvSpPr>
            <a:spLocks noGrp="1"/>
          </p:cNvSpPr>
          <p:nvPr>
            <p:ph idx="1"/>
          </p:nvPr>
        </p:nvSpPr>
        <p:spPr>
          <a:xfrm>
            <a:off x="5895576" y="2017668"/>
            <a:ext cx="3019823" cy="3857816"/>
          </a:xfrm>
        </p:spPr>
        <p:txBody>
          <a:bodyPr>
            <a:normAutofit/>
          </a:bodyPr>
          <a:lstStyle/>
          <a:p>
            <a:r>
              <a:rPr lang="en-US" sz="2400" b="1" dirty="0">
                <a:solidFill>
                  <a:schemeClr val="tx1">
                    <a:lumMod val="95000"/>
                    <a:lumOff val="5000"/>
                  </a:schemeClr>
                </a:solidFill>
              </a:rPr>
              <a:t>Specific Time of Day</a:t>
            </a:r>
          </a:p>
          <a:p>
            <a:r>
              <a:rPr lang="en-US" sz="2400" b="1" dirty="0">
                <a:solidFill>
                  <a:schemeClr val="tx1">
                    <a:lumMod val="95000"/>
                    <a:lumOff val="5000"/>
                  </a:schemeClr>
                </a:solidFill>
              </a:rPr>
              <a:t>Number of Times per Day</a:t>
            </a:r>
          </a:p>
          <a:p>
            <a:r>
              <a:rPr lang="en-US" sz="2400" b="1" dirty="0">
                <a:solidFill>
                  <a:schemeClr val="tx1">
                    <a:lumMod val="95000"/>
                    <a:lumOff val="5000"/>
                  </a:schemeClr>
                </a:solidFill>
              </a:rPr>
              <a:t>Time between Doses</a:t>
            </a:r>
            <a:endParaRPr lang="en-US" b="1" dirty="0">
              <a:solidFill>
                <a:schemeClr val="tx1">
                  <a:lumMod val="95000"/>
                  <a:lumOff val="5000"/>
                </a:schemeClr>
              </a:solidFill>
            </a:endParaRPr>
          </a:p>
        </p:txBody>
      </p:sp>
    </p:spTree>
    <p:extLst>
      <p:ext uri="{BB962C8B-B14F-4D97-AF65-F5344CB8AC3E}">
        <p14:creationId xmlns:p14="http://schemas.microsoft.com/office/powerpoint/2010/main" val="297337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91" name="Group 15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6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6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6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6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6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6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6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7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7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092" name="Group 17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17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7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7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7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7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7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8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8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8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8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8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093" name="Rectangle 18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4"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2095" name="Rectangle 190">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Clocks on a wall">
            <a:extLst>
              <a:ext uri="{FF2B5EF4-FFF2-40B4-BE49-F238E27FC236}">
                <a16:creationId xmlns:a16="http://schemas.microsoft.com/office/drawing/2014/main" id="{4AAFF2F8-9790-DF41-8F06-8B63C20C94DA}"/>
              </a:ext>
            </a:extLst>
          </p:cNvPr>
          <p:cNvPicPr>
            <a:picLocks noChangeAspect="1"/>
          </p:cNvPicPr>
          <p:nvPr/>
        </p:nvPicPr>
        <p:blipFill rotWithShape="1">
          <a:blip r:embed="rId3" cstate="screen">
            <a:alphaModFix amt="40000"/>
            <a:duotone>
              <a:schemeClr val="accent1">
                <a:shade val="45000"/>
                <a:satMod val="135000"/>
              </a:schemeClr>
              <a:prstClr val="white"/>
            </a:duotone>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2" name="Title 1"/>
          <p:cNvSpPr>
            <a:spLocks noGrp="1"/>
          </p:cNvSpPr>
          <p:nvPr>
            <p:ph type="title" idx="4294967295"/>
          </p:nvPr>
        </p:nvSpPr>
        <p:spPr>
          <a:xfrm>
            <a:off x="1944693" y="624110"/>
            <a:ext cx="6683766" cy="1280890"/>
          </a:xfrm>
        </p:spPr>
        <p:txBody>
          <a:bodyPr vert="horz" lIns="91440" tIns="45720" rIns="91440" bIns="45720" rtlCol="0" anchor="t">
            <a:normAutofit/>
          </a:bodyPr>
          <a:lstStyle/>
          <a:p>
            <a:r>
              <a:rPr lang="en-US" b="1" dirty="0">
                <a:solidFill>
                  <a:srgbClr val="518C91"/>
                </a:solidFill>
              </a:rPr>
              <a:t> </a:t>
            </a:r>
            <a:r>
              <a:rPr lang="en-US" sz="4000" b="1" dirty="0">
                <a:solidFill>
                  <a:schemeClr val="tx1"/>
                </a:solidFill>
              </a:rPr>
              <a:t>‘On Time’</a:t>
            </a:r>
            <a:endParaRPr lang="en-US" b="1" dirty="0">
              <a:solidFill>
                <a:schemeClr val="tx1"/>
              </a:solidFill>
            </a:endParaRPr>
          </a:p>
        </p:txBody>
      </p:sp>
      <p:sp>
        <p:nvSpPr>
          <p:cNvPr id="2096" name="Rectangle 192">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rgbClr val="518C91"/>
          </a:solidFill>
          <a:ln>
            <a:solidFill>
              <a:srgbClr val="518C9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5"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2052" name="Content Placeholder 2">
            <a:extLst>
              <a:ext uri="{FF2B5EF4-FFF2-40B4-BE49-F238E27FC236}">
                <a16:creationId xmlns:a16="http://schemas.microsoft.com/office/drawing/2014/main" id="{4FEAF022-3BB8-48C9-8622-69309C9876A9}"/>
              </a:ext>
            </a:extLst>
          </p:cNvPr>
          <p:cNvGraphicFramePr>
            <a:graphicFrameLocks noGrp="1"/>
          </p:cNvGraphicFramePr>
          <p:nvPr>
            <p:ph idx="4294967295"/>
            <p:extLst>
              <p:ext uri="{D42A27DB-BD31-4B8C-83A1-F6EECF244321}">
                <p14:modId xmlns:p14="http://schemas.microsoft.com/office/powerpoint/2010/main" val="2312869958"/>
              </p:ext>
            </p:extLst>
          </p:nvPr>
        </p:nvGraphicFramePr>
        <p:xfrm>
          <a:off x="1941909" y="2133600"/>
          <a:ext cx="6686550" cy="3777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797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cup, table, coffee, sitting&#10;&#10;Description automatically generated">
            <a:extLst>
              <a:ext uri="{FF2B5EF4-FFF2-40B4-BE49-F238E27FC236}">
                <a16:creationId xmlns:a16="http://schemas.microsoft.com/office/drawing/2014/main" id="{2B3FFB28-B58A-1B4A-8AC8-3853FE8EAF19}"/>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20" y="10"/>
            <a:ext cx="5680810" cy="6857990"/>
          </a:xfrm>
          <a:prstGeom prst="rect">
            <a:avLst/>
          </a:prstGeom>
        </p:spPr>
      </p:pic>
      <p:sp>
        <p:nvSpPr>
          <p:cNvPr id="49"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4000" b="1" dirty="0">
                <a:solidFill>
                  <a:srgbClr val="FEFFFF"/>
                </a:solidFill>
              </a:rPr>
              <a:t>Right Route</a:t>
            </a:r>
          </a:p>
        </p:txBody>
      </p:sp>
      <p:sp>
        <p:nvSpPr>
          <p:cNvPr id="3" name="Content Placeholder 2"/>
          <p:cNvSpPr>
            <a:spLocks noGrp="1"/>
          </p:cNvSpPr>
          <p:nvPr>
            <p:ph idx="1"/>
          </p:nvPr>
        </p:nvSpPr>
        <p:spPr>
          <a:xfrm>
            <a:off x="5895576" y="2017668"/>
            <a:ext cx="3096023" cy="3857816"/>
          </a:xfrm>
        </p:spPr>
        <p:txBody>
          <a:bodyPr>
            <a:normAutofit/>
          </a:bodyPr>
          <a:lstStyle/>
          <a:p>
            <a:r>
              <a:rPr lang="en-US" sz="2000" b="1" dirty="0">
                <a:solidFill>
                  <a:schemeClr val="tx1">
                    <a:lumMod val="95000"/>
                    <a:lumOff val="5000"/>
                  </a:schemeClr>
                </a:solidFill>
              </a:rPr>
              <a:t>Form of Med Determines Route</a:t>
            </a:r>
          </a:p>
          <a:p>
            <a:pPr lvl="1">
              <a:buFont typeface="Wingdings" pitchFamily="2" charset="2"/>
              <a:buChar char="§"/>
            </a:pPr>
            <a:r>
              <a:rPr lang="en-US" sz="1800" b="1" dirty="0">
                <a:solidFill>
                  <a:schemeClr val="tx1">
                    <a:lumMod val="95000"/>
                    <a:lumOff val="5000"/>
                  </a:schemeClr>
                </a:solidFill>
              </a:rPr>
              <a:t>Tablets</a:t>
            </a:r>
          </a:p>
          <a:p>
            <a:pPr lvl="1">
              <a:buFont typeface="Wingdings" pitchFamily="2" charset="2"/>
              <a:buChar char="§"/>
            </a:pPr>
            <a:r>
              <a:rPr lang="en-US" sz="1800" b="1" dirty="0">
                <a:solidFill>
                  <a:schemeClr val="tx1">
                    <a:lumMod val="95000"/>
                    <a:lumOff val="5000"/>
                  </a:schemeClr>
                </a:solidFill>
              </a:rPr>
              <a:t>Capsules</a:t>
            </a:r>
          </a:p>
          <a:p>
            <a:pPr lvl="1">
              <a:buFont typeface="Wingdings" pitchFamily="2" charset="2"/>
              <a:buChar char="§"/>
            </a:pPr>
            <a:r>
              <a:rPr lang="en-US" sz="1800" b="1" dirty="0">
                <a:solidFill>
                  <a:schemeClr val="tx1">
                    <a:lumMod val="95000"/>
                    <a:lumOff val="5000"/>
                  </a:schemeClr>
                </a:solidFill>
              </a:rPr>
              <a:t>Liquids</a:t>
            </a:r>
          </a:p>
          <a:p>
            <a:pPr lvl="2">
              <a:buFont typeface="Courier New" panose="02070309020205020404" pitchFamily="49" charset="0"/>
              <a:buChar char="o"/>
            </a:pPr>
            <a:r>
              <a:rPr lang="en-US" sz="1600" b="1" dirty="0">
                <a:solidFill>
                  <a:schemeClr val="tx1">
                    <a:lumMod val="95000"/>
                    <a:lumOff val="5000"/>
                  </a:schemeClr>
                </a:solidFill>
              </a:rPr>
              <a:t>Usually Oral</a:t>
            </a:r>
          </a:p>
          <a:p>
            <a:pPr lvl="1">
              <a:buFont typeface="Wingdings" pitchFamily="2" charset="2"/>
              <a:buChar char="§"/>
            </a:pPr>
            <a:r>
              <a:rPr lang="en-US" sz="1800" b="1" dirty="0">
                <a:solidFill>
                  <a:schemeClr val="tx1">
                    <a:lumMod val="95000"/>
                    <a:lumOff val="5000"/>
                  </a:schemeClr>
                </a:solidFill>
              </a:rPr>
              <a:t>Ointments to Skin</a:t>
            </a:r>
          </a:p>
          <a:p>
            <a:pPr lvl="2">
              <a:buFont typeface="Courier New" panose="02070309020205020404" pitchFamily="49" charset="0"/>
              <a:buChar char="o"/>
            </a:pPr>
            <a:r>
              <a:rPr lang="en-US" sz="1600" b="1" dirty="0">
                <a:solidFill>
                  <a:schemeClr val="tx1">
                    <a:lumMod val="95000"/>
                    <a:lumOff val="5000"/>
                  </a:schemeClr>
                </a:solidFill>
              </a:rPr>
              <a:t>Topical</a:t>
            </a:r>
          </a:p>
          <a:p>
            <a:pPr marL="457200" lvl="1" indent="0">
              <a:buNone/>
            </a:pPr>
            <a:endParaRPr lang="en-US" b="1" dirty="0">
              <a:solidFill>
                <a:schemeClr val="tx1">
                  <a:lumMod val="95000"/>
                  <a:lumOff val="5000"/>
                </a:schemeClr>
              </a:solidFill>
            </a:endParaRPr>
          </a:p>
        </p:txBody>
      </p:sp>
    </p:spTree>
    <p:extLst>
      <p:ext uri="{BB962C8B-B14F-4D97-AF65-F5344CB8AC3E}">
        <p14:creationId xmlns:p14="http://schemas.microsoft.com/office/powerpoint/2010/main" val="62568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rgbClr val="A35A4B">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765799" cy="778933"/>
          </a:xfrm>
        </p:spPr>
        <p:txBody>
          <a:bodyPr anchor="ctr">
            <a:noAutofit/>
          </a:bodyPr>
          <a:lstStyle/>
          <a:p>
            <a:r>
              <a:rPr lang="en-US" sz="2800" b="1" dirty="0">
                <a:solidFill>
                  <a:srgbClr val="FEFFFF"/>
                </a:solidFill>
              </a:rPr>
              <a:t>Safe Medication Administration</a:t>
            </a:r>
          </a:p>
        </p:txBody>
      </p:sp>
      <p:sp>
        <p:nvSpPr>
          <p:cNvPr id="3" name="Content Placeholder 2"/>
          <p:cNvSpPr>
            <a:spLocks noGrp="1"/>
          </p:cNvSpPr>
          <p:nvPr>
            <p:ph idx="1"/>
          </p:nvPr>
        </p:nvSpPr>
        <p:spPr>
          <a:xfrm>
            <a:off x="406399" y="2032000"/>
            <a:ext cx="5359400" cy="3879222"/>
          </a:xfrm>
        </p:spPr>
        <p:txBody>
          <a:bodyPr>
            <a:normAutofit/>
          </a:bodyPr>
          <a:lstStyle/>
          <a:p>
            <a:pPr>
              <a:buClr>
                <a:schemeClr val="tx1">
                  <a:lumMod val="75000"/>
                  <a:lumOff val="25000"/>
                </a:schemeClr>
              </a:buClr>
            </a:pPr>
            <a:r>
              <a:rPr lang="en-US" sz="3600" b="1" dirty="0">
                <a:solidFill>
                  <a:srgbClr val="FEFFFF"/>
                </a:solidFill>
              </a:rPr>
              <a:t>Confirm HCP Order</a:t>
            </a:r>
          </a:p>
          <a:p>
            <a:pPr>
              <a:buClr>
                <a:schemeClr val="tx1">
                  <a:lumMod val="75000"/>
                  <a:lumOff val="25000"/>
                </a:schemeClr>
              </a:buClr>
            </a:pPr>
            <a:r>
              <a:rPr lang="en-US" sz="3600" b="1" dirty="0">
                <a:solidFill>
                  <a:srgbClr val="FEFFFF"/>
                </a:solidFill>
              </a:rPr>
              <a:t>2 Checks of 5 Rights</a:t>
            </a:r>
          </a:p>
          <a:p>
            <a:pPr lvl="1">
              <a:buClr>
                <a:schemeClr val="tx1">
                  <a:lumMod val="75000"/>
                  <a:lumOff val="25000"/>
                </a:schemeClr>
              </a:buClr>
              <a:buFont typeface="Wingdings" pitchFamily="2" charset="2"/>
              <a:buChar char="§"/>
            </a:pPr>
            <a:r>
              <a:rPr lang="en-US" sz="3200" b="1" dirty="0">
                <a:solidFill>
                  <a:srgbClr val="FEFFFF"/>
                </a:solidFill>
              </a:rPr>
              <a:t>5 Rights</a:t>
            </a:r>
          </a:p>
          <a:p>
            <a:pPr lvl="2">
              <a:buClr>
                <a:schemeClr val="tx1">
                  <a:lumMod val="75000"/>
                  <a:lumOff val="25000"/>
                </a:schemeClr>
              </a:buClr>
              <a:buFont typeface="Arial" panose="020B0604020202020204" pitchFamily="34" charset="0"/>
              <a:buChar char="•"/>
            </a:pPr>
            <a:r>
              <a:rPr lang="en-US" sz="2800" b="1" dirty="0">
                <a:solidFill>
                  <a:srgbClr val="FEFFFF"/>
                </a:solidFill>
              </a:rPr>
              <a:t>Before Medication Administration </a:t>
            </a:r>
          </a:p>
          <a:p>
            <a:pPr marL="914400" lvl="2" indent="0">
              <a:buClr>
                <a:schemeClr val="tx1">
                  <a:lumMod val="75000"/>
                  <a:lumOff val="25000"/>
                </a:schemeClr>
              </a:buClr>
              <a:buNone/>
            </a:pPr>
            <a:endParaRPr lang="en-US" sz="2200" b="1" dirty="0">
              <a:solidFill>
                <a:srgbClr val="FEFFFF"/>
              </a:solidFill>
            </a:endParaRPr>
          </a:p>
        </p:txBody>
      </p:sp>
      <p:pic>
        <p:nvPicPr>
          <p:cNvPr id="8" name="Graphic 7" descr="Checkbox Checked with solid fill">
            <a:extLst>
              <a:ext uri="{FF2B5EF4-FFF2-40B4-BE49-F238E27FC236}">
                <a16:creationId xmlns:a16="http://schemas.microsoft.com/office/drawing/2014/main" id="{62772573-08D3-834B-A39C-1A999E608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581" y="663159"/>
            <a:ext cx="1750727" cy="1750727"/>
          </a:xfrm>
          <a:prstGeom prst="rect">
            <a:avLst/>
          </a:prstGeom>
        </p:spPr>
      </p:pic>
      <p:pic>
        <p:nvPicPr>
          <p:cNvPr id="9" name="Graphic 8" descr="Checkbox Checked with solid fill">
            <a:extLst>
              <a:ext uri="{FF2B5EF4-FFF2-40B4-BE49-F238E27FC236}">
                <a16:creationId xmlns:a16="http://schemas.microsoft.com/office/drawing/2014/main" id="{6AF96CEC-1C96-A149-8DC0-F527C10CDB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581" y="2465064"/>
            <a:ext cx="1750727" cy="1750727"/>
          </a:xfrm>
          <a:prstGeom prst="rect">
            <a:avLst/>
          </a:prstGeom>
        </p:spPr>
      </p:pic>
      <p:pic>
        <p:nvPicPr>
          <p:cNvPr id="11" name="Graphic 10" descr="Checkbox Checked with solid fill">
            <a:extLst>
              <a:ext uri="{FF2B5EF4-FFF2-40B4-BE49-F238E27FC236}">
                <a16:creationId xmlns:a16="http://schemas.microsoft.com/office/drawing/2014/main" id="{C1BB05C2-710E-B044-9FB7-C1789AF61D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581" y="4272831"/>
            <a:ext cx="1750727" cy="1750727"/>
          </a:xfrm>
          <a:prstGeom prst="rect">
            <a:avLst/>
          </a:prstGeom>
        </p:spPr>
      </p:pic>
    </p:spTree>
    <p:extLst>
      <p:ext uri="{BB962C8B-B14F-4D97-AF65-F5344CB8AC3E}">
        <p14:creationId xmlns:p14="http://schemas.microsoft.com/office/powerpoint/2010/main" val="1131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a:normAutofit/>
          </a:bodyPr>
          <a:lstStyle/>
          <a:p>
            <a:pPr>
              <a:lnSpc>
                <a:spcPct val="90000"/>
              </a:lnSpc>
            </a:pPr>
            <a:r>
              <a:rPr lang="en-US" sz="2800" b="1" dirty="0"/>
              <a:t>Safe</a:t>
            </a:r>
            <a:br>
              <a:rPr lang="en-US" sz="2800" b="1" dirty="0"/>
            </a:br>
            <a:r>
              <a:rPr lang="en-US" sz="2800" b="1" dirty="0"/>
              <a:t>Medication Administration</a:t>
            </a:r>
          </a:p>
        </p:txBody>
      </p:sp>
      <p:sp>
        <p:nvSpPr>
          <p:cNvPr id="102" name="Rectangle 101">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Content Placeholder 4"/>
          <p:cNvSpPr>
            <a:spLocks noGrp="1"/>
          </p:cNvSpPr>
          <p:nvPr>
            <p:ph idx="1"/>
          </p:nvPr>
        </p:nvSpPr>
        <p:spPr>
          <a:xfrm>
            <a:off x="486918" y="2133600"/>
            <a:ext cx="2977739" cy="3759253"/>
          </a:xfrm>
        </p:spPr>
        <p:txBody>
          <a:bodyPr>
            <a:normAutofit/>
          </a:bodyPr>
          <a:lstStyle/>
          <a:p>
            <a:pPr marL="0" indent="0">
              <a:buClr>
                <a:schemeClr val="bg1"/>
              </a:buClr>
              <a:buNone/>
            </a:pPr>
            <a:r>
              <a:rPr lang="en-US" b="1" dirty="0"/>
              <a:t>Confirm HCP Order</a:t>
            </a:r>
          </a:p>
          <a:p>
            <a:pPr marL="0" indent="0">
              <a:buClr>
                <a:schemeClr val="bg1"/>
              </a:buClr>
              <a:buNone/>
            </a:pPr>
            <a:r>
              <a:rPr lang="en-US" b="1" dirty="0"/>
              <a:t>Check 1 </a:t>
            </a:r>
          </a:p>
          <a:p>
            <a:pPr>
              <a:buClr>
                <a:schemeClr val="bg1"/>
              </a:buClr>
              <a:buFont typeface="Arial" panose="020B0604020202020204" pitchFamily="34" charset="0"/>
              <a:buChar char="•"/>
            </a:pPr>
            <a:r>
              <a:rPr lang="en-US" b="1" dirty="0"/>
              <a:t>Pharmacy Label to Medication Sheet</a:t>
            </a:r>
          </a:p>
          <a:p>
            <a:pPr marL="0" indent="0">
              <a:buClr>
                <a:schemeClr val="bg1"/>
              </a:buClr>
              <a:buNone/>
            </a:pPr>
            <a:r>
              <a:rPr lang="en-US" b="1" dirty="0"/>
              <a:t>Check 2</a:t>
            </a:r>
          </a:p>
          <a:p>
            <a:pPr>
              <a:buClr>
                <a:schemeClr val="bg1"/>
              </a:buClr>
            </a:pPr>
            <a:r>
              <a:rPr lang="en-US" b="1" dirty="0"/>
              <a:t>Pharmacy Label to Medication Sheet</a:t>
            </a:r>
          </a:p>
        </p:txBody>
      </p:sp>
      <p:sp>
        <p:nvSpPr>
          <p:cNvPr id="104"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White pills and capsules">
            <a:extLst>
              <a:ext uri="{FF2B5EF4-FFF2-40B4-BE49-F238E27FC236}">
                <a16:creationId xmlns:a16="http://schemas.microsoft.com/office/drawing/2014/main" id="{5829F116-FC69-B049-A489-82D16CCC55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64657" y="10"/>
            <a:ext cx="5679343" cy="6853242"/>
          </a:xfrm>
          <a:prstGeom prst="rect">
            <a:avLst/>
          </a:prstGeom>
        </p:spPr>
      </p:pic>
    </p:spTree>
    <p:extLst>
      <p:ext uri="{BB962C8B-B14F-4D97-AF65-F5344CB8AC3E}">
        <p14:creationId xmlns:p14="http://schemas.microsoft.com/office/powerpoint/2010/main" val="104953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36"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7"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8"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9"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0"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41"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42"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43"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44"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45"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46"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47"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49" name="Group 148">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150"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51"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52"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53"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4"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55"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56"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57"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58"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59"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60"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61"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63" name="Rectangle 162">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5"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167" name="Rectangle 166">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Rectangle 168">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05209" y="967417"/>
            <a:ext cx="2834152" cy="3943250"/>
          </a:xfrm>
        </p:spPr>
        <p:txBody>
          <a:bodyPr vert="horz" lIns="91440" tIns="45720" rIns="91440" bIns="45720" rtlCol="0" anchor="b">
            <a:normAutofit/>
          </a:bodyPr>
          <a:lstStyle/>
          <a:p>
            <a:r>
              <a:rPr lang="en-US" sz="4000" b="1" dirty="0">
                <a:solidFill>
                  <a:srgbClr val="FEFFFF"/>
                </a:solidFill>
              </a:rPr>
              <a:t>Confirm</a:t>
            </a:r>
            <a:endParaRPr lang="en-US" b="1" dirty="0">
              <a:solidFill>
                <a:srgbClr val="FEFFFF"/>
              </a:solidFill>
            </a:endParaRPr>
          </a:p>
        </p:txBody>
      </p:sp>
      <p:sp>
        <p:nvSpPr>
          <p:cNvPr id="171"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FC5E1D73-7464-EB42-B135-9B1E23C322CD}"/>
              </a:ext>
            </a:extLst>
          </p:cNvPr>
          <p:cNvSpPr/>
          <p:nvPr/>
        </p:nvSpPr>
        <p:spPr>
          <a:xfrm>
            <a:off x="520070" y="5253209"/>
            <a:ext cx="2077266" cy="400110"/>
          </a:xfrm>
          <a:prstGeom prst="rect">
            <a:avLst/>
          </a:prstGeom>
        </p:spPr>
        <p:txBody>
          <a:bodyPr wrap="square">
            <a:spAutoFit/>
          </a:bodyPr>
          <a:lstStyle/>
          <a:p>
            <a:r>
              <a:rPr lang="en-US" sz="2000" b="1" dirty="0">
                <a:solidFill>
                  <a:srgbClr val="FEFFFF"/>
                </a:solidFill>
              </a:rPr>
              <a:t>HCP Order</a:t>
            </a:r>
          </a:p>
        </p:txBody>
      </p:sp>
      <p:graphicFrame>
        <p:nvGraphicFramePr>
          <p:cNvPr id="5" name="Object 4">
            <a:extLst>
              <a:ext uri="{FF2B5EF4-FFF2-40B4-BE49-F238E27FC236}">
                <a16:creationId xmlns:a16="http://schemas.microsoft.com/office/drawing/2014/main" id="{54A6FE4C-EEED-4740-8E27-7937F7A1BD31}"/>
              </a:ext>
            </a:extLst>
          </p:cNvPr>
          <p:cNvGraphicFramePr>
            <a:graphicFrameLocks noChangeAspect="1"/>
          </p:cNvGraphicFramePr>
          <p:nvPr>
            <p:extLst>
              <p:ext uri="{D42A27DB-BD31-4B8C-83A1-F6EECF244321}">
                <p14:modId xmlns:p14="http://schemas.microsoft.com/office/powerpoint/2010/main" val="286615533"/>
              </p:ext>
            </p:extLst>
          </p:nvPr>
        </p:nvGraphicFramePr>
        <p:xfrm>
          <a:off x="2895600" y="857843"/>
          <a:ext cx="12263499" cy="4162398"/>
        </p:xfrm>
        <a:graphic>
          <a:graphicData uri="http://schemas.openxmlformats.org/presentationml/2006/ole">
            <mc:AlternateContent xmlns:mc="http://schemas.openxmlformats.org/markup-compatibility/2006">
              <mc:Choice xmlns:v="urn:schemas-microsoft-com:vml" Requires="v">
                <p:oleObj name="Document" r:id="rId3" imgW="5943600" imgH="1943100" progId="Word.Document.12">
                  <p:embed/>
                </p:oleObj>
              </mc:Choice>
              <mc:Fallback>
                <p:oleObj name="Document" r:id="rId3" imgW="5943600" imgH="1943100" progId="Word.Document.12">
                  <p:embed/>
                  <p:pic>
                    <p:nvPicPr>
                      <p:cNvPr id="5" name="Object 4">
                        <a:extLst>
                          <a:ext uri="{FF2B5EF4-FFF2-40B4-BE49-F238E27FC236}">
                            <a16:creationId xmlns:a16="http://schemas.microsoft.com/office/drawing/2014/main" id="{54A6FE4C-EEED-4740-8E27-7937F7A1BD31}"/>
                          </a:ext>
                        </a:extLst>
                      </p:cNvPr>
                      <p:cNvPicPr/>
                      <p:nvPr/>
                    </p:nvPicPr>
                    <p:blipFill>
                      <a:blip r:embed="rId4"/>
                      <a:stretch>
                        <a:fillRect/>
                      </a:stretch>
                    </p:blipFill>
                    <p:spPr>
                      <a:xfrm>
                        <a:off x="2895600" y="857843"/>
                        <a:ext cx="12263499" cy="416239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7B32084-CDAF-8649-8F30-F2E41DFC28F6}"/>
              </a:ext>
            </a:extLst>
          </p:cNvPr>
          <p:cNvSpPr txBox="1"/>
          <p:nvPr/>
        </p:nvSpPr>
        <p:spPr>
          <a:xfrm>
            <a:off x="4582985" y="688565"/>
            <a:ext cx="2971800" cy="338554"/>
          </a:xfrm>
          <a:prstGeom prst="rect">
            <a:avLst/>
          </a:prstGeom>
          <a:noFill/>
        </p:spPr>
        <p:txBody>
          <a:bodyPr wrap="square" rtlCol="0">
            <a:spAutoFit/>
          </a:bodyPr>
          <a:lstStyle/>
          <a:p>
            <a:r>
              <a:rPr lang="en-US" sz="1600" b="1" dirty="0"/>
              <a:t>Health Care Provider Order</a:t>
            </a:r>
          </a:p>
        </p:txBody>
      </p:sp>
    </p:spTree>
    <p:extLst>
      <p:ext uri="{BB962C8B-B14F-4D97-AF65-F5344CB8AC3E}">
        <p14:creationId xmlns:p14="http://schemas.microsoft.com/office/powerpoint/2010/main" val="131884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1BE15AD-74D9-4540-AECA-6A338D30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46172" y="624110"/>
            <a:ext cx="7284749" cy="1280890"/>
          </a:xfrm>
        </p:spPr>
        <p:txBody>
          <a:bodyPr>
            <a:normAutofit fontScale="90000"/>
          </a:bodyPr>
          <a:lstStyle/>
          <a:p>
            <a:pPr algn="ctr"/>
            <a:r>
              <a:rPr lang="en-US" sz="4000" b="1" dirty="0">
                <a:solidFill>
                  <a:schemeClr val="tx2"/>
                </a:solidFill>
              </a:rPr>
              <a:t>Required for Medication Administration</a:t>
            </a:r>
          </a:p>
        </p:txBody>
      </p:sp>
      <p:sp>
        <p:nvSpPr>
          <p:cNvPr id="21" name="Rectangle 20">
            <a:extLst>
              <a:ext uri="{FF2B5EF4-FFF2-40B4-BE49-F238E27FC236}">
                <a16:creationId xmlns:a16="http://schemas.microsoft.com/office/drawing/2014/main" id="{5E2E47D1-2C32-4FB7-A5F0-F31C8F39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11">
            <a:extLst>
              <a:ext uri="{FF2B5EF4-FFF2-40B4-BE49-F238E27FC236}">
                <a16:creationId xmlns:a16="http://schemas.microsoft.com/office/drawing/2014/main" id="{884C5A90-A356-4F6E-92BE-AA652747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6" name="Content Placeholder 2">
            <a:extLst>
              <a:ext uri="{FF2B5EF4-FFF2-40B4-BE49-F238E27FC236}">
                <a16:creationId xmlns:a16="http://schemas.microsoft.com/office/drawing/2014/main" id="{7A5C24D6-E1B8-4EA3-908A-DFA221E5DBA8}"/>
              </a:ext>
            </a:extLst>
          </p:cNvPr>
          <p:cNvGraphicFramePr>
            <a:graphicFrameLocks noGrp="1"/>
          </p:cNvGraphicFramePr>
          <p:nvPr>
            <p:ph idx="1"/>
            <p:extLst>
              <p:ext uri="{D42A27DB-BD31-4B8C-83A1-F6EECF244321}">
                <p14:modId xmlns:p14="http://schemas.microsoft.com/office/powerpoint/2010/main" val="4196887778"/>
              </p:ext>
            </p:extLst>
          </p:nvPr>
        </p:nvGraphicFramePr>
        <p:xfrm>
          <a:off x="1346172" y="2222983"/>
          <a:ext cx="6740553"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8099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36"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7"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8"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9"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0"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41"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42"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43"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44"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45"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46"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47"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49" name="Group 148">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150"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51"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52"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53"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4"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55"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56"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57"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58"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59"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60"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61"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63" name="Rectangle 162">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5"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167" name="Rectangle 166">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Rectangle 168">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05209" y="967417"/>
            <a:ext cx="2834152" cy="3943250"/>
          </a:xfrm>
        </p:spPr>
        <p:txBody>
          <a:bodyPr vert="horz" lIns="91440" tIns="45720" rIns="91440" bIns="45720" rtlCol="0" anchor="b">
            <a:normAutofit/>
          </a:bodyPr>
          <a:lstStyle/>
          <a:p>
            <a:r>
              <a:rPr lang="en-US" sz="4000" b="1" dirty="0">
                <a:solidFill>
                  <a:srgbClr val="FEFFFF"/>
                </a:solidFill>
              </a:rPr>
              <a:t>Check 1</a:t>
            </a:r>
            <a:endParaRPr lang="en-US" b="1" dirty="0">
              <a:solidFill>
                <a:srgbClr val="FEFFFF"/>
              </a:solidFill>
            </a:endParaRPr>
          </a:p>
        </p:txBody>
      </p:sp>
      <p:sp>
        <p:nvSpPr>
          <p:cNvPr id="171"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FC5E1D73-7464-EB42-B135-9B1E23C322CD}"/>
              </a:ext>
            </a:extLst>
          </p:cNvPr>
          <p:cNvSpPr/>
          <p:nvPr/>
        </p:nvSpPr>
        <p:spPr>
          <a:xfrm>
            <a:off x="212631" y="5266804"/>
            <a:ext cx="3696458" cy="400110"/>
          </a:xfrm>
          <a:prstGeom prst="rect">
            <a:avLst/>
          </a:prstGeom>
        </p:spPr>
        <p:txBody>
          <a:bodyPr wrap="square">
            <a:spAutoFit/>
          </a:bodyPr>
          <a:lstStyle/>
          <a:p>
            <a:r>
              <a:rPr lang="en-US" sz="2000" b="1" dirty="0">
                <a:solidFill>
                  <a:srgbClr val="FEFFFF"/>
                </a:solidFill>
              </a:rPr>
              <a:t>Pharmacy Label-Med Sheet</a:t>
            </a:r>
          </a:p>
        </p:txBody>
      </p:sp>
      <p:pic>
        <p:nvPicPr>
          <p:cNvPr id="46" name="Graphic 45" descr="Checkbox Checked with solid fill">
            <a:extLst>
              <a:ext uri="{FF2B5EF4-FFF2-40B4-BE49-F238E27FC236}">
                <a16:creationId xmlns:a16="http://schemas.microsoft.com/office/drawing/2014/main" id="{3752612C-19C4-8F44-8858-0E05BF7F2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572" y="2469970"/>
            <a:ext cx="1961418" cy="1961418"/>
          </a:xfrm>
          <a:prstGeom prst="rect">
            <a:avLst/>
          </a:prstGeom>
        </p:spPr>
      </p:pic>
      <p:pic>
        <p:nvPicPr>
          <p:cNvPr id="8" name="Picture 7">
            <a:extLst>
              <a:ext uri="{FF2B5EF4-FFF2-40B4-BE49-F238E27FC236}">
                <a16:creationId xmlns:a16="http://schemas.microsoft.com/office/drawing/2014/main" id="{B7F13FC9-E91D-CA4F-B0EE-DF1828D2F0BA}"/>
              </a:ext>
            </a:extLst>
          </p:cNvPr>
          <p:cNvPicPr>
            <a:picLocks noChangeAspect="1"/>
          </p:cNvPicPr>
          <p:nvPr/>
        </p:nvPicPr>
        <p:blipFill>
          <a:blip r:embed="rId5"/>
          <a:stretch>
            <a:fillRect/>
          </a:stretch>
        </p:blipFill>
        <p:spPr>
          <a:xfrm>
            <a:off x="3909089" y="2932645"/>
            <a:ext cx="482600" cy="850900"/>
          </a:xfrm>
          <a:prstGeom prst="rect">
            <a:avLst/>
          </a:prstGeom>
        </p:spPr>
      </p:pic>
      <p:sp>
        <p:nvSpPr>
          <p:cNvPr id="10" name="TextBox 9">
            <a:extLst>
              <a:ext uri="{FF2B5EF4-FFF2-40B4-BE49-F238E27FC236}">
                <a16:creationId xmlns:a16="http://schemas.microsoft.com/office/drawing/2014/main" id="{005CD432-0AEB-E84F-969B-6A1398418163}"/>
              </a:ext>
            </a:extLst>
          </p:cNvPr>
          <p:cNvSpPr txBox="1"/>
          <p:nvPr/>
        </p:nvSpPr>
        <p:spPr>
          <a:xfrm>
            <a:off x="3729865" y="3284542"/>
            <a:ext cx="829643" cy="276999"/>
          </a:xfrm>
          <a:prstGeom prst="rect">
            <a:avLst/>
          </a:prstGeom>
          <a:noFill/>
        </p:spPr>
        <p:txBody>
          <a:bodyPr wrap="square" rtlCol="0">
            <a:spAutoFit/>
          </a:bodyPr>
          <a:lstStyle/>
          <a:p>
            <a:pPr algn="ctr"/>
            <a:r>
              <a:rPr lang="en-US" sz="600" b="1" dirty="0"/>
              <a:t>Pharmacy </a:t>
            </a:r>
          </a:p>
          <a:p>
            <a:pPr algn="ctr"/>
            <a:r>
              <a:rPr lang="en-US" sz="600" b="1" dirty="0"/>
              <a:t>Label</a:t>
            </a:r>
          </a:p>
        </p:txBody>
      </p:sp>
      <p:graphicFrame>
        <p:nvGraphicFramePr>
          <p:cNvPr id="4" name="Object 3">
            <a:extLst>
              <a:ext uri="{FF2B5EF4-FFF2-40B4-BE49-F238E27FC236}">
                <a16:creationId xmlns:a16="http://schemas.microsoft.com/office/drawing/2014/main" id="{B95BC9A9-A47F-4B01-228A-0B1580D822D8}"/>
              </a:ext>
            </a:extLst>
          </p:cNvPr>
          <p:cNvGraphicFramePr>
            <a:graphicFrameLocks noChangeAspect="1"/>
          </p:cNvGraphicFramePr>
          <p:nvPr>
            <p:extLst>
              <p:ext uri="{D42A27DB-BD31-4B8C-83A1-F6EECF244321}">
                <p14:modId xmlns:p14="http://schemas.microsoft.com/office/powerpoint/2010/main" val="3175159862"/>
              </p:ext>
            </p:extLst>
          </p:nvPr>
        </p:nvGraphicFramePr>
        <p:xfrm>
          <a:off x="4572000" y="1575024"/>
          <a:ext cx="4541109" cy="3075922"/>
        </p:xfrm>
        <a:graphic>
          <a:graphicData uri="http://schemas.openxmlformats.org/presentationml/2006/ole">
            <mc:AlternateContent xmlns:mc="http://schemas.openxmlformats.org/markup-compatibility/2006">
              <mc:Choice xmlns:v="urn:schemas-microsoft-com:vml" Requires="v">
                <p:oleObj name="Document" r:id="rId6" imgW="5943600" imgH="4025900" progId="Word.Document.12">
                  <p:embed/>
                </p:oleObj>
              </mc:Choice>
              <mc:Fallback>
                <p:oleObj name="Document" r:id="rId6" imgW="5943600" imgH="4025900" progId="Word.Document.12">
                  <p:embed/>
                  <p:pic>
                    <p:nvPicPr>
                      <p:cNvPr id="4" name="Object 3">
                        <a:extLst>
                          <a:ext uri="{FF2B5EF4-FFF2-40B4-BE49-F238E27FC236}">
                            <a16:creationId xmlns:a16="http://schemas.microsoft.com/office/drawing/2014/main" id="{B95BC9A9-A47F-4B01-228A-0B1580D822D8}"/>
                          </a:ext>
                        </a:extLst>
                      </p:cNvPr>
                      <p:cNvPicPr/>
                      <p:nvPr/>
                    </p:nvPicPr>
                    <p:blipFill>
                      <a:blip r:embed="rId7"/>
                      <a:stretch>
                        <a:fillRect/>
                      </a:stretch>
                    </p:blipFill>
                    <p:spPr>
                      <a:xfrm>
                        <a:off x="4572000" y="1575024"/>
                        <a:ext cx="4541109" cy="3075922"/>
                      </a:xfrm>
                      <a:prstGeom prst="rect">
                        <a:avLst/>
                      </a:prstGeom>
                    </p:spPr>
                  </p:pic>
                </p:oleObj>
              </mc:Fallback>
            </mc:AlternateContent>
          </a:graphicData>
        </a:graphic>
      </p:graphicFrame>
    </p:spTree>
    <p:extLst>
      <p:ext uri="{BB962C8B-B14F-4D97-AF65-F5344CB8AC3E}">
        <p14:creationId xmlns:p14="http://schemas.microsoft.com/office/powerpoint/2010/main" val="28087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4000" b="1" dirty="0">
                <a:solidFill>
                  <a:srgbClr val="FEFFFF"/>
                </a:solidFill>
              </a:rPr>
              <a:t>Prepare</a:t>
            </a:r>
          </a:p>
        </p:txBody>
      </p:sp>
      <p:sp>
        <p:nvSpPr>
          <p:cNvPr id="14" name="Content Placeholder 11">
            <a:extLst>
              <a:ext uri="{FF2B5EF4-FFF2-40B4-BE49-F238E27FC236}">
                <a16:creationId xmlns:a16="http://schemas.microsoft.com/office/drawing/2014/main" id="{D6F03767-6714-452F-9882-00D8A27B545F}"/>
              </a:ext>
            </a:extLst>
          </p:cNvPr>
          <p:cNvSpPr>
            <a:spLocks noGrp="1"/>
          </p:cNvSpPr>
          <p:nvPr>
            <p:ph idx="1"/>
          </p:nvPr>
        </p:nvSpPr>
        <p:spPr>
          <a:xfrm>
            <a:off x="406399" y="2313032"/>
            <a:ext cx="5359400" cy="3879222"/>
          </a:xfrm>
        </p:spPr>
        <p:txBody>
          <a:bodyPr>
            <a:normAutofit/>
          </a:bodyPr>
          <a:lstStyle/>
          <a:p>
            <a:pPr marL="0" indent="0">
              <a:buClr>
                <a:schemeClr val="bg1"/>
              </a:buClr>
              <a:buNone/>
            </a:pPr>
            <a:r>
              <a:rPr lang="en-US" sz="3600" b="1" dirty="0">
                <a:solidFill>
                  <a:schemeClr val="bg1"/>
                </a:solidFill>
              </a:rPr>
              <a:t>Place Correct Number of Tablets in Med Cup</a:t>
            </a:r>
          </a:p>
        </p:txBody>
      </p:sp>
      <p:pic>
        <p:nvPicPr>
          <p:cNvPr id="8" name="Content Placeholder 7" descr="Image result for free image of a medication cup"/>
          <p:cNvPicPr>
            <a:picLocks/>
          </p:cNvPicPr>
          <p:nvPr/>
        </p:nvPicPr>
        <p:blipFill>
          <a:blip r:embed="rId3" cstate="print">
            <a:extLst>
              <a:ext uri="{28A0092B-C50C-407E-A947-70E740481C1C}">
                <a14:useLocalDpi xmlns:a14="http://schemas.microsoft.com/office/drawing/2010/main"/>
              </a:ext>
            </a:extLst>
          </a:blip>
          <a:stretch>
            <a:fillRect/>
          </a:stretch>
        </p:blipFill>
        <p:spPr bwMode="auto">
          <a:xfrm>
            <a:off x="6531232" y="2476297"/>
            <a:ext cx="2251449" cy="2251449"/>
          </a:xfrm>
          <a:prstGeom prst="rect">
            <a:avLst/>
          </a:prstGeom>
          <a:noFill/>
        </p:spPr>
      </p:pic>
    </p:spTree>
    <p:extLst>
      <p:ext uri="{BB962C8B-B14F-4D97-AF65-F5344CB8AC3E}">
        <p14:creationId xmlns:p14="http://schemas.microsoft.com/office/powerpoint/2010/main" val="3202322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36"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7"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8"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9"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0"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41"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42"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43"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44"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45"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46"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47"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49" name="Group 148">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150"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51"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52"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53"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4"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55"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56"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57"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58"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59"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60"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61"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63" name="Rectangle 162">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5"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167" name="Rectangle 166">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Rectangle 168">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05209" y="967417"/>
            <a:ext cx="2834152" cy="3943250"/>
          </a:xfrm>
        </p:spPr>
        <p:txBody>
          <a:bodyPr vert="horz" lIns="91440" tIns="45720" rIns="91440" bIns="45720" rtlCol="0" anchor="b">
            <a:normAutofit/>
          </a:bodyPr>
          <a:lstStyle/>
          <a:p>
            <a:r>
              <a:rPr lang="en-US" sz="4000" b="1" dirty="0">
                <a:solidFill>
                  <a:srgbClr val="FEFFFF"/>
                </a:solidFill>
              </a:rPr>
              <a:t>Check 2</a:t>
            </a:r>
            <a:endParaRPr lang="en-US" b="1" dirty="0">
              <a:solidFill>
                <a:srgbClr val="FEFFFF"/>
              </a:solidFill>
            </a:endParaRPr>
          </a:p>
        </p:txBody>
      </p:sp>
      <p:sp>
        <p:nvSpPr>
          <p:cNvPr id="171"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FC5E1D73-7464-EB42-B135-9B1E23C322CD}"/>
              </a:ext>
            </a:extLst>
          </p:cNvPr>
          <p:cNvSpPr/>
          <p:nvPr/>
        </p:nvSpPr>
        <p:spPr>
          <a:xfrm>
            <a:off x="212630" y="5266804"/>
            <a:ext cx="3840385" cy="400110"/>
          </a:xfrm>
          <a:prstGeom prst="rect">
            <a:avLst/>
          </a:prstGeom>
        </p:spPr>
        <p:txBody>
          <a:bodyPr wrap="square">
            <a:spAutoFit/>
          </a:bodyPr>
          <a:lstStyle/>
          <a:p>
            <a:r>
              <a:rPr lang="en-US" sz="2000" b="1" dirty="0">
                <a:solidFill>
                  <a:srgbClr val="FEFFFF"/>
                </a:solidFill>
              </a:rPr>
              <a:t>Pharmacy Label-Med Sheet</a:t>
            </a:r>
          </a:p>
        </p:txBody>
      </p:sp>
      <p:pic>
        <p:nvPicPr>
          <p:cNvPr id="46" name="Graphic 45" descr="Checkbox Checked with solid fill">
            <a:extLst>
              <a:ext uri="{FF2B5EF4-FFF2-40B4-BE49-F238E27FC236}">
                <a16:creationId xmlns:a16="http://schemas.microsoft.com/office/drawing/2014/main" id="{3752612C-19C4-8F44-8858-0E05BF7F2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572" y="2469970"/>
            <a:ext cx="1961418" cy="1961418"/>
          </a:xfrm>
          <a:prstGeom prst="rect">
            <a:avLst/>
          </a:prstGeom>
        </p:spPr>
      </p:pic>
      <p:pic>
        <p:nvPicPr>
          <p:cNvPr id="37" name="Graphic 36" descr="Checkbox Checked with solid fill">
            <a:extLst>
              <a:ext uri="{FF2B5EF4-FFF2-40B4-BE49-F238E27FC236}">
                <a16:creationId xmlns:a16="http://schemas.microsoft.com/office/drawing/2014/main" id="{D28DAE28-14E4-3C4C-ADF6-95D57D20B3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4925" y="2483656"/>
            <a:ext cx="1961418" cy="1961418"/>
          </a:xfrm>
          <a:prstGeom prst="rect">
            <a:avLst/>
          </a:prstGeom>
        </p:spPr>
      </p:pic>
      <p:graphicFrame>
        <p:nvGraphicFramePr>
          <p:cNvPr id="12" name="Object 11">
            <a:extLst>
              <a:ext uri="{FF2B5EF4-FFF2-40B4-BE49-F238E27FC236}">
                <a16:creationId xmlns:a16="http://schemas.microsoft.com/office/drawing/2014/main" id="{25E10740-1B76-EF46-978E-7B8F41D0992F}"/>
              </a:ext>
            </a:extLst>
          </p:cNvPr>
          <p:cNvGraphicFramePr>
            <a:graphicFrameLocks noChangeAspect="1"/>
          </p:cNvGraphicFramePr>
          <p:nvPr>
            <p:extLst>
              <p:ext uri="{D42A27DB-BD31-4B8C-83A1-F6EECF244321}">
                <p14:modId xmlns:p14="http://schemas.microsoft.com/office/powerpoint/2010/main" val="3124782506"/>
              </p:ext>
            </p:extLst>
          </p:nvPr>
        </p:nvGraphicFramePr>
        <p:xfrm>
          <a:off x="4572000" y="1575024"/>
          <a:ext cx="4541109" cy="3075922"/>
        </p:xfrm>
        <a:graphic>
          <a:graphicData uri="http://schemas.openxmlformats.org/presentationml/2006/ole">
            <mc:AlternateContent xmlns:mc="http://schemas.openxmlformats.org/markup-compatibility/2006">
              <mc:Choice xmlns:v="urn:schemas-microsoft-com:vml" Requires="v">
                <p:oleObj name="Document" r:id="rId5" imgW="5943600" imgH="4025900" progId="Word.Document.12">
                  <p:embed/>
                </p:oleObj>
              </mc:Choice>
              <mc:Fallback>
                <p:oleObj name="Document" r:id="rId5" imgW="5943600" imgH="4025900" progId="Word.Document.12">
                  <p:embed/>
                  <p:pic>
                    <p:nvPicPr>
                      <p:cNvPr id="12" name="Object 11">
                        <a:extLst>
                          <a:ext uri="{FF2B5EF4-FFF2-40B4-BE49-F238E27FC236}">
                            <a16:creationId xmlns:a16="http://schemas.microsoft.com/office/drawing/2014/main" id="{25E10740-1B76-EF46-978E-7B8F41D0992F}"/>
                          </a:ext>
                        </a:extLst>
                      </p:cNvPr>
                      <p:cNvPicPr/>
                      <p:nvPr/>
                    </p:nvPicPr>
                    <p:blipFill>
                      <a:blip r:embed="rId6"/>
                      <a:stretch>
                        <a:fillRect/>
                      </a:stretch>
                    </p:blipFill>
                    <p:spPr>
                      <a:xfrm>
                        <a:off x="4572000" y="1575024"/>
                        <a:ext cx="4541109" cy="307592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2C1C2E6-C6CE-2548-9E80-0196B192A63C}"/>
              </a:ext>
            </a:extLst>
          </p:cNvPr>
          <p:cNvGraphicFramePr>
            <a:graphicFrameLocks noChangeAspect="1"/>
          </p:cNvGraphicFramePr>
          <p:nvPr>
            <p:extLst>
              <p:ext uri="{D42A27DB-BD31-4B8C-83A1-F6EECF244321}">
                <p14:modId xmlns:p14="http://schemas.microsoft.com/office/powerpoint/2010/main" val="3499986123"/>
              </p:ext>
            </p:extLst>
          </p:nvPr>
        </p:nvGraphicFramePr>
        <p:xfrm>
          <a:off x="5996323" y="1333723"/>
          <a:ext cx="1511300" cy="241300"/>
        </p:xfrm>
        <a:graphic>
          <a:graphicData uri="http://schemas.openxmlformats.org/presentationml/2006/ole">
            <mc:AlternateContent xmlns:mc="http://schemas.openxmlformats.org/markup-compatibility/2006">
              <mc:Choice xmlns:v="urn:schemas-microsoft-com:vml" Requires="v">
                <p:oleObj name="Document" r:id="rId7" imgW="1511300" imgH="241300" progId="Word.Document.12">
                  <p:embed/>
                </p:oleObj>
              </mc:Choice>
              <mc:Fallback>
                <p:oleObj name="Document" r:id="rId7" imgW="1511300" imgH="241300" progId="Word.Document.12">
                  <p:embed/>
                  <p:pic>
                    <p:nvPicPr>
                      <p:cNvPr id="14" name="Object 13">
                        <a:extLst>
                          <a:ext uri="{FF2B5EF4-FFF2-40B4-BE49-F238E27FC236}">
                            <a16:creationId xmlns:a16="http://schemas.microsoft.com/office/drawing/2014/main" id="{52C1C2E6-C6CE-2548-9E80-0196B192A63C}"/>
                          </a:ext>
                        </a:extLst>
                      </p:cNvPr>
                      <p:cNvPicPr/>
                      <p:nvPr/>
                    </p:nvPicPr>
                    <p:blipFill>
                      <a:blip r:embed="rId8"/>
                      <a:stretch>
                        <a:fillRect/>
                      </a:stretch>
                    </p:blipFill>
                    <p:spPr>
                      <a:xfrm>
                        <a:off x="5996323" y="1333723"/>
                        <a:ext cx="1511300" cy="241300"/>
                      </a:xfrm>
                      <a:prstGeom prst="rect">
                        <a:avLst/>
                      </a:prstGeom>
                    </p:spPr>
                  </p:pic>
                </p:oleObj>
              </mc:Fallback>
            </mc:AlternateContent>
          </a:graphicData>
        </a:graphic>
      </p:graphicFrame>
      <p:pic>
        <p:nvPicPr>
          <p:cNvPr id="40" name="Picture 39">
            <a:extLst>
              <a:ext uri="{FF2B5EF4-FFF2-40B4-BE49-F238E27FC236}">
                <a16:creationId xmlns:a16="http://schemas.microsoft.com/office/drawing/2014/main" id="{5998B1F3-8A96-1243-912C-A002C2731693}"/>
              </a:ext>
            </a:extLst>
          </p:cNvPr>
          <p:cNvPicPr>
            <a:picLocks noChangeAspect="1"/>
          </p:cNvPicPr>
          <p:nvPr/>
        </p:nvPicPr>
        <p:blipFill>
          <a:blip r:embed="rId9"/>
          <a:stretch>
            <a:fillRect/>
          </a:stretch>
        </p:blipFill>
        <p:spPr>
          <a:xfrm>
            <a:off x="3784599" y="2882900"/>
            <a:ext cx="482600" cy="850900"/>
          </a:xfrm>
          <a:prstGeom prst="rect">
            <a:avLst/>
          </a:prstGeom>
        </p:spPr>
      </p:pic>
      <p:sp>
        <p:nvSpPr>
          <p:cNvPr id="4" name="TextBox 3">
            <a:extLst>
              <a:ext uri="{FF2B5EF4-FFF2-40B4-BE49-F238E27FC236}">
                <a16:creationId xmlns:a16="http://schemas.microsoft.com/office/drawing/2014/main" id="{4EF12D8A-A037-D446-BFE0-21DEDBBD5182}"/>
              </a:ext>
            </a:extLst>
          </p:cNvPr>
          <p:cNvSpPr txBox="1"/>
          <p:nvPr/>
        </p:nvSpPr>
        <p:spPr>
          <a:xfrm>
            <a:off x="3610920" y="3284542"/>
            <a:ext cx="823785" cy="276999"/>
          </a:xfrm>
          <a:prstGeom prst="rect">
            <a:avLst/>
          </a:prstGeom>
          <a:noFill/>
        </p:spPr>
        <p:txBody>
          <a:bodyPr wrap="square" rtlCol="0">
            <a:spAutoFit/>
          </a:bodyPr>
          <a:lstStyle/>
          <a:p>
            <a:pPr algn="ctr"/>
            <a:r>
              <a:rPr lang="en-US" sz="600" b="1" dirty="0"/>
              <a:t>Pharmacy </a:t>
            </a:r>
          </a:p>
          <a:p>
            <a:pPr algn="ctr"/>
            <a:r>
              <a:rPr lang="en-US" sz="600" b="1" dirty="0"/>
              <a:t>Label</a:t>
            </a:r>
          </a:p>
        </p:txBody>
      </p:sp>
    </p:spTree>
    <p:extLst>
      <p:ext uri="{BB962C8B-B14F-4D97-AF65-F5344CB8AC3E}">
        <p14:creationId xmlns:p14="http://schemas.microsoft.com/office/powerpoint/2010/main" val="120758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676581"/>
            <a:ext cx="8229600" cy="1259894"/>
          </a:xfrm>
        </p:spPr>
        <p:txBody>
          <a:bodyPr>
            <a:normAutofit/>
          </a:bodyPr>
          <a:lstStyle/>
          <a:p>
            <a:pPr algn="ctr">
              <a:lnSpc>
                <a:spcPct val="90000"/>
              </a:lnSpc>
            </a:pPr>
            <a:r>
              <a:rPr lang="en-US" sz="4000" b="1" dirty="0">
                <a:solidFill>
                  <a:schemeClr val="tx1"/>
                </a:solidFill>
              </a:rPr>
              <a:t>Medication Administration</a:t>
            </a:r>
            <a:br>
              <a:rPr lang="en-US" sz="4000" b="1" dirty="0">
                <a:solidFill>
                  <a:schemeClr val="tx1"/>
                </a:solidFill>
              </a:rPr>
            </a:br>
            <a:r>
              <a:rPr lang="en-US" sz="4000" b="1" dirty="0">
                <a:solidFill>
                  <a:schemeClr val="tx1"/>
                </a:solidFill>
              </a:rPr>
              <a:t>Process</a:t>
            </a:r>
          </a:p>
        </p:txBody>
      </p:sp>
      <p:sp>
        <p:nvSpPr>
          <p:cNvPr id="71" name="Rectangle 70">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rgbClr val="51676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Content Placeholder 15">
            <a:extLst>
              <a:ext uri="{FF2B5EF4-FFF2-40B4-BE49-F238E27FC236}">
                <a16:creationId xmlns:a16="http://schemas.microsoft.com/office/drawing/2014/main" id="{5E803057-9C2E-004A-B546-3360236A3490}"/>
              </a:ext>
            </a:extLst>
          </p:cNvPr>
          <p:cNvSpPr>
            <a:spLocks noGrp="1"/>
          </p:cNvSpPr>
          <p:nvPr>
            <p:ph idx="1"/>
          </p:nvPr>
        </p:nvSpPr>
        <p:spPr>
          <a:xfrm>
            <a:off x="3053825" y="2486482"/>
            <a:ext cx="3814875" cy="3759253"/>
          </a:xfrm>
        </p:spPr>
        <p:txBody>
          <a:bodyPr>
            <a:normAutofit/>
          </a:bodyPr>
          <a:lstStyle/>
          <a:p>
            <a:pPr>
              <a:buClr>
                <a:srgbClr val="72B2A4"/>
              </a:buClr>
            </a:pPr>
            <a:r>
              <a:rPr lang="en-US" sz="3600" b="1" dirty="0">
                <a:solidFill>
                  <a:schemeClr val="tx1"/>
                </a:solidFill>
              </a:rPr>
              <a:t>Prepare </a:t>
            </a:r>
          </a:p>
          <a:p>
            <a:pPr>
              <a:buClr>
                <a:srgbClr val="72B2A4"/>
              </a:buClr>
            </a:pPr>
            <a:r>
              <a:rPr lang="en-US" sz="3600" b="1" dirty="0">
                <a:solidFill>
                  <a:schemeClr val="tx1"/>
                </a:solidFill>
              </a:rPr>
              <a:t>Administer</a:t>
            </a:r>
          </a:p>
          <a:p>
            <a:pPr>
              <a:buClr>
                <a:srgbClr val="72B2A4"/>
              </a:buClr>
            </a:pPr>
            <a:r>
              <a:rPr lang="en-US" sz="3600" b="1" dirty="0">
                <a:solidFill>
                  <a:schemeClr val="tx1"/>
                </a:solidFill>
              </a:rPr>
              <a:t>Complete</a:t>
            </a:r>
            <a:endParaRPr lang="en-US" b="1" dirty="0">
              <a:solidFill>
                <a:schemeClr val="tx1"/>
              </a:solidFill>
            </a:endParaRPr>
          </a:p>
        </p:txBody>
      </p:sp>
      <p:sp>
        <p:nvSpPr>
          <p:cNvPr id="73"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8574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Handwashing with soap">
            <a:extLst>
              <a:ext uri="{FF2B5EF4-FFF2-40B4-BE49-F238E27FC236}">
                <a16:creationId xmlns:a16="http://schemas.microsoft.com/office/drawing/2014/main" id="{9C42CC6D-9487-904A-AE79-8D0E3C6AEC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5680810" cy="6857990"/>
          </a:xfrm>
          <a:prstGeom prst="rect">
            <a:avLst/>
          </a:prstGeom>
        </p:spPr>
      </p:pic>
      <p:sp>
        <p:nvSpPr>
          <p:cNvPr id="8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4000" b="1" dirty="0">
                <a:solidFill>
                  <a:srgbClr val="FEFFFF"/>
                </a:solidFill>
              </a:rPr>
              <a:t>Prepare</a:t>
            </a:r>
          </a:p>
        </p:txBody>
      </p:sp>
      <p:sp>
        <p:nvSpPr>
          <p:cNvPr id="3" name="Content Placeholder 2"/>
          <p:cNvSpPr>
            <a:spLocks noGrp="1"/>
          </p:cNvSpPr>
          <p:nvPr>
            <p:ph idx="1"/>
          </p:nvPr>
        </p:nvSpPr>
        <p:spPr>
          <a:xfrm>
            <a:off x="5765799" y="2017668"/>
            <a:ext cx="3378181" cy="3857816"/>
          </a:xfrm>
        </p:spPr>
        <p:txBody>
          <a:bodyPr>
            <a:normAutofit/>
          </a:bodyPr>
          <a:lstStyle/>
          <a:p>
            <a:pPr>
              <a:lnSpc>
                <a:spcPct val="90000"/>
              </a:lnSpc>
              <a:buClr>
                <a:schemeClr val="tx2"/>
              </a:buClr>
            </a:pPr>
            <a:r>
              <a:rPr lang="en-US" sz="2200" b="1" dirty="0">
                <a:solidFill>
                  <a:schemeClr val="tx1">
                    <a:lumMod val="95000"/>
                    <a:lumOff val="5000"/>
                  </a:schemeClr>
                </a:solidFill>
              </a:rPr>
              <a:t>Wash</a:t>
            </a:r>
          </a:p>
          <a:p>
            <a:pPr lvl="1">
              <a:lnSpc>
                <a:spcPct val="90000"/>
              </a:lnSpc>
              <a:buClr>
                <a:schemeClr val="tx2">
                  <a:lumMod val="60000"/>
                  <a:lumOff val="40000"/>
                </a:schemeClr>
              </a:buClr>
              <a:buFont typeface="Wingdings" pitchFamily="2" charset="2"/>
              <a:buChar char="§"/>
            </a:pPr>
            <a:r>
              <a:rPr lang="en-US" sz="1900" b="1" dirty="0">
                <a:solidFill>
                  <a:schemeClr val="tx1">
                    <a:lumMod val="95000"/>
                    <a:lumOff val="5000"/>
                  </a:schemeClr>
                </a:solidFill>
              </a:rPr>
              <a:t>Area</a:t>
            </a:r>
          </a:p>
          <a:p>
            <a:pPr lvl="1">
              <a:lnSpc>
                <a:spcPct val="90000"/>
              </a:lnSpc>
              <a:buClr>
                <a:schemeClr val="tx2">
                  <a:lumMod val="60000"/>
                  <a:lumOff val="40000"/>
                </a:schemeClr>
              </a:buClr>
              <a:buFont typeface="Wingdings" pitchFamily="2" charset="2"/>
              <a:buChar char="§"/>
            </a:pPr>
            <a:r>
              <a:rPr lang="en-US" sz="1900" b="1" dirty="0">
                <a:solidFill>
                  <a:schemeClr val="tx1">
                    <a:lumMod val="95000"/>
                    <a:lumOff val="5000"/>
                  </a:schemeClr>
                </a:solidFill>
              </a:rPr>
              <a:t>Hands</a:t>
            </a:r>
          </a:p>
          <a:p>
            <a:pPr>
              <a:lnSpc>
                <a:spcPct val="90000"/>
              </a:lnSpc>
              <a:buClr>
                <a:schemeClr val="tx2"/>
              </a:buClr>
            </a:pPr>
            <a:r>
              <a:rPr lang="en-US" sz="2200" b="1" dirty="0">
                <a:solidFill>
                  <a:schemeClr val="tx1">
                    <a:lumMod val="95000"/>
                    <a:lumOff val="5000"/>
                  </a:schemeClr>
                </a:solidFill>
              </a:rPr>
              <a:t>Locate Med Sheet</a:t>
            </a:r>
          </a:p>
          <a:p>
            <a:pPr lvl="1">
              <a:lnSpc>
                <a:spcPct val="90000"/>
              </a:lnSpc>
              <a:buClr>
                <a:schemeClr val="tx2">
                  <a:lumMod val="60000"/>
                  <a:lumOff val="40000"/>
                </a:schemeClr>
              </a:buClr>
              <a:buFont typeface="Wingdings" pitchFamily="2" charset="2"/>
              <a:buChar char="§"/>
            </a:pPr>
            <a:r>
              <a:rPr lang="en-US" sz="1900" b="1" dirty="0">
                <a:solidFill>
                  <a:schemeClr val="tx1">
                    <a:lumMod val="95000"/>
                    <a:lumOff val="5000"/>
                  </a:schemeClr>
                </a:solidFill>
              </a:rPr>
              <a:t>Identify Med to Give</a:t>
            </a:r>
          </a:p>
          <a:p>
            <a:pPr>
              <a:lnSpc>
                <a:spcPct val="90000"/>
              </a:lnSpc>
              <a:buClr>
                <a:schemeClr val="tx2"/>
              </a:buClr>
            </a:pPr>
            <a:r>
              <a:rPr lang="en-US" sz="2200" b="1" dirty="0">
                <a:solidFill>
                  <a:schemeClr val="tx1">
                    <a:lumMod val="95000"/>
                    <a:lumOff val="5000"/>
                  </a:schemeClr>
                </a:solidFill>
              </a:rPr>
              <a:t>Unlock Storage Area</a:t>
            </a:r>
          </a:p>
          <a:p>
            <a:pPr lvl="1">
              <a:lnSpc>
                <a:spcPct val="90000"/>
              </a:lnSpc>
              <a:buClr>
                <a:schemeClr val="tx2">
                  <a:lumMod val="60000"/>
                  <a:lumOff val="40000"/>
                </a:schemeClr>
              </a:buClr>
              <a:buFont typeface="Wingdings" pitchFamily="2" charset="2"/>
              <a:buChar char="§"/>
            </a:pPr>
            <a:r>
              <a:rPr lang="en-US" sz="1900" b="1" dirty="0">
                <a:solidFill>
                  <a:schemeClr val="tx1">
                    <a:lumMod val="95000"/>
                    <a:lumOff val="5000"/>
                  </a:schemeClr>
                </a:solidFill>
              </a:rPr>
              <a:t>Remove Med</a:t>
            </a:r>
          </a:p>
          <a:p>
            <a:pPr>
              <a:lnSpc>
                <a:spcPct val="90000"/>
              </a:lnSpc>
              <a:buClr>
                <a:schemeClr val="tx2"/>
              </a:buClr>
            </a:pPr>
            <a:r>
              <a:rPr lang="en-US" sz="2200" b="1" dirty="0">
                <a:solidFill>
                  <a:schemeClr val="tx1">
                    <a:lumMod val="95000"/>
                    <a:lumOff val="5000"/>
                  </a:schemeClr>
                </a:solidFill>
              </a:rPr>
              <a:t>Open Count Book</a:t>
            </a:r>
          </a:p>
          <a:p>
            <a:pPr lvl="1">
              <a:lnSpc>
                <a:spcPct val="90000"/>
              </a:lnSpc>
              <a:buClr>
                <a:schemeClr val="tx2">
                  <a:lumMod val="60000"/>
                  <a:lumOff val="40000"/>
                </a:schemeClr>
              </a:buClr>
              <a:buFont typeface="Wingdings" pitchFamily="2" charset="2"/>
              <a:buChar char="§"/>
            </a:pPr>
            <a:r>
              <a:rPr lang="en-US" sz="1900" b="1" dirty="0">
                <a:solidFill>
                  <a:schemeClr val="tx1">
                    <a:lumMod val="95000"/>
                    <a:lumOff val="5000"/>
                  </a:schemeClr>
                </a:solidFill>
              </a:rPr>
              <a:t>If Needed</a:t>
            </a:r>
          </a:p>
        </p:txBody>
      </p:sp>
    </p:spTree>
    <p:extLst>
      <p:ext uri="{BB962C8B-B14F-4D97-AF65-F5344CB8AC3E}">
        <p14:creationId xmlns:p14="http://schemas.microsoft.com/office/powerpoint/2010/main" val="42331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descr="Businesswomen listening in a meeting">
            <a:extLst>
              <a:ext uri="{FF2B5EF4-FFF2-40B4-BE49-F238E27FC236}">
                <a16:creationId xmlns:a16="http://schemas.microsoft.com/office/drawing/2014/main" id="{F1E5C6D5-5877-0245-B068-DCC837ABF8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5680810" cy="6857990"/>
          </a:xfrm>
          <a:prstGeom prst="rect">
            <a:avLst/>
          </a:prstGeom>
        </p:spPr>
      </p:pic>
      <p:sp>
        <p:nvSpPr>
          <p:cNvPr id="122"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4000" b="1" dirty="0">
                <a:solidFill>
                  <a:srgbClr val="FEFFFF"/>
                </a:solidFill>
              </a:rPr>
              <a:t>Administer</a:t>
            </a:r>
          </a:p>
        </p:txBody>
      </p:sp>
      <p:sp>
        <p:nvSpPr>
          <p:cNvPr id="3" name="Content Placeholder 2"/>
          <p:cNvSpPr>
            <a:spLocks noGrp="1"/>
          </p:cNvSpPr>
          <p:nvPr>
            <p:ph idx="1"/>
          </p:nvPr>
        </p:nvSpPr>
        <p:spPr>
          <a:xfrm>
            <a:off x="5895576" y="2017668"/>
            <a:ext cx="3096024" cy="3857816"/>
          </a:xfrm>
        </p:spPr>
        <p:txBody>
          <a:bodyPr>
            <a:normAutofit/>
          </a:bodyPr>
          <a:lstStyle/>
          <a:p>
            <a:pPr>
              <a:buClr>
                <a:srgbClr val="0DB0C8"/>
              </a:buClr>
            </a:pPr>
            <a:r>
              <a:rPr lang="en-US" sz="2200" b="1" dirty="0">
                <a:solidFill>
                  <a:schemeClr val="tx1">
                    <a:lumMod val="95000"/>
                    <a:lumOff val="5000"/>
                  </a:schemeClr>
                </a:solidFill>
              </a:rPr>
              <a:t>Confirm HCP Order</a:t>
            </a:r>
          </a:p>
          <a:p>
            <a:pPr>
              <a:buClr>
                <a:srgbClr val="0DB0C8"/>
              </a:buClr>
            </a:pPr>
            <a:r>
              <a:rPr lang="en-US" sz="2200" b="1" dirty="0">
                <a:solidFill>
                  <a:schemeClr val="tx1">
                    <a:lumMod val="95000"/>
                    <a:lumOff val="5000"/>
                  </a:schemeClr>
                </a:solidFill>
              </a:rPr>
              <a:t>Label-Med Sheet</a:t>
            </a:r>
          </a:p>
          <a:p>
            <a:pPr>
              <a:buClr>
                <a:srgbClr val="0DB0C8"/>
              </a:buClr>
            </a:pPr>
            <a:r>
              <a:rPr lang="en-US" sz="2200" b="1" dirty="0">
                <a:solidFill>
                  <a:schemeClr val="tx1">
                    <a:lumMod val="95000"/>
                    <a:lumOff val="5000"/>
                  </a:schemeClr>
                </a:solidFill>
              </a:rPr>
              <a:t>Prepare</a:t>
            </a:r>
          </a:p>
          <a:p>
            <a:pPr>
              <a:buClr>
                <a:srgbClr val="0DB0C8"/>
              </a:buClr>
            </a:pPr>
            <a:r>
              <a:rPr lang="en-US" sz="2200" b="1" dirty="0">
                <a:solidFill>
                  <a:schemeClr val="tx1">
                    <a:lumMod val="95000"/>
                    <a:lumOff val="5000"/>
                  </a:schemeClr>
                </a:solidFill>
              </a:rPr>
              <a:t>Label-Med Sheet</a:t>
            </a:r>
          </a:p>
          <a:p>
            <a:pPr>
              <a:buClr>
                <a:srgbClr val="0DB0C8"/>
              </a:buClr>
            </a:pPr>
            <a:r>
              <a:rPr lang="en-US" sz="2200" b="1" dirty="0">
                <a:solidFill>
                  <a:schemeClr val="tx1">
                    <a:lumMod val="95000"/>
                    <a:lumOff val="5000"/>
                  </a:schemeClr>
                </a:solidFill>
              </a:rPr>
              <a:t>Give</a:t>
            </a:r>
          </a:p>
          <a:p>
            <a:pPr lvl="1">
              <a:buClr>
                <a:srgbClr val="0DB0C8"/>
              </a:buClr>
              <a:buFont typeface="Wingdings" pitchFamily="2" charset="2"/>
              <a:buChar char="§"/>
            </a:pPr>
            <a:r>
              <a:rPr lang="en-US" sz="2000" b="1" dirty="0">
                <a:solidFill>
                  <a:schemeClr val="tx1">
                    <a:lumMod val="95000"/>
                    <a:lumOff val="5000"/>
                  </a:schemeClr>
                </a:solidFill>
              </a:rPr>
              <a:t>Stay with person until swallowed</a:t>
            </a:r>
          </a:p>
          <a:p>
            <a:pPr>
              <a:buClr>
                <a:srgbClr val="0DB0C8"/>
              </a:buClr>
            </a:pPr>
            <a:r>
              <a:rPr lang="en-US" sz="2200" b="1" dirty="0">
                <a:solidFill>
                  <a:schemeClr val="tx1">
                    <a:lumMod val="95000"/>
                    <a:lumOff val="5000"/>
                  </a:schemeClr>
                </a:solidFill>
              </a:rPr>
              <a:t>Silent ‘Look Back’</a:t>
            </a:r>
          </a:p>
          <a:p>
            <a:pPr lvl="1">
              <a:buClr>
                <a:srgbClr val="0DB0C8"/>
              </a:buClr>
              <a:buFont typeface="Arial" panose="020B0604020202020204" pitchFamily="34" charset="0"/>
              <a:buChar char="•"/>
            </a:pPr>
            <a:endParaRPr lang="en-US" b="1" dirty="0">
              <a:solidFill>
                <a:schemeClr val="tx1">
                  <a:lumMod val="95000"/>
                  <a:lumOff val="5000"/>
                </a:schemeClr>
              </a:solidFill>
            </a:endParaRPr>
          </a:p>
        </p:txBody>
      </p:sp>
    </p:spTree>
    <p:extLst>
      <p:ext uri="{BB962C8B-B14F-4D97-AF65-F5344CB8AC3E}">
        <p14:creationId xmlns:p14="http://schemas.microsoft.com/office/powerpoint/2010/main" val="1163649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34C23BA3-CDCD-431E-BF65-D4F0AB5AA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2EC55B32-4F85-491A-84B1-A5FDAF550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406399" y="2032000"/>
            <a:ext cx="5359400" cy="3879222"/>
          </a:xfrm>
        </p:spPr>
        <p:txBody>
          <a:bodyPr>
            <a:normAutofit lnSpcReduction="10000"/>
          </a:bodyPr>
          <a:lstStyle/>
          <a:p>
            <a:pPr>
              <a:buClr>
                <a:schemeClr val="tx2"/>
              </a:buClr>
            </a:pPr>
            <a:r>
              <a:rPr lang="en-US" sz="3600" b="1" dirty="0">
                <a:solidFill>
                  <a:srgbClr val="FEFFFF"/>
                </a:solidFill>
              </a:rPr>
              <a:t>Document</a:t>
            </a:r>
          </a:p>
          <a:p>
            <a:pPr lvl="1">
              <a:buClr>
                <a:schemeClr val="tx2">
                  <a:lumMod val="60000"/>
                  <a:lumOff val="40000"/>
                </a:schemeClr>
              </a:buClr>
              <a:buFont typeface="Wingdings" pitchFamily="2" charset="2"/>
              <a:buChar char="§"/>
            </a:pPr>
            <a:r>
              <a:rPr lang="en-US" sz="3200" b="1" dirty="0">
                <a:solidFill>
                  <a:srgbClr val="FEFFFF"/>
                </a:solidFill>
              </a:rPr>
              <a:t>Medication Sheet</a:t>
            </a:r>
          </a:p>
          <a:p>
            <a:pPr lvl="1">
              <a:buClr>
                <a:schemeClr val="tx2">
                  <a:lumMod val="60000"/>
                  <a:lumOff val="40000"/>
                </a:schemeClr>
              </a:buClr>
              <a:buFont typeface="Wingdings" pitchFamily="2" charset="2"/>
              <a:buChar char="§"/>
            </a:pPr>
            <a:r>
              <a:rPr lang="en-US" sz="3200" b="1" dirty="0">
                <a:solidFill>
                  <a:srgbClr val="FEFFFF"/>
                </a:solidFill>
              </a:rPr>
              <a:t>Count Sheet</a:t>
            </a:r>
          </a:p>
          <a:p>
            <a:pPr>
              <a:buClr>
                <a:schemeClr val="tx2"/>
              </a:buClr>
            </a:pPr>
            <a:r>
              <a:rPr lang="en-US" sz="3600" b="1" dirty="0">
                <a:solidFill>
                  <a:srgbClr val="FEFFFF"/>
                </a:solidFill>
              </a:rPr>
              <a:t>Secure Medication</a:t>
            </a:r>
          </a:p>
          <a:p>
            <a:pPr>
              <a:buClr>
                <a:schemeClr val="tx2"/>
              </a:buClr>
            </a:pPr>
            <a:r>
              <a:rPr lang="en-US" sz="3600" b="1" dirty="0">
                <a:solidFill>
                  <a:srgbClr val="FEFFFF"/>
                </a:solidFill>
              </a:rPr>
              <a:t>Wash Hands</a:t>
            </a:r>
          </a:p>
          <a:p>
            <a:pPr>
              <a:buClr>
                <a:schemeClr val="tx2"/>
              </a:buClr>
            </a:pPr>
            <a:r>
              <a:rPr lang="en-US" sz="3600" b="1" dirty="0">
                <a:solidFill>
                  <a:srgbClr val="FEFFFF"/>
                </a:solidFill>
              </a:rPr>
              <a:t>Observe</a:t>
            </a:r>
          </a:p>
          <a:p>
            <a:pPr lvl="1">
              <a:buClr>
                <a:schemeClr val="tx2">
                  <a:lumMod val="60000"/>
                  <a:lumOff val="40000"/>
                </a:schemeClr>
              </a:buClr>
              <a:buFont typeface="Arial" panose="020B0604020202020204" pitchFamily="34" charset="0"/>
              <a:buChar char="•"/>
            </a:pPr>
            <a:endParaRPr lang="en-US" b="1" dirty="0">
              <a:solidFill>
                <a:srgbClr val="FEFFFF"/>
              </a:solidFill>
            </a:endParaRPr>
          </a:p>
        </p:txBody>
      </p:sp>
      <p:sp>
        <p:nvSpPr>
          <p:cNvPr id="99" name="Rectangle 98">
            <a:extLst>
              <a:ext uri="{FF2B5EF4-FFF2-40B4-BE49-F238E27FC236}">
                <a16:creationId xmlns:a16="http://schemas.microsoft.com/office/drawing/2014/main" id="{2262D4A7-5060-4829-B8BA-C54B23B1D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2199" y="0"/>
            <a:ext cx="2971801" cy="6853252"/>
          </a:xfrm>
          <a:prstGeom prst="rect">
            <a:avLst/>
          </a:prstGeom>
          <a:solidFill>
            <a:srgbClr val="FFFFFE"/>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en with solid fill">
            <a:extLst>
              <a:ext uri="{FF2B5EF4-FFF2-40B4-BE49-F238E27FC236}">
                <a16:creationId xmlns:a16="http://schemas.microsoft.com/office/drawing/2014/main" id="{0166CFC8-A52F-B644-B076-1ABFAD0062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581" y="663159"/>
            <a:ext cx="1750727" cy="1750727"/>
          </a:xfrm>
          <a:prstGeom prst="rect">
            <a:avLst/>
          </a:prstGeom>
        </p:spPr>
      </p:pic>
      <p:sp>
        <p:nvSpPr>
          <p:cNvPr id="101" name="Freeform 5">
            <a:extLst>
              <a:ext uri="{FF2B5EF4-FFF2-40B4-BE49-F238E27FC236}">
                <a16:creationId xmlns:a16="http://schemas.microsoft.com/office/drawing/2014/main" id="{BF5987E6-0167-4C11-9948-BF665BD6F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4000" b="1" dirty="0">
                <a:solidFill>
                  <a:srgbClr val="FEFFFF"/>
                </a:solidFill>
              </a:rPr>
              <a:t>Complete</a:t>
            </a:r>
          </a:p>
        </p:txBody>
      </p:sp>
      <p:pic>
        <p:nvPicPr>
          <p:cNvPr id="10" name="Graphic 9" descr="Lock with solid fill">
            <a:extLst>
              <a:ext uri="{FF2B5EF4-FFF2-40B4-BE49-F238E27FC236}">
                <a16:creationId xmlns:a16="http://schemas.microsoft.com/office/drawing/2014/main" id="{168D7ECD-5019-EA42-B309-23643EF5F2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83581" y="2554637"/>
            <a:ext cx="1750727" cy="1750727"/>
          </a:xfrm>
          <a:prstGeom prst="rect">
            <a:avLst/>
          </a:prstGeom>
        </p:spPr>
      </p:pic>
      <p:pic>
        <p:nvPicPr>
          <p:cNvPr id="12" name="Graphic 11" descr="Clapping hands outline">
            <a:extLst>
              <a:ext uri="{FF2B5EF4-FFF2-40B4-BE49-F238E27FC236}">
                <a16:creationId xmlns:a16="http://schemas.microsoft.com/office/drawing/2014/main" id="{8DE94E11-222A-C543-8AF3-2EAFF0A6F6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3581" y="4466230"/>
            <a:ext cx="1750727" cy="1750727"/>
          </a:xfrm>
          <a:prstGeom prst="rect">
            <a:avLst/>
          </a:prstGeom>
        </p:spPr>
      </p:pic>
    </p:spTree>
    <p:extLst>
      <p:ext uri="{BB962C8B-B14F-4D97-AF65-F5344CB8AC3E}">
        <p14:creationId xmlns:p14="http://schemas.microsoft.com/office/powerpoint/2010/main" val="1825268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50"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51"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2"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53"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4"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5"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6"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7"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8"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9"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60"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61"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3" name="Group 62">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64"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5"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6"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7"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8"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9"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70"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1"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72"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73"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4"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5"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7" name="Rectangle 76">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81" name="Rectangle 80">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Rectangle 82">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idx="4294967295"/>
          </p:nvPr>
        </p:nvSpPr>
        <p:spPr>
          <a:xfrm>
            <a:off x="405209" y="967417"/>
            <a:ext cx="2834152" cy="3943250"/>
          </a:xfrm>
        </p:spPr>
        <p:txBody>
          <a:bodyPr vert="horz" lIns="91440" tIns="45720" rIns="91440" bIns="45720" rtlCol="0" anchor="b">
            <a:normAutofit/>
          </a:bodyPr>
          <a:lstStyle/>
          <a:p>
            <a:r>
              <a:rPr lang="en-US" sz="3000" b="1" dirty="0">
                <a:solidFill>
                  <a:srgbClr val="FEFFFF"/>
                </a:solidFill>
              </a:rPr>
              <a:t>Medication Administration Process List</a:t>
            </a:r>
          </a:p>
        </p:txBody>
      </p:sp>
      <p:sp>
        <p:nvSpPr>
          <p:cNvPr id="85"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descr="A medical document with text&#10;&#10;Description automatically generated with medium confidence">
            <a:extLst>
              <a:ext uri="{FF2B5EF4-FFF2-40B4-BE49-F238E27FC236}">
                <a16:creationId xmlns:a16="http://schemas.microsoft.com/office/drawing/2014/main" id="{6BBB7FB8-A8F4-1ECA-5516-5001297BF3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0090" y="967417"/>
            <a:ext cx="4072187" cy="4930468"/>
          </a:xfrm>
          <a:prstGeom prst="rect">
            <a:avLst/>
          </a:prstGeom>
          <a:ln>
            <a:solidFill>
              <a:schemeClr val="accent1"/>
            </a:solidFill>
          </a:ln>
        </p:spPr>
      </p:pic>
    </p:spTree>
    <p:extLst>
      <p:ext uri="{BB962C8B-B14F-4D97-AF65-F5344CB8AC3E}">
        <p14:creationId xmlns:p14="http://schemas.microsoft.com/office/powerpoint/2010/main" val="2107609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36"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7"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8"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9"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0"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41"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42"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43"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44"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45"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46"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47"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49" name="Group 148">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150"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51"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52"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53"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4"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55"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56"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57"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58"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59"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60"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61"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63" name="Rectangle 162">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5"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167" name="Rectangle 166">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Rectangle 168">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05209" y="967417"/>
            <a:ext cx="2834152" cy="3943250"/>
          </a:xfrm>
        </p:spPr>
        <p:txBody>
          <a:bodyPr vert="horz" lIns="91440" tIns="45720" rIns="91440" bIns="45720" rtlCol="0" anchor="b">
            <a:normAutofit/>
          </a:bodyPr>
          <a:lstStyle/>
          <a:p>
            <a:r>
              <a:rPr lang="en-US" sz="3000" b="1" dirty="0">
                <a:solidFill>
                  <a:srgbClr val="FEFFFF"/>
                </a:solidFill>
              </a:rPr>
              <a:t>Medication Administration Process Visual</a:t>
            </a:r>
          </a:p>
        </p:txBody>
      </p:sp>
      <p:sp>
        <p:nvSpPr>
          <p:cNvPr id="171"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71FF7B1-8628-3396-E4A1-06BEA3CFC5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7878" y="459581"/>
            <a:ext cx="4869223" cy="5897170"/>
          </a:xfrm>
          <a:prstGeom prst="rect">
            <a:avLst/>
          </a:prstGeom>
        </p:spPr>
      </p:pic>
    </p:spTree>
    <p:extLst>
      <p:ext uri="{BB962C8B-B14F-4D97-AF65-F5344CB8AC3E}">
        <p14:creationId xmlns:p14="http://schemas.microsoft.com/office/powerpoint/2010/main" val="617590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73" name="Group 11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1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1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1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1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1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2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2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2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2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2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74" name="Group 12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1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7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7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7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8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8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8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8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8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8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8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75" name="Rectangle 18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6"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pic>
        <p:nvPicPr>
          <p:cNvPr id="35" name="Picture 34">
            <a:extLst>
              <a:ext uri="{FF2B5EF4-FFF2-40B4-BE49-F238E27FC236}">
                <a16:creationId xmlns:a16="http://schemas.microsoft.com/office/drawing/2014/main" id="{D9A69DC1-520C-2146-8DB7-41657E44415E}"/>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9143980" cy="6857990"/>
          </a:xfrm>
          <a:prstGeom prst="rect">
            <a:avLst/>
          </a:prstGeom>
          <a:noFill/>
        </p:spPr>
      </p:pic>
      <p:sp>
        <p:nvSpPr>
          <p:cNvPr id="188" name="Freeform 5">
            <a:extLst>
              <a:ext uri="{FF2B5EF4-FFF2-40B4-BE49-F238E27FC236}">
                <a16:creationId xmlns:a16="http://schemas.microsoft.com/office/drawing/2014/main" id="{2F2D0089-EE06-49C0-9C5F-56B94DF2D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7951572"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tx1">
              <a:alpha val="9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12799" y="3962400"/>
            <a:ext cx="6343650" cy="958911"/>
          </a:xfrm>
        </p:spPr>
        <p:txBody>
          <a:bodyPr vert="horz" lIns="91440" tIns="45720" rIns="91440" bIns="45720" rtlCol="0" anchor="b">
            <a:normAutofit/>
          </a:bodyPr>
          <a:lstStyle/>
          <a:p>
            <a:r>
              <a:rPr lang="en-US" sz="4000" b="1" dirty="0">
                <a:solidFill>
                  <a:srgbClr val="FEFFFF"/>
                </a:solidFill>
              </a:rPr>
              <a:t>How to Use a Blister Pack</a:t>
            </a:r>
          </a:p>
        </p:txBody>
      </p:sp>
    </p:spTree>
    <p:extLst>
      <p:ext uri="{BB962C8B-B14F-4D97-AF65-F5344CB8AC3E}">
        <p14:creationId xmlns:p14="http://schemas.microsoft.com/office/powerpoint/2010/main" val="380903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20" name="Picture 19" descr="Calculator on a notebook">
            <a:extLst>
              <a:ext uri="{FF2B5EF4-FFF2-40B4-BE49-F238E27FC236}">
                <a16:creationId xmlns:a16="http://schemas.microsoft.com/office/drawing/2014/main" id="{422540E0-3558-6C49-9270-08CEBFC583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25" name="Freeform 5">
            <a:extLst>
              <a:ext uri="{FF2B5EF4-FFF2-40B4-BE49-F238E27FC236}">
                <a16:creationId xmlns:a16="http://schemas.microsoft.com/office/drawing/2014/main" id="{A5A47686-9FEE-4CF5-850A-81E28E6AA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7793831"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accent1">
              <a:alpha val="93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626533"/>
            <a:ext cx="5346700" cy="1278467"/>
          </a:xfrm>
        </p:spPr>
        <p:txBody>
          <a:bodyPr anchor="ctr">
            <a:normAutofit/>
          </a:bodyPr>
          <a:lstStyle/>
          <a:p>
            <a:pPr algn="ctr"/>
            <a:r>
              <a:rPr lang="en-US" sz="2900" b="1" dirty="0">
                <a:solidFill>
                  <a:srgbClr val="FEFFFF"/>
                </a:solidFill>
              </a:rPr>
              <a:t>Medication Record Contents</a:t>
            </a:r>
          </a:p>
        </p:txBody>
      </p:sp>
      <p:sp>
        <p:nvSpPr>
          <p:cNvPr id="3" name="Content Placeholder 2"/>
          <p:cNvSpPr>
            <a:spLocks noGrp="1"/>
          </p:cNvSpPr>
          <p:nvPr>
            <p:ph idx="1"/>
          </p:nvPr>
        </p:nvSpPr>
        <p:spPr>
          <a:xfrm>
            <a:off x="406401" y="2133599"/>
            <a:ext cx="5619750" cy="3809999"/>
          </a:xfrm>
        </p:spPr>
        <p:txBody>
          <a:bodyPr>
            <a:normAutofit/>
          </a:bodyPr>
          <a:lstStyle/>
          <a:p>
            <a:pPr lvl="1">
              <a:buClr>
                <a:schemeClr val="tx2">
                  <a:lumMod val="60000"/>
                  <a:lumOff val="40000"/>
                </a:schemeClr>
              </a:buClr>
            </a:pPr>
            <a:r>
              <a:rPr lang="en-US" sz="2700" b="1" dirty="0">
                <a:solidFill>
                  <a:srgbClr val="FEFFFF"/>
                </a:solidFill>
              </a:rPr>
              <a:t>Emergency Fact Sheet</a:t>
            </a:r>
          </a:p>
          <a:p>
            <a:pPr lvl="1">
              <a:buClr>
                <a:schemeClr val="tx2">
                  <a:lumMod val="60000"/>
                  <a:lumOff val="40000"/>
                </a:schemeClr>
              </a:buClr>
            </a:pPr>
            <a:r>
              <a:rPr lang="en-US" sz="2700" b="1" dirty="0">
                <a:solidFill>
                  <a:srgbClr val="FEFFFF"/>
                </a:solidFill>
              </a:rPr>
              <a:t>HCP Orders</a:t>
            </a:r>
            <a:endParaRPr lang="en-US" sz="2500" b="1" dirty="0">
              <a:solidFill>
                <a:srgbClr val="FEFFFF"/>
              </a:solidFill>
            </a:endParaRPr>
          </a:p>
          <a:p>
            <a:pPr lvl="1">
              <a:buClr>
                <a:schemeClr val="tx2">
                  <a:lumMod val="60000"/>
                  <a:lumOff val="40000"/>
                </a:schemeClr>
              </a:buClr>
            </a:pPr>
            <a:r>
              <a:rPr lang="en-US" sz="2700" b="1" dirty="0">
                <a:solidFill>
                  <a:srgbClr val="FEFFFF"/>
                </a:solidFill>
              </a:rPr>
              <a:t>Medication Sheets</a:t>
            </a:r>
            <a:endParaRPr lang="en-US" sz="2500" b="1" dirty="0">
              <a:solidFill>
                <a:srgbClr val="FEFFFF"/>
              </a:solidFill>
            </a:endParaRPr>
          </a:p>
          <a:p>
            <a:pPr lvl="2">
              <a:buClr>
                <a:schemeClr val="tx2">
                  <a:lumMod val="40000"/>
                  <a:lumOff val="60000"/>
                </a:schemeClr>
              </a:buClr>
              <a:buFont typeface="Wingdings" pitchFamily="2" charset="2"/>
              <a:buChar char="§"/>
            </a:pPr>
            <a:r>
              <a:rPr lang="en-US" sz="2500" b="1" dirty="0">
                <a:solidFill>
                  <a:srgbClr val="FEFFFF"/>
                </a:solidFill>
              </a:rPr>
              <a:t>Medication Progress Notes</a:t>
            </a:r>
          </a:p>
          <a:p>
            <a:pPr lvl="1">
              <a:buClr>
                <a:schemeClr val="tx2">
                  <a:lumMod val="60000"/>
                  <a:lumOff val="40000"/>
                </a:schemeClr>
              </a:buClr>
            </a:pPr>
            <a:r>
              <a:rPr lang="en-US" sz="2700" b="1" dirty="0">
                <a:solidFill>
                  <a:srgbClr val="FEFFFF"/>
                </a:solidFill>
              </a:rPr>
              <a:t>Medication Information Sheets</a:t>
            </a:r>
          </a:p>
        </p:txBody>
      </p:sp>
    </p:spTree>
    <p:extLst>
      <p:ext uri="{BB962C8B-B14F-4D97-AF65-F5344CB8AC3E}">
        <p14:creationId xmlns:p14="http://schemas.microsoft.com/office/powerpoint/2010/main" val="2706279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descr="An open book and on top are eyeglasses and pen">
            <a:extLst>
              <a:ext uri="{FF2B5EF4-FFF2-40B4-BE49-F238E27FC236}">
                <a16:creationId xmlns:a16="http://schemas.microsoft.com/office/drawing/2014/main" id="{8F0F3055-CA9E-EB42-94F7-D4D677525DAF}"/>
              </a:ext>
            </a:extLst>
          </p:cNvPr>
          <p:cNvPicPr>
            <a:picLocks noChangeAspect="1"/>
          </p:cNvPicPr>
          <p:nvPr/>
        </p:nvPicPr>
        <p:blipFill rotWithShape="1">
          <a:blip r:embed="rId3" cstate="screen">
            <a:graysc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b="-1"/>
          <a:stretch/>
        </p:blipFill>
        <p:spPr>
          <a:xfrm>
            <a:off x="20" y="10"/>
            <a:ext cx="5680810" cy="6857990"/>
          </a:xfrm>
          <a:prstGeom prst="rect">
            <a:avLst/>
          </a:prstGeom>
        </p:spPr>
      </p:pic>
      <p:sp>
        <p:nvSpPr>
          <p:cNvPr id="97"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6070600" cy="778933"/>
          </a:xfrm>
        </p:spPr>
        <p:txBody>
          <a:bodyPr anchor="ctr">
            <a:normAutofit fontScale="90000"/>
          </a:bodyPr>
          <a:lstStyle/>
          <a:p>
            <a:pPr>
              <a:lnSpc>
                <a:spcPct val="90000"/>
              </a:lnSpc>
            </a:pPr>
            <a:r>
              <a:rPr lang="en-US" sz="2800" b="1" dirty="0">
                <a:solidFill>
                  <a:srgbClr val="FEFFFF"/>
                </a:solidFill>
              </a:rPr>
              <a:t>Medication Administration Practice</a:t>
            </a:r>
          </a:p>
        </p:txBody>
      </p:sp>
      <p:sp>
        <p:nvSpPr>
          <p:cNvPr id="3" name="Content Placeholder 2"/>
          <p:cNvSpPr>
            <a:spLocks noGrp="1"/>
          </p:cNvSpPr>
          <p:nvPr>
            <p:ph idx="1"/>
          </p:nvPr>
        </p:nvSpPr>
        <p:spPr>
          <a:xfrm>
            <a:off x="5895576" y="2017668"/>
            <a:ext cx="3019823" cy="3857816"/>
          </a:xfrm>
        </p:spPr>
        <p:txBody>
          <a:bodyPr>
            <a:normAutofit/>
          </a:bodyPr>
          <a:lstStyle/>
          <a:p>
            <a:pPr>
              <a:buClr>
                <a:schemeClr val="tx2"/>
              </a:buClr>
            </a:pPr>
            <a:r>
              <a:rPr lang="en-US" sz="2400" b="1" dirty="0">
                <a:solidFill>
                  <a:schemeClr val="tx1">
                    <a:lumMod val="95000"/>
                    <a:lumOff val="5000"/>
                  </a:schemeClr>
                </a:solidFill>
              </a:rPr>
              <a:t>Reminders</a:t>
            </a:r>
          </a:p>
          <a:p>
            <a:pPr lvl="1">
              <a:buClr>
                <a:schemeClr val="tx2">
                  <a:lumMod val="60000"/>
                  <a:lumOff val="40000"/>
                </a:schemeClr>
              </a:buClr>
              <a:buFont typeface="Wingdings" pitchFamily="2" charset="2"/>
              <a:buChar char="§"/>
            </a:pPr>
            <a:r>
              <a:rPr lang="en-US" sz="2000" b="1" dirty="0">
                <a:solidFill>
                  <a:schemeClr val="tx1">
                    <a:lumMod val="95000"/>
                    <a:lumOff val="5000"/>
                  </a:schemeClr>
                </a:solidFill>
              </a:rPr>
              <a:t>Scenario</a:t>
            </a:r>
          </a:p>
          <a:p>
            <a:pPr lvl="2">
              <a:buClr>
                <a:schemeClr val="tx2">
                  <a:lumMod val="40000"/>
                  <a:lumOff val="60000"/>
                </a:schemeClr>
              </a:buClr>
              <a:buFont typeface="Courier New" panose="02070309020205020404" pitchFamily="49" charset="0"/>
              <a:buChar char="o"/>
            </a:pPr>
            <a:r>
              <a:rPr lang="en-US" sz="1600" b="1" dirty="0">
                <a:solidFill>
                  <a:schemeClr val="tx1">
                    <a:lumMod val="95000"/>
                    <a:lumOff val="5000"/>
                  </a:schemeClr>
                </a:solidFill>
              </a:rPr>
              <a:t>Determine Correct Med to Administe</a:t>
            </a:r>
            <a:r>
              <a:rPr lang="en-US" b="1" dirty="0">
                <a:solidFill>
                  <a:schemeClr val="tx1">
                    <a:lumMod val="95000"/>
                    <a:lumOff val="5000"/>
                  </a:schemeClr>
                </a:solidFill>
              </a:rPr>
              <a:t>r</a:t>
            </a:r>
          </a:p>
          <a:p>
            <a:pPr lvl="1">
              <a:buClr>
                <a:schemeClr val="bg2">
                  <a:lumMod val="50000"/>
                </a:schemeClr>
              </a:buClr>
              <a:buFont typeface="Wingdings" pitchFamily="2" charset="2"/>
              <a:buChar char="§"/>
            </a:pPr>
            <a:r>
              <a:rPr lang="en-US" sz="2000" b="1" dirty="0">
                <a:solidFill>
                  <a:schemeClr val="tx1">
                    <a:lumMod val="95000"/>
                    <a:lumOff val="5000"/>
                  </a:schemeClr>
                </a:solidFill>
              </a:rPr>
              <a:t>Documentation</a:t>
            </a:r>
          </a:p>
          <a:p>
            <a:pPr lvl="2">
              <a:buClr>
                <a:schemeClr val="tx2">
                  <a:lumMod val="40000"/>
                  <a:lumOff val="60000"/>
                </a:schemeClr>
              </a:buClr>
              <a:buFont typeface="Courier New" panose="02070309020205020404" pitchFamily="49" charset="0"/>
              <a:buChar char="o"/>
            </a:pPr>
            <a:r>
              <a:rPr lang="en-US" sz="1600" b="1" dirty="0">
                <a:solidFill>
                  <a:schemeClr val="tx1">
                    <a:lumMod val="95000"/>
                    <a:lumOff val="5000"/>
                  </a:schemeClr>
                </a:solidFill>
              </a:rPr>
              <a:t>Med Book</a:t>
            </a:r>
          </a:p>
          <a:p>
            <a:pPr lvl="2">
              <a:buClr>
                <a:schemeClr val="tx2">
                  <a:lumMod val="40000"/>
                  <a:lumOff val="60000"/>
                </a:schemeClr>
              </a:buClr>
              <a:buFont typeface="Courier New" panose="02070309020205020404" pitchFamily="49" charset="0"/>
              <a:buChar char="o"/>
            </a:pPr>
            <a:r>
              <a:rPr lang="en-US" sz="1600" b="1" dirty="0">
                <a:solidFill>
                  <a:schemeClr val="tx1">
                    <a:lumMod val="95000"/>
                    <a:lumOff val="5000"/>
                  </a:schemeClr>
                </a:solidFill>
              </a:rPr>
              <a:t>Count Book</a:t>
            </a:r>
          </a:p>
          <a:p>
            <a:pPr lvl="3">
              <a:buClr>
                <a:srgbClr val="F8BD5F"/>
              </a:buClr>
            </a:pPr>
            <a:endParaRPr lang="en-US" b="1" dirty="0">
              <a:solidFill>
                <a:schemeClr val="tx1">
                  <a:lumMod val="95000"/>
                  <a:lumOff val="5000"/>
                </a:schemeClr>
              </a:solidFill>
            </a:endParaRPr>
          </a:p>
        </p:txBody>
      </p:sp>
    </p:spTree>
    <p:extLst>
      <p:ext uri="{BB962C8B-B14F-4D97-AF65-F5344CB8AC3E}">
        <p14:creationId xmlns:p14="http://schemas.microsoft.com/office/powerpoint/2010/main" val="61952095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800" b="1">
                <a:solidFill>
                  <a:schemeClr val="bg1"/>
                </a:solidFill>
              </a:rPr>
              <a:t>Med Pass Scenario</a:t>
            </a:r>
          </a:p>
        </p:txBody>
      </p:sp>
      <p:sp>
        <p:nvSpPr>
          <p:cNvPr id="11"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599EF42-B017-4513-A0B2-CC20A0E556B6}"/>
              </a:ext>
            </a:extLst>
          </p:cNvPr>
          <p:cNvGraphicFramePr>
            <a:graphicFrameLocks noGrp="1"/>
          </p:cNvGraphicFramePr>
          <p:nvPr>
            <p:ph idx="1"/>
            <p:extLst>
              <p:ext uri="{D42A27DB-BD31-4B8C-83A1-F6EECF244321}">
                <p14:modId xmlns:p14="http://schemas.microsoft.com/office/powerpoint/2010/main" val="2799870250"/>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2904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a:extLst>
            <a:ext uri="{FF2B5EF4-FFF2-40B4-BE49-F238E27FC236}">
              <a16:creationId xmlns:a16="http://schemas.microsoft.com/office/drawing/2014/main" id="{96A69390-1383-72AD-E2B8-7DC9D1193EC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AD8286E-8C63-866C-5DFC-1F34FF04E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55023-8E31-D78A-DD29-F5D5A26CC104}"/>
              </a:ext>
            </a:extLst>
          </p:cNvPr>
          <p:cNvSpPr>
            <a:spLocks noGrp="1"/>
          </p:cNvSpPr>
          <p:nvPr>
            <p:ph type="title"/>
          </p:nvPr>
        </p:nvSpPr>
        <p:spPr>
          <a:xfrm>
            <a:off x="944919" y="3101093"/>
            <a:ext cx="1840539" cy="3029344"/>
          </a:xfrm>
        </p:spPr>
        <p:txBody>
          <a:bodyPr>
            <a:normAutofit/>
          </a:bodyPr>
          <a:lstStyle/>
          <a:p>
            <a:r>
              <a:rPr lang="en-US" sz="2800" b="1">
                <a:solidFill>
                  <a:schemeClr val="bg1"/>
                </a:solidFill>
              </a:rPr>
              <a:t>Med Pass Scenario</a:t>
            </a:r>
          </a:p>
        </p:txBody>
      </p:sp>
      <p:sp>
        <p:nvSpPr>
          <p:cNvPr id="11" name="Freeform 11">
            <a:extLst>
              <a:ext uri="{FF2B5EF4-FFF2-40B4-BE49-F238E27FC236}">
                <a16:creationId xmlns:a16="http://schemas.microsoft.com/office/drawing/2014/main" id="{BF02D634-AD76-E88C-53DA-A3BEE2748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AACE7479-E728-38F1-FF88-44DD24AB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38C977F-35D2-066C-F1EC-038D9AEA0627}"/>
              </a:ext>
            </a:extLst>
          </p:cNvPr>
          <p:cNvGraphicFramePr>
            <a:graphicFrameLocks noGrp="1"/>
          </p:cNvGraphicFramePr>
          <p:nvPr>
            <p:ph idx="1"/>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27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800" b="1">
                <a:solidFill>
                  <a:schemeClr val="bg1"/>
                </a:solidFill>
              </a:rPr>
              <a:t>Med Pass Scenario</a:t>
            </a:r>
          </a:p>
        </p:txBody>
      </p:sp>
      <p:sp>
        <p:nvSpPr>
          <p:cNvPr id="11"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F7B66A6-8752-48E3-A600-CC952ABC8261}"/>
              </a:ext>
            </a:extLst>
          </p:cNvPr>
          <p:cNvGraphicFramePr>
            <a:graphicFrameLocks noGrp="1"/>
          </p:cNvGraphicFramePr>
          <p:nvPr>
            <p:ph idx="1"/>
            <p:extLst>
              <p:ext uri="{D42A27DB-BD31-4B8C-83A1-F6EECF244321}">
                <p14:modId xmlns:p14="http://schemas.microsoft.com/office/powerpoint/2010/main" val="2574847336"/>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5922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a:extLst>
            <a:ext uri="{FF2B5EF4-FFF2-40B4-BE49-F238E27FC236}">
              <a16:creationId xmlns:a16="http://schemas.microsoft.com/office/drawing/2014/main" id="{4DF09A6B-D5CF-FF20-137B-C8F6FE4CFBC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1FA726A-368A-A243-4725-07B432951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8B090-61CA-2F12-24E4-0EFA0D210E8D}"/>
              </a:ext>
            </a:extLst>
          </p:cNvPr>
          <p:cNvSpPr>
            <a:spLocks noGrp="1"/>
          </p:cNvSpPr>
          <p:nvPr>
            <p:ph type="title"/>
          </p:nvPr>
        </p:nvSpPr>
        <p:spPr>
          <a:xfrm>
            <a:off x="944919" y="3101093"/>
            <a:ext cx="1840539" cy="3029344"/>
          </a:xfrm>
        </p:spPr>
        <p:txBody>
          <a:bodyPr>
            <a:normAutofit/>
          </a:bodyPr>
          <a:lstStyle/>
          <a:p>
            <a:r>
              <a:rPr lang="en-US" sz="2800" b="1">
                <a:solidFill>
                  <a:schemeClr val="bg1"/>
                </a:solidFill>
              </a:rPr>
              <a:t>Med Pass Scenario</a:t>
            </a:r>
          </a:p>
        </p:txBody>
      </p:sp>
      <p:sp>
        <p:nvSpPr>
          <p:cNvPr id="11" name="Freeform 11">
            <a:extLst>
              <a:ext uri="{FF2B5EF4-FFF2-40B4-BE49-F238E27FC236}">
                <a16:creationId xmlns:a16="http://schemas.microsoft.com/office/drawing/2014/main" id="{079EA959-AAFD-3AA3-DAAE-51061A54E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77F280A3-F61C-42A6-F958-6C22821AD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11C1EDE-5273-F10C-BBFF-B5188B022E4D}"/>
              </a:ext>
            </a:extLst>
          </p:cNvPr>
          <p:cNvGraphicFramePr>
            <a:graphicFrameLocks noGrp="1"/>
          </p:cNvGraphicFramePr>
          <p:nvPr>
            <p:ph idx="1"/>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2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800" b="1" dirty="0">
                <a:solidFill>
                  <a:schemeClr val="bg1"/>
                </a:solidFill>
              </a:rPr>
              <a:t>Med Pass Scenario</a:t>
            </a:r>
          </a:p>
        </p:txBody>
      </p:sp>
      <p:sp>
        <p:nvSpPr>
          <p:cNvPr id="11"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2EE6C37-DCCD-40DE-B048-F9B5A96B0D9C}"/>
              </a:ext>
            </a:extLst>
          </p:cNvPr>
          <p:cNvGraphicFramePr>
            <a:graphicFrameLocks noGrp="1"/>
          </p:cNvGraphicFramePr>
          <p:nvPr>
            <p:ph idx="1"/>
            <p:extLst>
              <p:ext uri="{D42A27DB-BD31-4B8C-83A1-F6EECF244321}">
                <p14:modId xmlns:p14="http://schemas.microsoft.com/office/powerpoint/2010/main" val="1826176477"/>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111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a:extLst>
            <a:ext uri="{FF2B5EF4-FFF2-40B4-BE49-F238E27FC236}">
              <a16:creationId xmlns:a16="http://schemas.microsoft.com/office/drawing/2014/main" id="{35F38460-9F7F-4B56-6733-C479E8761B5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4AA9F3A-226B-4C37-69CE-F561807A1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3B6D8E-9663-152D-51D5-34B249E785D8}"/>
              </a:ext>
            </a:extLst>
          </p:cNvPr>
          <p:cNvSpPr>
            <a:spLocks noGrp="1"/>
          </p:cNvSpPr>
          <p:nvPr>
            <p:ph type="title"/>
          </p:nvPr>
        </p:nvSpPr>
        <p:spPr>
          <a:xfrm>
            <a:off x="944919" y="3101093"/>
            <a:ext cx="1840539" cy="3029344"/>
          </a:xfrm>
        </p:spPr>
        <p:txBody>
          <a:bodyPr>
            <a:normAutofit/>
          </a:bodyPr>
          <a:lstStyle/>
          <a:p>
            <a:r>
              <a:rPr lang="en-US" sz="2800" b="1" dirty="0">
                <a:solidFill>
                  <a:schemeClr val="bg1"/>
                </a:solidFill>
              </a:rPr>
              <a:t>Med Pass Scenario</a:t>
            </a:r>
          </a:p>
        </p:txBody>
      </p:sp>
      <p:sp>
        <p:nvSpPr>
          <p:cNvPr id="11" name="Freeform 11">
            <a:extLst>
              <a:ext uri="{FF2B5EF4-FFF2-40B4-BE49-F238E27FC236}">
                <a16:creationId xmlns:a16="http://schemas.microsoft.com/office/drawing/2014/main" id="{CE2311A6-182C-2B72-D698-641132F1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F5CCC231-F6BC-B105-C1F4-8DC55A9B0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CD1B20B-6446-EC0A-B5B8-1C94E2552310}"/>
              </a:ext>
            </a:extLst>
          </p:cNvPr>
          <p:cNvGraphicFramePr>
            <a:graphicFrameLocks noGrp="1"/>
          </p:cNvGraphicFramePr>
          <p:nvPr>
            <p:ph idx="1"/>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179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ssorted pills and tablets">
            <a:extLst>
              <a:ext uri="{FF2B5EF4-FFF2-40B4-BE49-F238E27FC236}">
                <a16:creationId xmlns:a16="http://schemas.microsoft.com/office/drawing/2014/main" id="{948A4937-7D1C-6E4D-9F33-7E35099C22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5680810" cy="6857990"/>
          </a:xfrm>
          <a:prstGeom prst="rect">
            <a:avLst/>
          </a:prstGeom>
        </p:spPr>
      </p:pic>
      <p:sp>
        <p:nvSpPr>
          <p:cNvPr id="32"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994400" cy="778933"/>
          </a:xfrm>
        </p:spPr>
        <p:txBody>
          <a:bodyPr anchor="ctr">
            <a:normAutofit fontScale="90000"/>
          </a:bodyPr>
          <a:lstStyle/>
          <a:p>
            <a:pPr>
              <a:lnSpc>
                <a:spcPct val="90000"/>
              </a:lnSpc>
            </a:pPr>
            <a:r>
              <a:rPr lang="en-US" sz="2800" b="1" dirty="0">
                <a:solidFill>
                  <a:srgbClr val="FEFFFF"/>
                </a:solidFill>
              </a:rPr>
              <a:t>Medication Administration Demonstration Pretest</a:t>
            </a:r>
          </a:p>
        </p:txBody>
      </p:sp>
      <p:sp>
        <p:nvSpPr>
          <p:cNvPr id="3" name="Content Placeholder 2"/>
          <p:cNvSpPr>
            <a:spLocks noGrp="1"/>
          </p:cNvSpPr>
          <p:nvPr>
            <p:ph idx="1"/>
          </p:nvPr>
        </p:nvSpPr>
        <p:spPr>
          <a:xfrm>
            <a:off x="5895577" y="2017668"/>
            <a:ext cx="2812654" cy="4459332"/>
          </a:xfrm>
        </p:spPr>
        <p:txBody>
          <a:bodyPr>
            <a:normAutofit/>
          </a:bodyPr>
          <a:lstStyle/>
          <a:p>
            <a:pPr>
              <a:buClr>
                <a:schemeClr val="tx2">
                  <a:lumMod val="60000"/>
                  <a:lumOff val="40000"/>
                </a:schemeClr>
              </a:buClr>
            </a:pPr>
            <a:r>
              <a:rPr lang="en-US" sz="2200" b="1" dirty="0">
                <a:solidFill>
                  <a:schemeClr val="tx1">
                    <a:lumMod val="95000"/>
                    <a:lumOff val="5000"/>
                  </a:schemeClr>
                </a:solidFill>
              </a:rPr>
              <a:t>Trainer will </a:t>
            </a:r>
          </a:p>
          <a:p>
            <a:pPr lvl="1">
              <a:buClr>
                <a:schemeClr val="tx2">
                  <a:lumMod val="60000"/>
                  <a:lumOff val="40000"/>
                </a:schemeClr>
              </a:buClr>
              <a:buFont typeface="Wingdings" pitchFamily="2" charset="2"/>
              <a:buChar char="§"/>
            </a:pPr>
            <a:r>
              <a:rPr lang="en-US" sz="2000" b="1" dirty="0">
                <a:solidFill>
                  <a:schemeClr val="tx1">
                    <a:lumMod val="95000"/>
                    <a:lumOff val="5000"/>
                  </a:schemeClr>
                </a:solidFill>
              </a:rPr>
              <a:t>Observe you Apply your Knowledge</a:t>
            </a:r>
          </a:p>
          <a:p>
            <a:pPr lvl="2">
              <a:buClr>
                <a:schemeClr val="tx2">
                  <a:lumMod val="40000"/>
                  <a:lumOff val="60000"/>
                </a:schemeClr>
              </a:buClr>
              <a:buFont typeface="Courier New" panose="02070309020205020404" pitchFamily="49" charset="0"/>
              <a:buChar char="o"/>
            </a:pPr>
            <a:r>
              <a:rPr lang="en-US" sz="1800" b="1" dirty="0">
                <a:solidFill>
                  <a:schemeClr val="tx1">
                    <a:lumMod val="95000"/>
                    <a:lumOff val="5000"/>
                  </a:schemeClr>
                </a:solidFill>
              </a:rPr>
              <a:t>Confirm the HCP Order </a:t>
            </a:r>
          </a:p>
          <a:p>
            <a:pPr lvl="2">
              <a:buClr>
                <a:schemeClr val="tx2">
                  <a:lumMod val="40000"/>
                  <a:lumOff val="60000"/>
                </a:schemeClr>
              </a:buClr>
              <a:buFont typeface="Courier New" panose="02070309020205020404" pitchFamily="49" charset="0"/>
              <a:buChar char="o"/>
            </a:pPr>
            <a:r>
              <a:rPr lang="en-US" sz="1800" b="1" dirty="0">
                <a:solidFill>
                  <a:schemeClr val="tx1">
                    <a:lumMod val="95000"/>
                    <a:lumOff val="5000"/>
                  </a:schemeClr>
                </a:solidFill>
              </a:rPr>
              <a:t>2 Checks of the 5 Rights</a:t>
            </a:r>
          </a:p>
          <a:p>
            <a:pPr lvl="1">
              <a:buClr>
                <a:schemeClr val="tx2">
                  <a:lumMod val="60000"/>
                  <a:lumOff val="40000"/>
                </a:schemeClr>
              </a:buClr>
              <a:buFont typeface="Wingdings" pitchFamily="2" charset="2"/>
              <a:buChar char="§"/>
            </a:pPr>
            <a:r>
              <a:rPr lang="en-US" sz="2000" b="1" dirty="0">
                <a:solidFill>
                  <a:schemeClr val="tx1">
                    <a:lumMod val="95000"/>
                    <a:lumOff val="5000"/>
                  </a:schemeClr>
                </a:solidFill>
              </a:rPr>
              <a:t>Give you Feedback</a:t>
            </a:r>
          </a:p>
        </p:txBody>
      </p:sp>
    </p:spTree>
    <p:extLst>
      <p:ext uri="{BB962C8B-B14F-4D97-AF65-F5344CB8AC3E}">
        <p14:creationId xmlns:p14="http://schemas.microsoft.com/office/powerpoint/2010/main" val="3103049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11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0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0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0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0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0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0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1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1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15" name="Group 12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1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7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7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7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8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8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8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8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8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8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8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16" name="Rectangle 18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7"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218" name="Rectangle 192">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Picture 17" descr="Question mark on green pastel background">
            <a:extLst>
              <a:ext uri="{FF2B5EF4-FFF2-40B4-BE49-F238E27FC236}">
                <a16:creationId xmlns:a16="http://schemas.microsoft.com/office/drawing/2014/main" id="{2FBBB889-5C86-8240-8C0E-CFB64E5A04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19" name="Freeform: Shape 194">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6456783"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000000">
              <a:alpha val="94000"/>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p:cNvSpPr>
            <a:spLocks noGrp="1"/>
          </p:cNvSpPr>
          <p:nvPr>
            <p:ph type="title"/>
          </p:nvPr>
        </p:nvSpPr>
        <p:spPr>
          <a:xfrm>
            <a:off x="812799" y="3889218"/>
            <a:ext cx="4776234" cy="1032094"/>
          </a:xfrm>
        </p:spPr>
        <p:txBody>
          <a:bodyPr vert="horz" lIns="91440" tIns="45720" rIns="91440" bIns="45720" rtlCol="0" anchor="b">
            <a:normAutofit/>
          </a:bodyPr>
          <a:lstStyle/>
          <a:p>
            <a:r>
              <a:rPr lang="en-US" sz="4000" b="1" dirty="0">
                <a:solidFill>
                  <a:srgbClr val="FEFFFF"/>
                </a:solidFill>
              </a:rPr>
              <a:t>Questions</a:t>
            </a:r>
          </a:p>
        </p:txBody>
      </p:sp>
    </p:spTree>
    <p:extLst>
      <p:ext uri="{BB962C8B-B14F-4D97-AF65-F5344CB8AC3E}">
        <p14:creationId xmlns:p14="http://schemas.microsoft.com/office/powerpoint/2010/main" val="371703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4699877-13E3-4FC1-B91B-2A8A8FA76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4CB122-E2DC-4CA5-8B6F-B49249C7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00608"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AB22E03-3087-4988-9DB5-572918FB9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41909" y="313809"/>
            <a:ext cx="6960791"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4B2A5927-4A36-47DC-BF12-54A96B456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2652432" cy="857047"/>
          </a:xfrm>
          <a:prstGeom prst="rightArrow">
            <a:avLst>
              <a:gd name="adj1" fmla="val 100000"/>
              <a:gd name="adj2" fmla="val 44189"/>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 name="Picture 1" descr="A person in a blue shirt&#10;&#10;Description automatically generated">
            <a:extLst>
              <a:ext uri="{FF2B5EF4-FFF2-40B4-BE49-F238E27FC236}">
                <a16:creationId xmlns:a16="http://schemas.microsoft.com/office/drawing/2014/main" id="{9C953372-DB6F-F6B1-1281-8E97A12E2E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9222" y="659027"/>
            <a:ext cx="3087297" cy="5392659"/>
          </a:xfrm>
          <a:prstGeom prst="rect">
            <a:avLst/>
          </a:prstGeom>
        </p:spPr>
      </p:pic>
      <p:sp>
        <p:nvSpPr>
          <p:cNvPr id="3" name="TextBox 2">
            <a:extLst>
              <a:ext uri="{FF2B5EF4-FFF2-40B4-BE49-F238E27FC236}">
                <a16:creationId xmlns:a16="http://schemas.microsoft.com/office/drawing/2014/main" id="{00773AE9-CE80-66FB-F4AD-2B433DB64A2B}"/>
              </a:ext>
            </a:extLst>
          </p:cNvPr>
          <p:cNvSpPr txBox="1"/>
          <p:nvPr/>
        </p:nvSpPr>
        <p:spPr>
          <a:xfrm>
            <a:off x="198495" y="1098316"/>
            <a:ext cx="2255442" cy="307777"/>
          </a:xfrm>
          <a:prstGeom prst="rect">
            <a:avLst/>
          </a:prstGeom>
          <a:noFill/>
        </p:spPr>
        <p:txBody>
          <a:bodyPr wrap="square" rtlCol="0">
            <a:spAutoFit/>
          </a:bodyPr>
          <a:lstStyle/>
          <a:p>
            <a:r>
              <a:rPr lang="en-US" sz="1400" b="1" dirty="0">
                <a:solidFill>
                  <a:schemeClr val="bg1"/>
                </a:solidFill>
              </a:rPr>
              <a:t>Emergency Fact Sheet</a:t>
            </a:r>
          </a:p>
        </p:txBody>
      </p:sp>
    </p:spTree>
    <p:extLst>
      <p:ext uri="{BB962C8B-B14F-4D97-AF65-F5344CB8AC3E}">
        <p14:creationId xmlns:p14="http://schemas.microsoft.com/office/powerpoint/2010/main" val="395829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381000"/>
            <a:ext cx="4646613" cy="566738"/>
          </a:xfrm>
        </p:spPr>
        <p:txBody>
          <a:bodyPr vert="horz" lIns="91440" tIns="45720" rIns="91440" bIns="45720" rtlCol="0" anchor="b">
            <a:noAutofit/>
          </a:bodyPr>
          <a:lstStyle/>
          <a:p>
            <a:r>
              <a:rPr lang="en-US" sz="4000" b="1" dirty="0">
                <a:solidFill>
                  <a:schemeClr val="bg1"/>
                </a:solidFill>
              </a:rPr>
              <a:t>Medication Sheet</a:t>
            </a:r>
          </a:p>
        </p:txBody>
      </p:sp>
      <p:pic>
        <p:nvPicPr>
          <p:cNvPr id="9" name="Picture 8" descr="Graphical user interface, table&#10;&#10;Description automatically generated">
            <a:extLst>
              <a:ext uri="{FF2B5EF4-FFF2-40B4-BE49-F238E27FC236}">
                <a16:creationId xmlns:a16="http://schemas.microsoft.com/office/drawing/2014/main" id="{59FBC8A7-A6E2-9646-A88C-51CA65F2DC22}"/>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800100" y="1143000"/>
            <a:ext cx="7543800" cy="5181600"/>
          </a:xfrm>
          <a:prstGeom prst="rect">
            <a:avLst/>
          </a:prstGeom>
          <a:solidFill>
            <a:schemeClr val="tx2"/>
          </a:solid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726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12">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4000" b="1" dirty="0">
                <a:solidFill>
                  <a:srgbClr val="FEFFFF"/>
                </a:solidFill>
              </a:rPr>
              <a:t>Count Book Sections</a:t>
            </a:r>
          </a:p>
        </p:txBody>
      </p:sp>
      <p:pic>
        <p:nvPicPr>
          <p:cNvPr id="4" name="Graphic 3" descr="Closed book with solid fill">
            <a:extLst>
              <a:ext uri="{FF2B5EF4-FFF2-40B4-BE49-F238E27FC236}">
                <a16:creationId xmlns:a16="http://schemas.microsoft.com/office/drawing/2014/main" id="{85254817-D946-3149-AC38-2F1B09AE50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4792" y="2837523"/>
            <a:ext cx="2251449" cy="2251449"/>
          </a:xfrm>
          <a:prstGeom prst="rect">
            <a:avLst/>
          </a:prstGeom>
        </p:spPr>
      </p:pic>
      <p:graphicFrame>
        <p:nvGraphicFramePr>
          <p:cNvPr id="6" name="Content Placeholder 2">
            <a:extLst>
              <a:ext uri="{FF2B5EF4-FFF2-40B4-BE49-F238E27FC236}">
                <a16:creationId xmlns:a16="http://schemas.microsoft.com/office/drawing/2014/main" id="{7A5C24D6-E1B8-4EA3-908A-DFA221E5DBA8}"/>
              </a:ext>
            </a:extLst>
          </p:cNvPr>
          <p:cNvGraphicFramePr>
            <a:graphicFrameLocks noGrp="1"/>
          </p:cNvGraphicFramePr>
          <p:nvPr>
            <p:ph idx="1"/>
            <p:extLst>
              <p:ext uri="{D42A27DB-BD31-4B8C-83A1-F6EECF244321}">
                <p14:modId xmlns:p14="http://schemas.microsoft.com/office/powerpoint/2010/main" val="4212900080"/>
              </p:ext>
            </p:extLst>
          </p:nvPr>
        </p:nvGraphicFramePr>
        <p:xfrm>
          <a:off x="406399" y="2032000"/>
          <a:ext cx="5359400" cy="38792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8301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US" sz="4000" b="1" dirty="0">
                <a:solidFill>
                  <a:srgbClr val="FEFFFF"/>
                </a:solidFill>
              </a:rPr>
              <a:t>Count Sheet</a:t>
            </a:r>
          </a:p>
        </p:txBody>
      </p:sp>
      <p:graphicFrame>
        <p:nvGraphicFramePr>
          <p:cNvPr id="3" name="Object 2">
            <a:extLst>
              <a:ext uri="{FF2B5EF4-FFF2-40B4-BE49-F238E27FC236}">
                <a16:creationId xmlns:a16="http://schemas.microsoft.com/office/drawing/2014/main" id="{BBCB4FE3-B365-E940-8FC1-5D5B18E4129B}"/>
              </a:ext>
            </a:extLst>
          </p:cNvPr>
          <p:cNvGraphicFramePr>
            <a:graphicFrameLocks noChangeAspect="1"/>
          </p:cNvGraphicFramePr>
          <p:nvPr>
            <p:extLst>
              <p:ext uri="{D42A27DB-BD31-4B8C-83A1-F6EECF244321}">
                <p14:modId xmlns:p14="http://schemas.microsoft.com/office/powerpoint/2010/main" val="3738231871"/>
              </p:ext>
            </p:extLst>
          </p:nvPr>
        </p:nvGraphicFramePr>
        <p:xfrm>
          <a:off x="1447800" y="1883507"/>
          <a:ext cx="5943600" cy="1574800"/>
        </p:xfrm>
        <a:graphic>
          <a:graphicData uri="http://schemas.openxmlformats.org/presentationml/2006/ole">
            <mc:AlternateContent xmlns:mc="http://schemas.openxmlformats.org/markup-compatibility/2006">
              <mc:Choice xmlns:v="urn:schemas-microsoft-com:vml" Requires="v">
                <p:oleObj name="Document" r:id="rId3" imgW="5943600" imgH="1574800" progId="Word.Document.12">
                  <p:embed/>
                </p:oleObj>
              </mc:Choice>
              <mc:Fallback>
                <p:oleObj name="Document" r:id="rId3" imgW="5943600" imgH="1574800" progId="Word.Document.12">
                  <p:embed/>
                  <p:pic>
                    <p:nvPicPr>
                      <p:cNvPr id="3" name="Object 2">
                        <a:extLst>
                          <a:ext uri="{FF2B5EF4-FFF2-40B4-BE49-F238E27FC236}">
                            <a16:creationId xmlns:a16="http://schemas.microsoft.com/office/drawing/2014/main" id="{BBCB4FE3-B365-E940-8FC1-5D5B18E4129B}"/>
                          </a:ext>
                        </a:extLst>
                      </p:cNvPr>
                      <p:cNvPicPr/>
                      <p:nvPr/>
                    </p:nvPicPr>
                    <p:blipFill>
                      <a:blip r:embed="rId4"/>
                      <a:stretch>
                        <a:fillRect/>
                      </a:stretch>
                    </p:blipFill>
                    <p:spPr>
                      <a:xfrm>
                        <a:off x="1447800" y="1883507"/>
                        <a:ext cx="5943600" cy="15748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760DCC1-EC77-8C44-A494-76671EC637A6}"/>
              </a:ext>
            </a:extLst>
          </p:cNvPr>
          <p:cNvGraphicFramePr>
            <a:graphicFrameLocks noChangeAspect="1"/>
          </p:cNvGraphicFramePr>
          <p:nvPr>
            <p:extLst>
              <p:ext uri="{D42A27DB-BD31-4B8C-83A1-F6EECF244321}">
                <p14:modId xmlns:p14="http://schemas.microsoft.com/office/powerpoint/2010/main" val="473027297"/>
              </p:ext>
            </p:extLst>
          </p:nvPr>
        </p:nvGraphicFramePr>
        <p:xfrm>
          <a:off x="1436077" y="3374975"/>
          <a:ext cx="5943600" cy="3543300"/>
        </p:xfrm>
        <a:graphic>
          <a:graphicData uri="http://schemas.openxmlformats.org/presentationml/2006/ole">
            <mc:AlternateContent xmlns:mc="http://schemas.openxmlformats.org/markup-compatibility/2006">
              <mc:Choice xmlns:v="urn:schemas-microsoft-com:vml" Requires="v">
                <p:oleObj name="Document" r:id="rId5" imgW="5943600" imgH="3543300" progId="Word.Document.12">
                  <p:embed/>
                </p:oleObj>
              </mc:Choice>
              <mc:Fallback>
                <p:oleObj name="Document" r:id="rId5" imgW="5943600" imgH="3543300" progId="Word.Document.12">
                  <p:embed/>
                  <p:pic>
                    <p:nvPicPr>
                      <p:cNvPr id="5" name="Object 4">
                        <a:extLst>
                          <a:ext uri="{FF2B5EF4-FFF2-40B4-BE49-F238E27FC236}">
                            <a16:creationId xmlns:a16="http://schemas.microsoft.com/office/drawing/2014/main" id="{E760DCC1-EC77-8C44-A494-76671EC637A6}"/>
                          </a:ext>
                        </a:extLst>
                      </p:cNvPr>
                      <p:cNvPicPr/>
                      <p:nvPr/>
                    </p:nvPicPr>
                    <p:blipFill>
                      <a:blip r:embed="rId6"/>
                      <a:stretch>
                        <a:fillRect/>
                      </a:stretch>
                    </p:blipFill>
                    <p:spPr>
                      <a:xfrm>
                        <a:off x="1436077" y="3374975"/>
                        <a:ext cx="5943600" cy="3543300"/>
                      </a:xfrm>
                      <a:prstGeom prst="rect">
                        <a:avLst/>
                      </a:prstGeom>
                    </p:spPr>
                  </p:pic>
                </p:oleObj>
              </mc:Fallback>
            </mc:AlternateContent>
          </a:graphicData>
        </a:graphic>
      </p:graphicFrame>
    </p:spTree>
    <p:extLst>
      <p:ext uri="{BB962C8B-B14F-4D97-AF65-F5344CB8AC3E}">
        <p14:creationId xmlns:p14="http://schemas.microsoft.com/office/powerpoint/2010/main" val="36403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765799" cy="778933"/>
          </a:xfrm>
        </p:spPr>
        <p:txBody>
          <a:bodyPr anchor="ctr">
            <a:noAutofit/>
          </a:bodyPr>
          <a:lstStyle/>
          <a:p>
            <a:r>
              <a:rPr lang="en-US" sz="2800" b="1" dirty="0">
                <a:solidFill>
                  <a:srgbClr val="FEFFFF"/>
                </a:solidFill>
              </a:rPr>
              <a:t>Safe Medication Administration</a:t>
            </a:r>
          </a:p>
        </p:txBody>
      </p:sp>
      <p:sp>
        <p:nvSpPr>
          <p:cNvPr id="3" name="Content Placeholder 2"/>
          <p:cNvSpPr>
            <a:spLocks noGrp="1"/>
          </p:cNvSpPr>
          <p:nvPr>
            <p:ph idx="1"/>
          </p:nvPr>
        </p:nvSpPr>
        <p:spPr>
          <a:xfrm>
            <a:off x="406398" y="2032000"/>
            <a:ext cx="5537201" cy="3879222"/>
          </a:xfrm>
        </p:spPr>
        <p:txBody>
          <a:bodyPr>
            <a:normAutofit/>
          </a:bodyPr>
          <a:lstStyle/>
          <a:p>
            <a:pPr>
              <a:spcBef>
                <a:spcPts val="0"/>
              </a:spcBef>
              <a:buClr>
                <a:schemeClr val="tx2">
                  <a:lumMod val="40000"/>
                  <a:lumOff val="60000"/>
                </a:schemeClr>
              </a:buClr>
            </a:pPr>
            <a:r>
              <a:rPr lang="en-US" sz="2400" b="1" dirty="0">
                <a:solidFill>
                  <a:schemeClr val="bg1"/>
                </a:solidFill>
                <a:effectLst/>
                <a:ea typeface="Times New Roman" panose="02020603050405020304" pitchFamily="18" charset="0"/>
              </a:rPr>
              <a:t>Critical Medication-Related Tasks</a:t>
            </a:r>
            <a:endParaRPr lang="en-US" sz="2200" b="1" dirty="0">
              <a:solidFill>
                <a:schemeClr val="bg1"/>
              </a:solidFill>
              <a:effectLst/>
              <a:ea typeface="Times New Roman" panose="02020603050405020304" pitchFamily="18" charset="0"/>
            </a:endParaRPr>
          </a:p>
          <a:p>
            <a:pPr lvl="1">
              <a:spcBef>
                <a:spcPts val="0"/>
              </a:spcBef>
              <a:buClr>
                <a:schemeClr val="tx2">
                  <a:lumMod val="40000"/>
                  <a:lumOff val="60000"/>
                </a:schemeClr>
              </a:buClr>
              <a:buFont typeface="Wingdings" pitchFamily="2" charset="2"/>
              <a:buChar char="§"/>
            </a:pPr>
            <a:r>
              <a:rPr lang="en-US" sz="1800" b="1" dirty="0">
                <a:solidFill>
                  <a:schemeClr val="bg1"/>
                </a:solidFill>
                <a:ea typeface="Times New Roman" panose="02020603050405020304" pitchFamily="18" charset="0"/>
              </a:rPr>
              <a:t>Ordered and Received Correct Meds </a:t>
            </a:r>
          </a:p>
          <a:p>
            <a:pPr lvl="2">
              <a:spcBef>
                <a:spcPts val="0"/>
              </a:spcBef>
              <a:buClr>
                <a:schemeClr val="tx2">
                  <a:lumMod val="40000"/>
                  <a:lumOff val="60000"/>
                </a:schemeClr>
              </a:buClr>
              <a:buFont typeface="Courier New" panose="02070309020205020404" pitchFamily="49" charset="0"/>
              <a:buChar char="o"/>
            </a:pPr>
            <a:r>
              <a:rPr lang="en-US" sz="1600" b="1" dirty="0">
                <a:solidFill>
                  <a:schemeClr val="bg1"/>
                </a:solidFill>
                <a:ea typeface="Times New Roman" panose="02020603050405020304" pitchFamily="18" charset="0"/>
              </a:rPr>
              <a:t>from Pharmacy</a:t>
            </a:r>
          </a:p>
          <a:p>
            <a:pPr lvl="1">
              <a:spcBef>
                <a:spcPts val="0"/>
              </a:spcBef>
              <a:buClr>
                <a:schemeClr val="tx2">
                  <a:lumMod val="40000"/>
                  <a:lumOff val="60000"/>
                </a:schemeClr>
              </a:buClr>
              <a:buFont typeface="Wingdings" pitchFamily="2" charset="2"/>
              <a:buChar char="§"/>
            </a:pPr>
            <a:r>
              <a:rPr lang="en-US" sz="1800" b="1" dirty="0">
                <a:solidFill>
                  <a:schemeClr val="bg1"/>
                </a:solidFill>
                <a:effectLst/>
                <a:ea typeface="Times New Roman" panose="02020603050405020304" pitchFamily="18" charset="0"/>
              </a:rPr>
              <a:t>Posted and Verified HCP Orders</a:t>
            </a:r>
          </a:p>
          <a:p>
            <a:pPr lvl="1">
              <a:spcBef>
                <a:spcPts val="0"/>
              </a:spcBef>
              <a:buClr>
                <a:schemeClr val="tx2">
                  <a:lumMod val="40000"/>
                  <a:lumOff val="60000"/>
                </a:schemeClr>
              </a:buClr>
              <a:buFont typeface="Wingdings" pitchFamily="2" charset="2"/>
              <a:buChar char="§"/>
            </a:pPr>
            <a:r>
              <a:rPr lang="en-US" sz="1800" b="1" dirty="0">
                <a:solidFill>
                  <a:schemeClr val="bg1"/>
                </a:solidFill>
                <a:effectLst/>
                <a:ea typeface="Times New Roman" panose="02020603050405020304" pitchFamily="18" charset="0"/>
              </a:rPr>
              <a:t>Completed Monthly Accuracy Checks </a:t>
            </a:r>
          </a:p>
          <a:p>
            <a:pPr marL="0" indent="0">
              <a:spcBef>
                <a:spcPts val="0"/>
              </a:spcBef>
              <a:buClr>
                <a:schemeClr val="tx2">
                  <a:lumMod val="40000"/>
                  <a:lumOff val="60000"/>
                </a:schemeClr>
              </a:buClr>
              <a:buNone/>
            </a:pPr>
            <a:endParaRPr lang="en-US" b="1" dirty="0">
              <a:solidFill>
                <a:schemeClr val="bg1"/>
              </a:solidFill>
              <a:effectLst/>
              <a:ea typeface="Times New Roman" panose="02020603050405020304" pitchFamily="18" charset="0"/>
            </a:endParaRPr>
          </a:p>
          <a:p>
            <a:pPr>
              <a:spcBef>
                <a:spcPts val="0"/>
              </a:spcBef>
              <a:buClr>
                <a:schemeClr val="tx2">
                  <a:lumMod val="40000"/>
                  <a:lumOff val="60000"/>
                </a:schemeClr>
              </a:buClr>
            </a:pPr>
            <a:r>
              <a:rPr lang="en-US" sz="2400" b="1" dirty="0">
                <a:solidFill>
                  <a:schemeClr val="bg1"/>
                </a:solidFill>
                <a:effectLst/>
                <a:ea typeface="Times New Roman" panose="02020603050405020304" pitchFamily="18" charset="0"/>
              </a:rPr>
              <a:t>General Guidelines</a:t>
            </a:r>
          </a:p>
          <a:p>
            <a:pPr lvl="1">
              <a:spcBef>
                <a:spcPts val="0"/>
              </a:spcBef>
              <a:buClr>
                <a:schemeClr val="tx2">
                  <a:lumMod val="40000"/>
                  <a:lumOff val="60000"/>
                </a:schemeClr>
              </a:buClr>
              <a:buFont typeface="Wingdings" pitchFamily="2" charset="2"/>
              <a:buChar char="§"/>
            </a:pPr>
            <a:r>
              <a:rPr lang="en-US" sz="1800" b="1" dirty="0">
                <a:solidFill>
                  <a:schemeClr val="bg1"/>
                </a:solidFill>
                <a:ea typeface="Times New Roman" panose="02020603050405020304" pitchFamily="18" charset="0"/>
              </a:rPr>
              <a:t>C</a:t>
            </a:r>
            <a:r>
              <a:rPr lang="en-US" sz="1800" b="1" dirty="0">
                <a:solidFill>
                  <a:schemeClr val="bg1"/>
                </a:solidFill>
                <a:effectLst/>
                <a:ea typeface="Times New Roman" panose="02020603050405020304" pitchFamily="18" charset="0"/>
              </a:rPr>
              <a:t>onfirm HCP Order</a:t>
            </a:r>
          </a:p>
          <a:p>
            <a:pPr lvl="1">
              <a:spcBef>
                <a:spcPts val="0"/>
              </a:spcBef>
              <a:buClr>
                <a:schemeClr val="tx2">
                  <a:lumMod val="40000"/>
                  <a:lumOff val="60000"/>
                </a:schemeClr>
              </a:buClr>
              <a:buFont typeface="Wingdings" pitchFamily="2" charset="2"/>
              <a:buChar char="§"/>
            </a:pPr>
            <a:r>
              <a:rPr lang="en-US" sz="1800" b="1" dirty="0">
                <a:solidFill>
                  <a:schemeClr val="bg1"/>
                </a:solidFill>
                <a:ea typeface="Times New Roman" panose="02020603050405020304" pitchFamily="18" charset="0"/>
              </a:rPr>
              <a:t>2 Checks of 5 Rights</a:t>
            </a:r>
          </a:p>
          <a:p>
            <a:pPr marL="0" indent="0">
              <a:spcBef>
                <a:spcPts val="0"/>
              </a:spcBef>
              <a:buClr>
                <a:schemeClr val="tx2">
                  <a:lumMod val="40000"/>
                  <a:lumOff val="60000"/>
                </a:schemeClr>
              </a:buClr>
              <a:buNone/>
            </a:pPr>
            <a:endParaRPr lang="en-US" sz="2200" b="1" dirty="0">
              <a:solidFill>
                <a:schemeClr val="bg1"/>
              </a:solidFill>
              <a:ea typeface="Times New Roman" panose="02020603050405020304" pitchFamily="18" charset="0"/>
            </a:endParaRPr>
          </a:p>
          <a:p>
            <a:pPr marL="0" indent="0">
              <a:buClr>
                <a:schemeClr val="tx2">
                  <a:lumMod val="40000"/>
                  <a:lumOff val="60000"/>
                </a:schemeClr>
              </a:buClr>
              <a:buNone/>
            </a:pPr>
            <a:endParaRPr lang="en-US" sz="2200" b="1" dirty="0">
              <a:solidFill>
                <a:srgbClr val="FEFFFF"/>
              </a:solidFill>
            </a:endParaRPr>
          </a:p>
        </p:txBody>
      </p:sp>
      <p:pic>
        <p:nvPicPr>
          <p:cNvPr id="40" name="Graphic 39" descr="Medicine">
            <a:extLst>
              <a:ext uri="{FF2B5EF4-FFF2-40B4-BE49-F238E27FC236}">
                <a16:creationId xmlns:a16="http://schemas.microsoft.com/office/drawing/2014/main" id="{E984BD4D-211B-4A79-BB03-5637E1BADD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4792" y="2837523"/>
            <a:ext cx="2251449" cy="2251449"/>
          </a:xfrm>
          <a:prstGeom prst="rect">
            <a:avLst/>
          </a:prstGeom>
        </p:spPr>
      </p:pic>
    </p:spTree>
    <p:extLst>
      <p:ext uri="{BB962C8B-B14F-4D97-AF65-F5344CB8AC3E}">
        <p14:creationId xmlns:p14="http://schemas.microsoft.com/office/powerpoint/2010/main" val="309247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1BE15AD-74D9-4540-AECA-6A338D30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46172" y="624110"/>
            <a:ext cx="7284749" cy="1280890"/>
          </a:xfrm>
        </p:spPr>
        <p:txBody>
          <a:bodyPr>
            <a:normAutofit/>
          </a:bodyPr>
          <a:lstStyle/>
          <a:p>
            <a:r>
              <a:rPr lang="en-US" sz="4000" b="1" dirty="0"/>
              <a:t>The 5 Rights</a:t>
            </a:r>
          </a:p>
        </p:txBody>
      </p:sp>
      <p:sp>
        <p:nvSpPr>
          <p:cNvPr id="20" name="Rectangle 19">
            <a:extLst>
              <a:ext uri="{FF2B5EF4-FFF2-40B4-BE49-F238E27FC236}">
                <a16:creationId xmlns:a16="http://schemas.microsoft.com/office/drawing/2014/main" id="{5E2E47D1-2C32-4FB7-A5F0-F31C8F39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11">
            <a:extLst>
              <a:ext uri="{FF2B5EF4-FFF2-40B4-BE49-F238E27FC236}">
                <a16:creationId xmlns:a16="http://schemas.microsoft.com/office/drawing/2014/main" id="{884C5A90-A356-4F6E-92BE-AA652747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CE0308FE-0399-4D0F-846C-12070ECFAA03}"/>
              </a:ext>
            </a:extLst>
          </p:cNvPr>
          <p:cNvGraphicFramePr>
            <a:graphicFrameLocks noGrp="1"/>
          </p:cNvGraphicFramePr>
          <p:nvPr>
            <p:ph idx="1"/>
            <p:extLst>
              <p:ext uri="{D42A27DB-BD31-4B8C-83A1-F6EECF244321}">
                <p14:modId xmlns:p14="http://schemas.microsoft.com/office/powerpoint/2010/main" val="1488400039"/>
              </p:ext>
            </p:extLst>
          </p:nvPr>
        </p:nvGraphicFramePr>
        <p:xfrm>
          <a:off x="1346172" y="2222983"/>
          <a:ext cx="6740553"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455716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14416</TotalTime>
  <Words>3569</Words>
  <Application>Microsoft Office PowerPoint</Application>
  <PresentationFormat>On-screen Show (4:3)</PresentationFormat>
  <Paragraphs>509</Paragraphs>
  <Slides>38</Slides>
  <Notes>38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Aptos</vt:lpstr>
      <vt:lpstr>Arial</vt:lpstr>
      <vt:lpstr>Calibri</vt:lpstr>
      <vt:lpstr>Century Gothic</vt:lpstr>
      <vt:lpstr>Courier New</vt:lpstr>
      <vt:lpstr>Times New Roman</vt:lpstr>
      <vt:lpstr>Wingdings</vt:lpstr>
      <vt:lpstr>Wingdings 3</vt:lpstr>
      <vt:lpstr>Wisp</vt:lpstr>
      <vt:lpstr>Document</vt:lpstr>
      <vt:lpstr>Responsibilities in Action Understanding the Connections</vt:lpstr>
      <vt:lpstr>Required for Medication Administration</vt:lpstr>
      <vt:lpstr>Medication Record Contents</vt:lpstr>
      <vt:lpstr>PowerPoint Presentation</vt:lpstr>
      <vt:lpstr>Medication Sheet</vt:lpstr>
      <vt:lpstr>Count Book Sections</vt:lpstr>
      <vt:lpstr>Count Sheet</vt:lpstr>
      <vt:lpstr>Safe Medication Administration</vt:lpstr>
      <vt:lpstr>The 5 Rights</vt:lpstr>
      <vt:lpstr>Right Person</vt:lpstr>
      <vt:lpstr>Right Medication</vt:lpstr>
      <vt:lpstr>Right Medication</vt:lpstr>
      <vt:lpstr>Right Dose</vt:lpstr>
      <vt:lpstr>Right Time</vt:lpstr>
      <vt:lpstr> ‘On Time’</vt:lpstr>
      <vt:lpstr>Right Route</vt:lpstr>
      <vt:lpstr>Safe Medication Administration</vt:lpstr>
      <vt:lpstr>Safe Medication Administration</vt:lpstr>
      <vt:lpstr>Confirm</vt:lpstr>
      <vt:lpstr>Check 1</vt:lpstr>
      <vt:lpstr>Prepare</vt:lpstr>
      <vt:lpstr>Check 2</vt:lpstr>
      <vt:lpstr>Medication Administration Process</vt:lpstr>
      <vt:lpstr>Prepare</vt:lpstr>
      <vt:lpstr>Administer</vt:lpstr>
      <vt:lpstr>Complete</vt:lpstr>
      <vt:lpstr>Medication Administration Process List</vt:lpstr>
      <vt:lpstr>Medication Administration Process Visual</vt:lpstr>
      <vt:lpstr>How to Use a Blister Pack</vt:lpstr>
      <vt:lpstr>Medication Administration Practice</vt:lpstr>
      <vt:lpstr>Med Pass Scenario</vt:lpstr>
      <vt:lpstr>Med Pass Scenario</vt:lpstr>
      <vt:lpstr>Med Pass Scenario</vt:lpstr>
      <vt:lpstr>Med Pass Scenario</vt:lpstr>
      <vt:lpstr>Med Pass Scenario</vt:lpstr>
      <vt:lpstr>Med Pass Scenario</vt:lpstr>
      <vt:lpstr>Medication Administration Demonstration Pretest</vt:lpstr>
      <vt:lpstr>Questions</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Responsibilities in Action</dc:title>
  <dc:creator>Whittemore, Carolyn (DDS)</dc:creator>
  <cp:lastModifiedBy>Dutra, Courtney</cp:lastModifiedBy>
  <cp:revision>222</cp:revision>
  <dcterms:created xsi:type="dcterms:W3CDTF">2020-05-08T18:08:30Z</dcterms:created>
  <dcterms:modified xsi:type="dcterms:W3CDTF">2025-03-11T13:14:23Z</dcterms:modified>
</cp:coreProperties>
</file>