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4" r:id="rId1"/>
  </p:sldMasterIdLst>
  <p:notesMasterIdLst>
    <p:notesMasterId r:id="rId58"/>
  </p:notesMasterIdLst>
  <p:handoutMasterIdLst>
    <p:handoutMasterId r:id="rId59"/>
  </p:handoutMasterIdLst>
  <p:sldIdLst>
    <p:sldId id="256" r:id="rId2"/>
    <p:sldId id="257" r:id="rId3"/>
    <p:sldId id="347" r:id="rId4"/>
    <p:sldId id="276" r:id="rId5"/>
    <p:sldId id="396" r:id="rId6"/>
    <p:sldId id="314" r:id="rId7"/>
    <p:sldId id="352" r:id="rId8"/>
    <p:sldId id="353" r:id="rId9"/>
    <p:sldId id="354" r:id="rId10"/>
    <p:sldId id="288" r:id="rId11"/>
    <p:sldId id="289" r:id="rId12"/>
    <p:sldId id="322" r:id="rId13"/>
    <p:sldId id="342" r:id="rId14"/>
    <p:sldId id="294" r:id="rId15"/>
    <p:sldId id="350" r:id="rId16"/>
    <p:sldId id="351" r:id="rId17"/>
    <p:sldId id="318" r:id="rId18"/>
    <p:sldId id="319" r:id="rId19"/>
    <p:sldId id="320" r:id="rId20"/>
    <p:sldId id="321" r:id="rId21"/>
    <p:sldId id="355" r:id="rId22"/>
    <p:sldId id="348" r:id="rId23"/>
    <p:sldId id="325" r:id="rId24"/>
    <p:sldId id="326" r:id="rId25"/>
    <p:sldId id="344" r:id="rId26"/>
    <p:sldId id="328" r:id="rId27"/>
    <p:sldId id="395" r:id="rId28"/>
    <p:sldId id="390" r:id="rId29"/>
    <p:sldId id="260" r:id="rId30"/>
    <p:sldId id="356" r:id="rId31"/>
    <p:sldId id="261" r:id="rId32"/>
    <p:sldId id="262" r:id="rId33"/>
    <p:sldId id="263" r:id="rId34"/>
    <p:sldId id="346" r:id="rId35"/>
    <p:sldId id="336" r:id="rId36"/>
    <p:sldId id="365" r:id="rId37"/>
    <p:sldId id="397" r:id="rId38"/>
    <p:sldId id="392" r:id="rId39"/>
    <p:sldId id="393" r:id="rId40"/>
    <p:sldId id="394" r:id="rId41"/>
    <p:sldId id="284" r:id="rId42"/>
    <p:sldId id="361" r:id="rId43"/>
    <p:sldId id="398" r:id="rId44"/>
    <p:sldId id="360" r:id="rId45"/>
    <p:sldId id="362" r:id="rId46"/>
    <p:sldId id="363" r:id="rId47"/>
    <p:sldId id="391" r:id="rId48"/>
    <p:sldId id="286" r:id="rId49"/>
    <p:sldId id="357" r:id="rId50"/>
    <p:sldId id="333" r:id="rId51"/>
    <p:sldId id="335" r:id="rId52"/>
    <p:sldId id="331" r:id="rId53"/>
    <p:sldId id="358" r:id="rId54"/>
    <p:sldId id="366" r:id="rId55"/>
    <p:sldId id="332" r:id="rId56"/>
    <p:sldId id="285" r:id="rId57"/>
  </p:sldIdLst>
  <p:sldSz cx="9144000" cy="6858000" type="screen4x3"/>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74676" autoAdjust="0"/>
  </p:normalViewPr>
  <p:slideViewPr>
    <p:cSldViewPr>
      <p:cViewPr varScale="1">
        <p:scale>
          <a:sx n="85" d="100"/>
          <a:sy n="85" d="100"/>
        </p:scale>
        <p:origin x="171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001546-EA54-41B4-9F69-E687A7184A3E}" type="datetimeFigureOut">
              <a:rPr lang="en-US" smtClean="0"/>
              <a:t>1/23/2019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46D0E3-9398-4E5C-83AB-9C19691E1B16}" type="slidenum">
              <a:rPr lang="en-US" smtClean="0"/>
              <a:t>‹#›</a:t>
            </a:fld>
            <a:endParaRPr lang="en-US" dirty="0"/>
          </a:p>
        </p:txBody>
      </p:sp>
    </p:spTree>
    <p:extLst>
      <p:ext uri="{BB962C8B-B14F-4D97-AF65-F5344CB8AC3E}">
        <p14:creationId xmlns:p14="http://schemas.microsoft.com/office/powerpoint/2010/main" val="1573474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2DEEE-2255-4D02-AE82-F5FA086870D4}" type="datetimeFigureOut">
              <a:rPr lang="en-US" smtClean="0"/>
              <a:t>1/23/2019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3FD2C-A04E-478E-B4D7-528B96D5C1AE}" type="slidenum">
              <a:rPr lang="en-US" smtClean="0"/>
              <a:t>‹#›</a:t>
            </a:fld>
            <a:endParaRPr lang="en-US" dirty="0"/>
          </a:p>
        </p:txBody>
      </p:sp>
    </p:spTree>
    <p:extLst>
      <p:ext uri="{BB962C8B-B14F-4D97-AF65-F5344CB8AC3E}">
        <p14:creationId xmlns:p14="http://schemas.microsoft.com/office/powerpoint/2010/main" val="1309337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Welcome</a:t>
            </a:r>
            <a:r>
              <a:rPr lang="en-US" b="1" baseline="0" dirty="0"/>
              <a:t> </a:t>
            </a:r>
            <a:r>
              <a:rPr lang="en-US" altLang="en-US" b="1" dirty="0">
                <a:latin typeface="+mn-lt"/>
                <a:cs typeface="Arial" panose="020B0604020202020204" pitchFamily="34" charset="0"/>
              </a:rPr>
              <a:t>to the semi annual DDS MAP Trainer Webinar. I’m Mary</a:t>
            </a:r>
            <a:r>
              <a:rPr lang="en-US" altLang="en-US" b="1" baseline="0" dirty="0">
                <a:latin typeface="+mn-lt"/>
                <a:cs typeface="Arial" panose="020B0604020202020204" pitchFamily="34" charset="0"/>
              </a:rPr>
              <a:t> Despres</a:t>
            </a:r>
            <a:r>
              <a:rPr lang="en-US" altLang="en-US" b="1" dirty="0">
                <a:latin typeface="+mn-lt"/>
                <a:cs typeface="Arial" panose="020B0604020202020204" pitchFamily="34" charset="0"/>
              </a:rPr>
              <a:t>, a Department of Developmental Services MAP Coordinator and I’m your webinar presenter.  </a:t>
            </a:r>
          </a:p>
          <a:p>
            <a:endParaRPr lang="en-US" altLang="en-US" b="1" dirty="0">
              <a:latin typeface="+mn-lt"/>
              <a:cs typeface="Arial" panose="020B0604020202020204" pitchFamily="34" charset="0"/>
            </a:endParaRPr>
          </a:p>
          <a:p>
            <a:r>
              <a:rPr lang="en-US" altLang="en-US" b="1" dirty="0">
                <a:latin typeface="+mn-lt"/>
                <a:cs typeface="Arial" panose="020B0604020202020204" pitchFamily="34" charset="0"/>
              </a:rPr>
              <a:t>By viewing webinars marked as ‘required’ within the specified time period, you’ll meet the MAP Trainer meeting ‘attendance’ requirement.  </a:t>
            </a:r>
          </a:p>
          <a:p>
            <a:endParaRPr lang="en-US" altLang="en-US" b="1" dirty="0">
              <a:latin typeface="+mn-lt"/>
              <a:cs typeface="Arial" panose="020B0604020202020204" pitchFamily="34" charset="0"/>
            </a:endParaRPr>
          </a:p>
          <a:p>
            <a:r>
              <a:rPr lang="en-US" b="1" dirty="0">
                <a:latin typeface="+mn-lt"/>
                <a:cs typeface="Arial" panose="020B0604020202020204" pitchFamily="34" charset="0"/>
              </a:rPr>
              <a:t>You’re encouraged to contact your Regional MAP Coordinator if you have a question or need further clarification on a topic presented.</a:t>
            </a:r>
          </a:p>
          <a:p>
            <a:endParaRPr lang="en-US" b="1" dirty="0">
              <a:latin typeface="+mn-lt"/>
              <a:cs typeface="Arial" panose="020B0604020202020204" pitchFamily="34" charset="0"/>
            </a:endParaRPr>
          </a:p>
          <a:p>
            <a:r>
              <a:rPr lang="en-US" b="1" dirty="0"/>
              <a:t>Handout</a:t>
            </a:r>
          </a:p>
          <a:p>
            <a:r>
              <a:rPr lang="en-US" b="1" dirty="0"/>
              <a:t>Advisory–Epinephrine/Competency Evaluation Tool for Epinephrine Administration</a:t>
            </a:r>
            <a:r>
              <a:rPr lang="en-US" b="1" baseline="0" dirty="0"/>
              <a:t> via Auto Injector Device</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1</a:t>
            </a:fld>
            <a:endParaRPr lang="en-US" dirty="0"/>
          </a:p>
        </p:txBody>
      </p:sp>
    </p:spTree>
    <p:extLst>
      <p:ext uri="{BB962C8B-B14F-4D97-AF65-F5344CB8AC3E}">
        <p14:creationId xmlns:p14="http://schemas.microsoft.com/office/powerpoint/2010/main" val="1179428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MAP Policy is currently</a:t>
            </a:r>
            <a:r>
              <a:rPr lang="en-US" b="1" baseline="0" dirty="0"/>
              <a:t> </a:t>
            </a:r>
            <a:r>
              <a:rPr lang="en-US" b="1" dirty="0"/>
              <a:t>under revision</a:t>
            </a:r>
            <a:r>
              <a:rPr lang="en-US" b="1" baseline="0" dirty="0"/>
              <a:t> but advisories and notices are posted during the interim. There are two ways to check for any advisories and notices using …</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10</a:t>
            </a:fld>
            <a:endParaRPr lang="en-US" dirty="0"/>
          </a:p>
        </p:txBody>
      </p:sp>
    </p:spTree>
    <p:extLst>
      <p:ext uri="{BB962C8B-B14F-4D97-AF65-F5344CB8AC3E}">
        <p14:creationId xmlns:p14="http://schemas.microsoft.com/office/powerpoint/2010/main" val="2056298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baseline="0" dirty="0">
                <a:solidFill>
                  <a:schemeClr val="tx1"/>
                </a:solidFill>
              </a:rPr>
              <a:t>the MAP friendly URL, listed at the top of your screen. You can access all current MAP Information by scrolling down….</a:t>
            </a:r>
            <a:endParaRPr lang="en-US" b="1"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6D5E9034-749D-40F3-B242-BB020F2EFAE0}" type="slidenum">
              <a:rPr lang="en-US" smtClean="0"/>
              <a:t>11</a:t>
            </a:fld>
            <a:endParaRPr lang="en-US" dirty="0"/>
          </a:p>
        </p:txBody>
      </p:sp>
    </p:spTree>
    <p:extLst>
      <p:ext uri="{BB962C8B-B14F-4D97-AF65-F5344CB8AC3E}">
        <p14:creationId xmlns:p14="http://schemas.microsoft.com/office/powerpoint/2010/main" val="3278675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a:t>
            </a:r>
            <a:r>
              <a:rPr lang="en-US" b="1" baseline="0" dirty="0"/>
              <a:t> section titled “what you need to know”. Here you may access any of the advisories by clicking on MAP Resources…</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12</a:t>
            </a:fld>
            <a:endParaRPr lang="en-US" dirty="0"/>
          </a:p>
        </p:txBody>
      </p:sp>
    </p:spTree>
    <p:extLst>
      <p:ext uri="{BB962C8B-B14F-4D97-AF65-F5344CB8AC3E}">
        <p14:creationId xmlns:p14="http://schemas.microsoft.com/office/powerpoint/2010/main" val="3145970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 once there select Advisories…</a:t>
            </a:r>
          </a:p>
        </p:txBody>
      </p:sp>
      <p:sp>
        <p:nvSpPr>
          <p:cNvPr id="4" name="Slide Number Placeholder 3"/>
          <p:cNvSpPr>
            <a:spLocks noGrp="1"/>
          </p:cNvSpPr>
          <p:nvPr>
            <p:ph type="sldNum" sz="quarter" idx="10"/>
          </p:nvPr>
        </p:nvSpPr>
        <p:spPr/>
        <p:txBody>
          <a:bodyPr/>
          <a:lstStyle/>
          <a:p>
            <a:fld id="{6963FD2C-A04E-478E-B4D7-528B96D5C1AE}" type="slidenum">
              <a:rPr lang="en-US" smtClean="0"/>
              <a:t>13</a:t>
            </a:fld>
            <a:endParaRPr lang="en-US" dirty="0"/>
          </a:p>
        </p:txBody>
      </p:sp>
    </p:spTree>
    <p:extLst>
      <p:ext uri="{BB962C8B-B14F-4D97-AF65-F5344CB8AC3E}">
        <p14:creationId xmlns:p14="http://schemas.microsoft.com/office/powerpoint/2010/main" val="992883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advisories are posted here.</a:t>
            </a:r>
          </a:p>
          <a:p>
            <a:endParaRPr lang="en-US" b="1" dirty="0"/>
          </a:p>
          <a:p>
            <a:r>
              <a:rPr lang="en-US" b="1" baseline="0" dirty="0"/>
              <a:t>The majority of advisories were discussed during the Spring webinar</a:t>
            </a:r>
            <a:endParaRPr lang="en-US" b="1" dirty="0"/>
          </a:p>
          <a:p>
            <a:endParaRPr lang="en-US" b="1" dirty="0"/>
          </a:p>
          <a:p>
            <a:r>
              <a:rPr lang="en-US" b="1" dirty="0"/>
              <a:t>One</a:t>
            </a:r>
            <a:r>
              <a:rPr lang="en-US" b="1" baseline="0" dirty="0"/>
              <a:t> recent advisory since the Spring webinar is the Epinephrine Administration via Auto –Injector Device MAP sites-Competency Evaluation Tool.</a:t>
            </a:r>
            <a:endParaRPr lang="en-US" b="1" dirty="0"/>
          </a:p>
          <a:p>
            <a:endParaRPr lang="en-US" dirty="0"/>
          </a:p>
        </p:txBody>
      </p:sp>
      <p:sp>
        <p:nvSpPr>
          <p:cNvPr id="4" name="Slide Number Placeholder 3"/>
          <p:cNvSpPr>
            <a:spLocks noGrp="1"/>
          </p:cNvSpPr>
          <p:nvPr>
            <p:ph type="sldNum" sz="quarter" idx="10"/>
          </p:nvPr>
        </p:nvSpPr>
        <p:spPr/>
        <p:txBody>
          <a:bodyPr/>
          <a:lstStyle/>
          <a:p>
            <a:fld id="{6963FD2C-A04E-478E-B4D7-528B96D5C1AE}" type="slidenum">
              <a:rPr lang="en-US" smtClean="0"/>
              <a:t>14</a:t>
            </a:fld>
            <a:endParaRPr lang="en-US" dirty="0"/>
          </a:p>
        </p:txBody>
      </p:sp>
    </p:spTree>
    <p:extLst>
      <p:ext uri="{BB962C8B-B14F-4D97-AF65-F5344CB8AC3E}">
        <p14:creationId xmlns:p14="http://schemas.microsoft.com/office/powerpoint/2010/main" val="1513472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This advisory addresses the new Competency Tool and is included in you handout along with…</a:t>
            </a:r>
            <a:endParaRPr lang="en-US" b="1" dirty="0"/>
          </a:p>
          <a:p>
            <a:endParaRPr lang="en-US" dirty="0"/>
          </a:p>
        </p:txBody>
      </p:sp>
      <p:sp>
        <p:nvSpPr>
          <p:cNvPr id="4" name="Slide Number Placeholder 3"/>
          <p:cNvSpPr>
            <a:spLocks noGrp="1"/>
          </p:cNvSpPr>
          <p:nvPr>
            <p:ph type="sldNum" sz="quarter" idx="10"/>
          </p:nvPr>
        </p:nvSpPr>
        <p:spPr/>
        <p:txBody>
          <a:bodyPr/>
          <a:lstStyle/>
          <a:p>
            <a:fld id="{6963FD2C-A04E-478E-B4D7-528B96D5C1AE}" type="slidenum">
              <a:rPr lang="en-US" smtClean="0"/>
              <a:t>15</a:t>
            </a:fld>
            <a:endParaRPr lang="en-US" dirty="0"/>
          </a:p>
        </p:txBody>
      </p:sp>
    </p:spTree>
    <p:extLst>
      <p:ext uri="{BB962C8B-B14F-4D97-AF65-F5344CB8AC3E}">
        <p14:creationId xmlns:p14="http://schemas.microsoft.com/office/powerpoint/2010/main" val="2094195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 copy of the required tool. Note that it is dated 7-3-18. There were a few minor revisions to the competency tool mostly to</a:t>
            </a:r>
            <a:r>
              <a:rPr lang="en-US" b="1" baseline="0" dirty="0"/>
              <a:t> encompass the different auto injector devices.</a:t>
            </a:r>
            <a:endParaRPr lang="en-US" b="1" dirty="0"/>
          </a:p>
          <a:p>
            <a:endParaRPr lang="en-US" dirty="0"/>
          </a:p>
        </p:txBody>
      </p:sp>
      <p:sp>
        <p:nvSpPr>
          <p:cNvPr id="4" name="Slide Number Placeholder 3"/>
          <p:cNvSpPr>
            <a:spLocks noGrp="1"/>
          </p:cNvSpPr>
          <p:nvPr>
            <p:ph type="sldNum" sz="quarter" idx="10"/>
          </p:nvPr>
        </p:nvSpPr>
        <p:spPr/>
        <p:txBody>
          <a:bodyPr/>
          <a:lstStyle/>
          <a:p>
            <a:fld id="{6963FD2C-A04E-478E-B4D7-528B96D5C1AE}" type="slidenum">
              <a:rPr lang="en-US" smtClean="0"/>
              <a:t>16</a:t>
            </a:fld>
            <a:endParaRPr lang="en-US" dirty="0"/>
          </a:p>
        </p:txBody>
      </p:sp>
    </p:spTree>
    <p:extLst>
      <p:ext uri="{BB962C8B-B14F-4D97-AF65-F5344CB8AC3E}">
        <p14:creationId xmlns:p14="http://schemas.microsoft.com/office/powerpoint/2010/main" val="3771157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Another</a:t>
            </a:r>
            <a:r>
              <a:rPr lang="en-US" sz="1200" b="1" kern="1200" baseline="0" dirty="0">
                <a:solidFill>
                  <a:schemeClr val="tx1"/>
                </a:solidFill>
                <a:effectLst/>
                <a:latin typeface="+mn-lt"/>
                <a:ea typeface="+mn-ea"/>
                <a:cs typeface="+mn-cs"/>
              </a:rPr>
              <a:t> way to access any advisories or updates to the </a:t>
            </a:r>
            <a:r>
              <a:rPr lang="en-US" sz="1200" b="1" kern="1200" dirty="0">
                <a:solidFill>
                  <a:schemeClr val="tx1"/>
                </a:solidFill>
                <a:effectLst/>
                <a:latin typeface="+mn-lt"/>
                <a:ea typeface="+mn-ea"/>
                <a:cs typeface="+mn-cs"/>
              </a:rPr>
              <a:t>MAP Website is to access a new section titled </a:t>
            </a:r>
            <a:r>
              <a:rPr lang="en-US" sz="1200" b="1" i="1" kern="1200" dirty="0">
                <a:solidFill>
                  <a:schemeClr val="tx1"/>
                </a:solidFill>
                <a:effectLst/>
                <a:latin typeface="+mn-lt"/>
                <a:ea typeface="+mn-ea"/>
                <a:cs typeface="+mn-cs"/>
              </a:rPr>
              <a:t>MAP Recent News.  </a:t>
            </a:r>
            <a:endParaRPr lang="en-US" sz="1200" b="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section will help assist you to determine what has recently been updated within the DCP-MAP website. You may either</a:t>
            </a:r>
            <a:r>
              <a:rPr lang="en-US" sz="1200" b="1" kern="1200" baseline="0" dirty="0">
                <a:solidFill>
                  <a:schemeClr val="tx1"/>
                </a:solidFill>
                <a:effectLst/>
                <a:latin typeface="+mn-lt"/>
                <a:ea typeface="+mn-ea"/>
                <a:cs typeface="+mn-cs"/>
              </a:rPr>
              <a:t> use the direct link listed on this screen or….</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17</a:t>
            </a:fld>
            <a:endParaRPr lang="en-US" dirty="0"/>
          </a:p>
        </p:txBody>
      </p:sp>
    </p:spTree>
    <p:extLst>
      <p:ext uri="{BB962C8B-B14F-4D97-AF65-F5344CB8AC3E}">
        <p14:creationId xmlns:p14="http://schemas.microsoft.com/office/powerpoint/2010/main" val="1033064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access the MAP</a:t>
            </a:r>
            <a:r>
              <a:rPr lang="en-US" b="1" baseline="0" dirty="0"/>
              <a:t> friendly URL</a:t>
            </a:r>
            <a:r>
              <a:rPr lang="en-US" b="1" dirty="0"/>
              <a:t> and scroll down to “what you need to know” and then</a:t>
            </a:r>
            <a:r>
              <a:rPr lang="en-US" b="1" baseline="0" dirty="0"/>
              <a:t> </a:t>
            </a:r>
            <a:r>
              <a:rPr lang="en-US" b="1" dirty="0"/>
              <a:t>click on “What’s New: MAP</a:t>
            </a:r>
            <a:r>
              <a:rPr lang="en-US" b="1" baseline="0" dirty="0"/>
              <a:t> Recent News”….</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18</a:t>
            </a:fld>
            <a:endParaRPr lang="en-US" dirty="0"/>
          </a:p>
        </p:txBody>
      </p:sp>
    </p:spTree>
    <p:extLst>
      <p:ext uri="{BB962C8B-B14F-4D97-AF65-F5344CB8AC3E}">
        <p14:creationId xmlns:p14="http://schemas.microsoft.com/office/powerpoint/2010/main" val="3349536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will see</a:t>
            </a:r>
            <a:r>
              <a:rPr lang="en-US" b="1" baseline="0" dirty="0"/>
              <a:t> a table of contents that lists dates where updates have been made to the website, for example clicking on 7/10/18…</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19</a:t>
            </a:fld>
            <a:endParaRPr lang="en-US" dirty="0"/>
          </a:p>
        </p:txBody>
      </p:sp>
    </p:spTree>
    <p:extLst>
      <p:ext uri="{BB962C8B-B14F-4D97-AF65-F5344CB8AC3E}">
        <p14:creationId xmlns:p14="http://schemas.microsoft.com/office/powerpoint/2010/main" val="2764303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The agenda for</a:t>
            </a:r>
            <a:r>
              <a:rPr lang="en-US" b="1" baseline="0" dirty="0"/>
              <a:t> this webinar</a:t>
            </a:r>
            <a:r>
              <a:rPr lang="en-US" b="1" dirty="0"/>
              <a:t> includes new information,</a:t>
            </a:r>
            <a:r>
              <a:rPr lang="en-US" b="1" baseline="0" dirty="0"/>
              <a:t> some recent updates, issues in the field and lastly reminders.</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2</a:t>
            </a:fld>
            <a:endParaRPr lang="en-US" dirty="0"/>
          </a:p>
        </p:txBody>
      </p:sp>
    </p:spTree>
    <p:extLst>
      <p:ext uri="{BB962C8B-B14F-4D97-AF65-F5344CB8AC3E}">
        <p14:creationId xmlns:p14="http://schemas.microsoft.com/office/powerpoint/2010/main" val="332930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brings</a:t>
            </a:r>
            <a:r>
              <a:rPr lang="en-US" b="1" baseline="0" dirty="0"/>
              <a:t> you to the Epinephrine Advisory ruling that we reviewed earlier.</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20</a:t>
            </a:fld>
            <a:endParaRPr lang="en-US" dirty="0"/>
          </a:p>
        </p:txBody>
      </p:sp>
    </p:spTree>
    <p:extLst>
      <p:ext uri="{BB962C8B-B14F-4D97-AF65-F5344CB8AC3E}">
        <p14:creationId xmlns:p14="http://schemas.microsoft.com/office/powerpoint/2010/main" val="4210679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Also, to assist you</a:t>
            </a:r>
            <a:r>
              <a:rPr lang="en-US" sz="1200" b="1" kern="1200" baseline="0" dirty="0">
                <a:solidFill>
                  <a:schemeClr val="tx1"/>
                </a:solidFill>
                <a:effectLst/>
                <a:latin typeface="+mn-lt"/>
                <a:ea typeface="+mn-ea"/>
                <a:cs typeface="+mn-cs"/>
              </a:rPr>
              <a:t> in </a:t>
            </a:r>
            <a:r>
              <a:rPr lang="en-US" sz="1200" b="1" kern="1200" dirty="0">
                <a:solidFill>
                  <a:schemeClr val="tx1"/>
                </a:solidFill>
                <a:effectLst/>
                <a:latin typeface="+mn-lt"/>
                <a:ea typeface="+mn-ea"/>
                <a:cs typeface="+mn-cs"/>
              </a:rPr>
              <a:t>determining if there has been any updates since you last visited the site, the MAP Recent News webpage has a ‘last updated’ date listed on the bottom below</a:t>
            </a:r>
            <a:r>
              <a:rPr lang="en-US" sz="1200" b="1" kern="1200" baseline="0" dirty="0">
                <a:solidFill>
                  <a:schemeClr val="tx1"/>
                </a:solidFill>
                <a:effectLst/>
                <a:latin typeface="+mn-lt"/>
                <a:ea typeface="+mn-ea"/>
                <a:cs typeface="+mn-cs"/>
              </a:rPr>
              <a:t> the Table of Contents</a:t>
            </a:r>
            <a:r>
              <a:rPr lang="en-US" sz="1200" b="1"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963FD2C-A04E-478E-B4D7-528B96D5C1AE}" type="slidenum">
              <a:rPr lang="en-US" smtClean="0"/>
              <a:t>21</a:t>
            </a:fld>
            <a:endParaRPr lang="en-US" dirty="0"/>
          </a:p>
        </p:txBody>
      </p:sp>
    </p:spTree>
    <p:extLst>
      <p:ext uri="{BB962C8B-B14F-4D97-AF65-F5344CB8AC3E}">
        <p14:creationId xmlns:p14="http://schemas.microsoft.com/office/powerpoint/2010/main" val="2005607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mn-lt"/>
                <a:cs typeface="Arial" panose="020B0604020202020204" pitchFamily="34" charset="0"/>
              </a:rPr>
              <a:t>Now we will review some recent updates…</a:t>
            </a:r>
          </a:p>
        </p:txBody>
      </p:sp>
      <p:sp>
        <p:nvSpPr>
          <p:cNvPr id="4" name="Slide Number Placeholder 3"/>
          <p:cNvSpPr>
            <a:spLocks noGrp="1"/>
          </p:cNvSpPr>
          <p:nvPr>
            <p:ph type="sldNum" sz="quarter" idx="10"/>
          </p:nvPr>
        </p:nvSpPr>
        <p:spPr/>
        <p:txBody>
          <a:bodyPr/>
          <a:lstStyle/>
          <a:p>
            <a:fld id="{6963FD2C-A04E-478E-B4D7-528B96D5C1AE}" type="slidenum">
              <a:rPr lang="en-US" smtClean="0"/>
              <a:t>22</a:t>
            </a:fld>
            <a:endParaRPr lang="en-US" dirty="0"/>
          </a:p>
        </p:txBody>
      </p:sp>
    </p:spTree>
    <p:extLst>
      <p:ext uri="{BB962C8B-B14F-4D97-AF65-F5344CB8AC3E}">
        <p14:creationId xmlns:p14="http://schemas.microsoft.com/office/powerpoint/2010/main" val="1179428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a:t>
            </a:r>
            <a:r>
              <a:rPr lang="en-US" b="1" baseline="0" dirty="0"/>
              <a:t> regulations have just recently been updated and if you would like to review them they can be found at either of these websites. The 105 CMR 700.003 is specific to the Medication Administration Program.</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23</a:t>
            </a:fld>
            <a:endParaRPr lang="en-US" dirty="0"/>
          </a:p>
        </p:txBody>
      </p:sp>
    </p:spTree>
    <p:extLst>
      <p:ext uri="{BB962C8B-B14F-4D97-AF65-F5344CB8AC3E}">
        <p14:creationId xmlns:p14="http://schemas.microsoft.com/office/powerpoint/2010/main" val="1663104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a:t>
            </a:r>
            <a:r>
              <a:rPr lang="en-US" b="1" baseline="0" dirty="0"/>
              <a:t> any of you as Trainers have encouraged Supervisors to use the Supervisor Education Modules, they have been recently updated to reference the new Responsibilities in Action Curriculum. They can be found at….</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24</a:t>
            </a:fld>
            <a:endParaRPr lang="en-US" dirty="0"/>
          </a:p>
        </p:txBody>
      </p:sp>
    </p:spTree>
    <p:extLst>
      <p:ext uri="{BB962C8B-B14F-4D97-AF65-F5344CB8AC3E}">
        <p14:creationId xmlns:p14="http://schemas.microsoft.com/office/powerpoint/2010/main" val="3099397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MAP</a:t>
            </a:r>
            <a:r>
              <a:rPr lang="en-US" b="1" baseline="0" dirty="0"/>
              <a:t> Friendly URL. </a:t>
            </a:r>
            <a:r>
              <a:rPr lang="en-US" b="1" dirty="0"/>
              <a:t> Scroll down to “View MAP Training</a:t>
            </a:r>
            <a:r>
              <a:rPr lang="en-US" b="1" baseline="0" dirty="0"/>
              <a:t> resources and curriculum”…</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25</a:t>
            </a:fld>
            <a:endParaRPr lang="en-US" dirty="0"/>
          </a:p>
        </p:txBody>
      </p:sp>
    </p:spTree>
    <p:extLst>
      <p:ext uri="{BB962C8B-B14F-4D97-AF65-F5344CB8AC3E}">
        <p14:creationId xmlns:p14="http://schemas.microsoft.com/office/powerpoint/2010/main" val="3700780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from</a:t>
            </a:r>
            <a:r>
              <a:rPr lang="en-US" b="1" baseline="0" dirty="0"/>
              <a:t> there, select DDS MAP Training Resources,…</a:t>
            </a:r>
          </a:p>
          <a:p>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26</a:t>
            </a:fld>
            <a:endParaRPr lang="en-US" dirty="0"/>
          </a:p>
        </p:txBody>
      </p:sp>
    </p:spTree>
    <p:extLst>
      <p:ext uri="{BB962C8B-B14F-4D97-AF65-F5344CB8AC3E}">
        <p14:creationId xmlns:p14="http://schemas.microsoft.com/office/powerpoint/2010/main" val="3639341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eaLnBrk="0" fontAlgn="base" hangingPunct="0">
              <a:spcBef>
                <a:spcPct val="30000"/>
              </a:spcBef>
              <a:spcAft>
                <a:spcPct val="0"/>
              </a:spcAft>
              <a:defRPr/>
            </a:pPr>
            <a:r>
              <a:rPr lang="en-US" b="1" baseline="0" dirty="0"/>
              <a:t>Click on DDS MAP Education Tools for Supervisors……. </a:t>
            </a:r>
            <a:endParaRPr lang="en-US" b="1" dirty="0"/>
          </a:p>
          <a:p>
            <a:endParaRPr lang="en-US" b="1" dirty="0"/>
          </a:p>
        </p:txBody>
      </p:sp>
      <p:sp>
        <p:nvSpPr>
          <p:cNvPr id="4" name="Slide Number Placeholder 3"/>
          <p:cNvSpPr>
            <a:spLocks noGrp="1"/>
          </p:cNvSpPr>
          <p:nvPr>
            <p:ph type="sldNum" sz="quarter" idx="10"/>
          </p:nvPr>
        </p:nvSpPr>
        <p:spPr/>
        <p:txBody>
          <a:bodyPr/>
          <a:lstStyle/>
          <a:p>
            <a:pPr>
              <a:defRPr/>
            </a:pPr>
            <a:fld id="{ECFF9ADB-64AA-4164-B8FA-510A49B5505E}" type="slidenum">
              <a:rPr lang="en-US" altLang="en-US" smtClean="0"/>
              <a:pPr>
                <a:defRPr/>
              </a:pPr>
              <a:t>27</a:t>
            </a:fld>
            <a:endParaRPr lang="en-US" altLang="en-US" dirty="0"/>
          </a:p>
        </p:txBody>
      </p:sp>
    </p:spTree>
    <p:extLst>
      <p:ext uri="{BB962C8B-B14F-4D97-AF65-F5344CB8AC3E}">
        <p14:creationId xmlns:p14="http://schemas.microsoft.com/office/powerpoint/2010/main" val="1630822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and here you will see the 6 Modules that have recently been updated.</a:t>
            </a:r>
          </a:p>
          <a:p>
            <a:endParaRPr lang="en-US" dirty="0"/>
          </a:p>
        </p:txBody>
      </p:sp>
      <p:sp>
        <p:nvSpPr>
          <p:cNvPr id="4" name="Slide Number Placeholder 3"/>
          <p:cNvSpPr>
            <a:spLocks noGrp="1"/>
          </p:cNvSpPr>
          <p:nvPr>
            <p:ph type="sldNum" sz="quarter" idx="10"/>
          </p:nvPr>
        </p:nvSpPr>
        <p:spPr/>
        <p:txBody>
          <a:bodyPr/>
          <a:lstStyle/>
          <a:p>
            <a:fld id="{6963FD2C-A04E-478E-B4D7-528B96D5C1AE}" type="slidenum">
              <a:rPr lang="en-US" smtClean="0"/>
              <a:t>28</a:t>
            </a:fld>
            <a:endParaRPr lang="en-US" dirty="0"/>
          </a:p>
        </p:txBody>
      </p:sp>
    </p:spTree>
    <p:extLst>
      <p:ext uri="{BB962C8B-B14F-4D97-AF65-F5344CB8AC3E}">
        <p14:creationId xmlns:p14="http://schemas.microsoft.com/office/powerpoint/2010/main" val="2054262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DDS HCSIS reporting system has been updated to include the option of Licensed Staff-RN or Licensed Staff-LPN as</a:t>
            </a:r>
            <a:r>
              <a:rPr lang="en-US" b="1" baseline="0" dirty="0"/>
              <a:t> a response to the question “Staff Position of Person Giving Medication”.</a:t>
            </a:r>
          </a:p>
          <a:p>
            <a:r>
              <a:rPr lang="en-US" b="1" baseline="0" dirty="0"/>
              <a:t>For a hotline involving a nurse, DPH must be notified and the MOR filed in HCSIS must list this information. As a reminder, the reporting time frame for reporting nursing errors is the same as the reporting time frame for MAP Certified Staff. If it is a hotline, it must be faxed to DPH and the MAP Coordinator within 24 hours of discovery and for non-hotlines notification to the MAP Coordinator via HCSIS within 7 days of discovery.</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29</a:t>
            </a:fld>
            <a:endParaRPr lang="en-US" dirty="0"/>
          </a:p>
        </p:txBody>
      </p:sp>
    </p:spTree>
    <p:extLst>
      <p:ext uri="{BB962C8B-B14F-4D97-AF65-F5344CB8AC3E}">
        <p14:creationId xmlns:p14="http://schemas.microsoft.com/office/powerpoint/2010/main" val="395251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b="1" dirty="0"/>
              <a:t>So first,</a:t>
            </a:r>
            <a:r>
              <a:rPr lang="en-US" b="1" baseline="0" dirty="0"/>
              <a:t> new information…</a:t>
            </a:r>
            <a:endParaRPr lang="en-US" b="1" dirty="0"/>
          </a:p>
          <a:p>
            <a:pPr defTabSz="931774">
              <a:defRPr/>
            </a:pPr>
            <a:endParaRPr lang="en-US" altLang="en-US" b="1"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6963FD2C-A04E-478E-B4D7-528B96D5C1AE}" type="slidenum">
              <a:rPr lang="en-US" smtClean="0"/>
              <a:t>3</a:t>
            </a:fld>
            <a:endParaRPr lang="en-US" dirty="0"/>
          </a:p>
        </p:txBody>
      </p:sp>
    </p:spTree>
    <p:extLst>
      <p:ext uri="{BB962C8B-B14F-4D97-AF65-F5344CB8AC3E}">
        <p14:creationId xmlns:p14="http://schemas.microsoft.com/office/powerpoint/2010/main" val="1179428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mn-lt"/>
                <a:cs typeface="Arial" panose="020B0604020202020204" pitchFamily="34" charset="0"/>
              </a:rPr>
              <a:t>Now a</a:t>
            </a:r>
            <a:r>
              <a:rPr lang="en-US" altLang="en-US" b="1" baseline="0" dirty="0">
                <a:latin typeface="+mn-lt"/>
                <a:cs typeface="Arial" panose="020B0604020202020204" pitchFamily="34" charset="0"/>
              </a:rPr>
              <a:t> review of issues that we encounter on some of our site visits…</a:t>
            </a:r>
            <a:endParaRPr lang="en-US" altLang="en-US" b="1"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6963FD2C-A04E-478E-B4D7-528B96D5C1AE}" type="slidenum">
              <a:rPr lang="en-US" smtClean="0"/>
              <a:t>30</a:t>
            </a:fld>
            <a:endParaRPr lang="en-US" dirty="0"/>
          </a:p>
        </p:txBody>
      </p:sp>
    </p:spTree>
    <p:extLst>
      <p:ext uri="{BB962C8B-B14F-4D97-AF65-F5344CB8AC3E}">
        <p14:creationId xmlns:p14="http://schemas.microsoft.com/office/powerpoint/2010/main" val="1179428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Frequently we are</a:t>
            </a:r>
            <a:r>
              <a:rPr lang="en-US" b="1" baseline="0" dirty="0"/>
              <a:t> asked where Leave of Absence (LOA) documentation should be kept as some sites file separately with other documents. These forms should be filed with the Medication Administration records and if the person moves to a different site within the agency they would go with their records to the new site.</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31</a:t>
            </a:fld>
            <a:endParaRPr lang="en-US" dirty="0"/>
          </a:p>
        </p:txBody>
      </p:sp>
    </p:spTree>
    <p:extLst>
      <p:ext uri="{BB962C8B-B14F-4D97-AF65-F5344CB8AC3E}">
        <p14:creationId xmlns:p14="http://schemas.microsoft.com/office/powerpoint/2010/main" val="3994222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are often asked about routes training</a:t>
            </a:r>
            <a:r>
              <a:rPr lang="en-US" b="1" baseline="0" dirty="0"/>
              <a:t> for Certified staff. The only route covered in the MAP Curriculum </a:t>
            </a:r>
            <a:r>
              <a:rPr lang="en-US" b="1" i="1" baseline="0" dirty="0"/>
              <a:t>Responsibilities in Action </a:t>
            </a:r>
            <a:r>
              <a:rPr lang="en-US" b="1" baseline="0" dirty="0"/>
              <a:t>is the oral route. Staff must receive additional training in all other routes. This training must be by a licensed staff and we typically see it occur during a staff meeting. There is no specific training and no required competency tools for other routes except for Gtube/Jtube and Epinephrine Administration via auto-injector device.  </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32</a:t>
            </a:fld>
            <a:endParaRPr lang="en-US" dirty="0"/>
          </a:p>
        </p:txBody>
      </p:sp>
    </p:spTree>
    <p:extLst>
      <p:ext uri="{BB962C8B-B14F-4D97-AF65-F5344CB8AC3E}">
        <p14:creationId xmlns:p14="http://schemas.microsoft.com/office/powerpoint/2010/main" val="4050393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a:t>
            </a:r>
            <a:r>
              <a:rPr lang="en-US" b="1" baseline="0" dirty="0"/>
              <a:t> many of our site visits, we see this list posted in the medication area. It is no longer valid and after review of some of the items on the list, some must be considered medications/supplements that require a HCP order and labeling per MAP Policy.  The list should be removed to prevent some of the items on the list  from being administered without a HCP order. If administration occurs, it would be considered a Medication Occurrence requiring submission of a MOR.</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33</a:t>
            </a:fld>
            <a:endParaRPr lang="en-US" dirty="0"/>
          </a:p>
        </p:txBody>
      </p:sp>
    </p:spTree>
    <p:extLst>
      <p:ext uri="{BB962C8B-B14F-4D97-AF65-F5344CB8AC3E}">
        <p14:creationId xmlns:p14="http://schemas.microsoft.com/office/powerpoint/2010/main" val="3815267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mn-lt"/>
                <a:cs typeface="Arial" panose="020B0604020202020204" pitchFamily="34" charset="0"/>
              </a:rPr>
              <a:t>To evaluate</a:t>
            </a:r>
            <a:r>
              <a:rPr lang="en-US" b="1" baseline="0" dirty="0">
                <a:latin typeface="+mn-lt"/>
                <a:cs typeface="Arial" panose="020B0604020202020204" pitchFamily="34" charset="0"/>
              </a:rPr>
              <a:t> if an item requires a HCP order, look for </a:t>
            </a:r>
            <a:r>
              <a:rPr lang="en-US" b="1" dirty="0">
                <a:latin typeface="+mn-lt"/>
                <a:cs typeface="Arial" panose="020B0604020202020204" pitchFamily="34" charset="0"/>
              </a:rPr>
              <a:t>either Drug Facts or Supplement Facts listed</a:t>
            </a:r>
            <a:r>
              <a:rPr lang="en-US" b="1" baseline="0" dirty="0">
                <a:latin typeface="+mn-lt"/>
                <a:cs typeface="Arial" panose="020B0604020202020204" pitchFamily="34" charset="0"/>
              </a:rPr>
              <a:t> </a:t>
            </a:r>
            <a:r>
              <a:rPr lang="en-US" b="1" dirty="0">
                <a:latin typeface="+mn-lt"/>
                <a:cs typeface="Arial" panose="020B0604020202020204" pitchFamily="34" charset="0"/>
              </a:rPr>
              <a:t>on the packaging. If the packaging contains either</a:t>
            </a:r>
            <a:r>
              <a:rPr lang="en-US" b="1" baseline="0" dirty="0">
                <a:latin typeface="+mn-lt"/>
                <a:cs typeface="Arial" panose="020B0604020202020204" pitchFamily="34" charset="0"/>
              </a:rPr>
              <a:t> of this information the item must have a HCP order and be labeled, administered and stored per MAP Policy.</a:t>
            </a:r>
            <a:endParaRPr lang="en-US" b="1" dirty="0">
              <a:latin typeface="+mn-lt"/>
              <a:cs typeface="Arial" panose="020B0604020202020204" pitchFamily="34" charset="0"/>
            </a:endParaRP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An OTC medication will have a “Drug Facts” label.</a:t>
            </a:r>
            <a:endParaRPr lang="en-US" sz="1200" b="1" kern="1200" baseline="0" dirty="0">
              <a:solidFill>
                <a:schemeClr val="tx1"/>
              </a:solidFill>
              <a:effectLst/>
              <a:latin typeface="+mn-lt"/>
              <a:ea typeface="+mn-ea"/>
              <a:cs typeface="Arial" panose="020B0604020202020204" pitchFamily="34" charset="0"/>
            </a:endParaRPr>
          </a:p>
          <a:p>
            <a:r>
              <a:rPr lang="en-US" sz="1200" b="1" kern="1200" baseline="0" dirty="0">
                <a:solidFill>
                  <a:schemeClr val="tx1"/>
                </a:solidFill>
                <a:effectLst/>
                <a:latin typeface="+mn-lt"/>
                <a:ea typeface="+mn-ea"/>
                <a:cs typeface="Arial" panose="020B0604020202020204" pitchFamily="34" charset="0"/>
              </a:rPr>
              <a:t>A</a:t>
            </a:r>
            <a:r>
              <a:rPr lang="en-US" sz="1200" b="1" kern="1200" dirty="0">
                <a:solidFill>
                  <a:schemeClr val="tx1"/>
                </a:solidFill>
                <a:effectLst/>
                <a:latin typeface="+mn-lt"/>
                <a:ea typeface="+mn-ea"/>
                <a:cs typeface="Arial" panose="020B0604020202020204" pitchFamily="34" charset="0"/>
              </a:rPr>
              <a:t> dietary supplement</a:t>
            </a:r>
            <a:r>
              <a:rPr lang="en-US" sz="1200" b="1" kern="1200" baseline="0" dirty="0">
                <a:solidFill>
                  <a:schemeClr val="tx1"/>
                </a:solidFill>
                <a:effectLst/>
                <a:latin typeface="+mn-lt"/>
                <a:ea typeface="+mn-ea"/>
                <a:cs typeface="Arial" panose="020B0604020202020204" pitchFamily="34" charset="0"/>
              </a:rPr>
              <a:t> will have a “</a:t>
            </a:r>
            <a:r>
              <a:rPr lang="en-US" sz="1200" b="1" dirty="0">
                <a:latin typeface="+mn-lt"/>
                <a:cs typeface="Arial" panose="020B0604020202020204" pitchFamily="34" charset="0"/>
              </a:rPr>
              <a:t>Supplement Facts” label.</a:t>
            </a:r>
          </a:p>
          <a:p>
            <a:endParaRPr lang="en-US" sz="1200" b="1"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2092455-6FBB-42BD-A991-9F20B65AC9B9}" type="slidenum">
              <a:rPr lang="en-US" smtClean="0"/>
              <a:t>34</a:t>
            </a:fld>
            <a:endParaRPr lang="en-US" dirty="0"/>
          </a:p>
        </p:txBody>
      </p:sp>
    </p:spTree>
    <p:extLst>
      <p:ext uri="{BB962C8B-B14F-4D97-AF65-F5344CB8AC3E}">
        <p14:creationId xmlns:p14="http://schemas.microsoft.com/office/powerpoint/2010/main" val="17423909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1943" marR="0" lvl="1"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anose="020B0604020202020204" pitchFamily="34" charset="0"/>
              </a:rPr>
              <a:t>These are exceptions</a:t>
            </a:r>
            <a:r>
              <a:rPr lang="en-US" sz="1200" b="1" baseline="0" dirty="0">
                <a:latin typeface="+mn-lt"/>
                <a:cs typeface="Arial" panose="020B0604020202020204" pitchFamily="34" charset="0"/>
              </a:rPr>
              <a:t> to the HCP order and pharmacy label requirement. Please note that </a:t>
            </a:r>
            <a:r>
              <a:rPr lang="en-US" sz="1200" b="1" baseline="0" dirty="0">
                <a:solidFill>
                  <a:schemeClr val="tx1"/>
                </a:solidFill>
                <a:latin typeface="+mn-lt"/>
                <a:cs typeface="Arial" panose="020B0604020202020204" pitchFamily="34" charset="0"/>
              </a:rPr>
              <a:t>p</a:t>
            </a:r>
            <a:r>
              <a:rPr lang="en-US" sz="1200" b="1" dirty="0">
                <a:solidFill>
                  <a:schemeClr val="tx1"/>
                </a:solidFill>
                <a:latin typeface="+mn-lt"/>
                <a:cs typeface="Arial" panose="020B0604020202020204" pitchFamily="34" charset="0"/>
              </a:rPr>
              <a:t>ersonal hygiene products that can affect the structure and/or function of the body such as: dandruff shampoo, acne medication, </a:t>
            </a:r>
            <a:r>
              <a:rPr lang="en-US" sz="1200" b="1" baseline="0" dirty="0">
                <a:latin typeface="+mn-lt"/>
                <a:cs typeface="Arial" panose="020B0604020202020204" pitchFamily="34" charset="0"/>
              </a:rPr>
              <a:t>incontinence skin care creams or dermatitis creams</a:t>
            </a:r>
            <a:r>
              <a:rPr lang="en-US" sz="1200" b="1" baseline="0" dirty="0">
                <a:solidFill>
                  <a:schemeClr val="tx1"/>
                </a:solidFill>
                <a:latin typeface="+mn-lt"/>
                <a:cs typeface="Arial" panose="020B0604020202020204" pitchFamily="34" charset="0"/>
              </a:rPr>
              <a:t> </a:t>
            </a:r>
            <a:r>
              <a:rPr lang="en-US" sz="1200" b="1" dirty="0">
                <a:solidFill>
                  <a:schemeClr val="tx1"/>
                </a:solidFill>
                <a:latin typeface="+mn-lt"/>
                <a:cs typeface="Arial" panose="020B0604020202020204" pitchFamily="34" charset="0"/>
              </a:rPr>
              <a:t>will require a HCP order and pharmacy label but if it is solely intended for cleansing or beautifying the body it</a:t>
            </a:r>
            <a:r>
              <a:rPr lang="en-US" sz="1200" b="1" baseline="0" dirty="0">
                <a:solidFill>
                  <a:schemeClr val="tx1"/>
                </a:solidFill>
                <a:latin typeface="+mn-lt"/>
                <a:cs typeface="Arial" panose="020B0604020202020204" pitchFamily="34" charset="0"/>
              </a:rPr>
              <a:t> does not require a HCP order and pharmacy label.</a:t>
            </a:r>
            <a:endParaRPr lang="en-US" sz="1200" b="1" dirty="0">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mn-lt"/>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2092455-6FBB-42BD-A991-9F20B65AC9B9}" type="slidenum">
              <a:rPr lang="en-US" smtClean="0"/>
              <a:t>35</a:t>
            </a:fld>
            <a:endParaRPr lang="en-US" dirty="0"/>
          </a:p>
        </p:txBody>
      </p:sp>
    </p:spTree>
    <p:extLst>
      <p:ext uri="{BB962C8B-B14F-4D97-AF65-F5344CB8AC3E}">
        <p14:creationId xmlns:p14="http://schemas.microsoft.com/office/powerpoint/2010/main" val="926412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With the increase in prescribed injectable medications for </a:t>
            </a:r>
            <a:r>
              <a:rPr lang="en-US" b="1"/>
              <a:t>various health</a:t>
            </a:r>
            <a:r>
              <a:rPr lang="en-US" b="1" baseline="0"/>
              <a:t> </a:t>
            </a:r>
            <a:r>
              <a:rPr lang="en-US" b="1" dirty="0"/>
              <a:t>issues such as</a:t>
            </a:r>
            <a:r>
              <a:rPr lang="en-US" b="1" baseline="0" dirty="0"/>
              <a:t> </a:t>
            </a:r>
            <a:r>
              <a:rPr lang="en-US" b="1" dirty="0"/>
              <a:t>Type II Diabetes, Crohn’s Disease, Eczema, etc. this is a reminder that any injectable medication must be administered by licensed staff</a:t>
            </a:r>
            <a:r>
              <a:rPr lang="en-US" b="1" baseline="0" dirty="0"/>
              <a:t> unless the individual is self administering his/her medications per MAP Policy 07-1. The ability to self inject does not deem the person as self administering if they do not meet the other requirements listed in MAP Policy Section 7. If an individual would like to learn to self administer an injectable medication the training must be done by a licensed staff. The only exception is </a:t>
            </a:r>
            <a:r>
              <a:rPr lang="en-US" b="1" dirty="0"/>
              <a:t>auto injectable epinephrine administered by staff after specialized training.</a:t>
            </a:r>
          </a:p>
        </p:txBody>
      </p:sp>
      <p:sp>
        <p:nvSpPr>
          <p:cNvPr id="4" name="Slide Number Placeholder 3"/>
          <p:cNvSpPr>
            <a:spLocks noGrp="1"/>
          </p:cNvSpPr>
          <p:nvPr>
            <p:ph type="sldNum" sz="quarter" idx="10"/>
          </p:nvPr>
        </p:nvSpPr>
        <p:spPr/>
        <p:txBody>
          <a:bodyPr/>
          <a:lstStyle/>
          <a:p>
            <a:fld id="{6963FD2C-A04E-478E-B4D7-528B96D5C1AE}" type="slidenum">
              <a:rPr lang="en-US" smtClean="0"/>
              <a:t>36</a:t>
            </a:fld>
            <a:endParaRPr lang="en-US" dirty="0"/>
          </a:p>
        </p:txBody>
      </p:sp>
    </p:spTree>
    <p:extLst>
      <p:ext uri="{BB962C8B-B14F-4D97-AF65-F5344CB8AC3E}">
        <p14:creationId xmlns:p14="http://schemas.microsoft.com/office/powerpoint/2010/main" val="2892823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Frequently we see issues with transcriptions involving medication that are available in varying strengths, such as many</a:t>
            </a:r>
            <a:r>
              <a:rPr lang="en-US" b="1" baseline="0" dirty="0"/>
              <a:t> of the medicated creams. When the medication is available in varying strengths the % of the medication is part of the medication name. In this example, the 1% needs to be included in the HCP order and also listed in the transcription under the name of the medication. The strength, dose and amount transcribed in this case would be dime size. </a:t>
            </a:r>
            <a:endParaRPr lang="en-US" b="1" dirty="0"/>
          </a:p>
          <a:p>
            <a:endParaRPr lang="en-US" b="1" dirty="0"/>
          </a:p>
          <a:p>
            <a:endParaRPr lang="en-US" dirty="0"/>
          </a:p>
        </p:txBody>
      </p:sp>
      <p:sp>
        <p:nvSpPr>
          <p:cNvPr id="4" name="Slide Number Placeholder 3"/>
          <p:cNvSpPr>
            <a:spLocks noGrp="1"/>
          </p:cNvSpPr>
          <p:nvPr>
            <p:ph type="sldNum" sz="quarter" idx="10"/>
          </p:nvPr>
        </p:nvSpPr>
        <p:spPr/>
        <p:txBody>
          <a:bodyPr/>
          <a:lstStyle/>
          <a:p>
            <a:fld id="{6963FD2C-A04E-478E-B4D7-528B96D5C1AE}" type="slidenum">
              <a:rPr lang="en-US" smtClean="0"/>
              <a:t>37</a:t>
            </a:fld>
            <a:endParaRPr lang="en-US" dirty="0"/>
          </a:p>
        </p:txBody>
      </p:sp>
    </p:spTree>
    <p:extLst>
      <p:ext uri="{BB962C8B-B14F-4D97-AF65-F5344CB8AC3E}">
        <p14:creationId xmlns:p14="http://schemas.microsoft.com/office/powerpoint/2010/main" val="8705362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1" dirty="0"/>
              <a:t>While</a:t>
            </a:r>
            <a:r>
              <a:rPr lang="sv-SE" sz="1200" b="1" baseline="0" dirty="0"/>
              <a:t> reviewing Count Book Documentation, we are frequently asked how to correctly highlight the index. A highlighter(pale yellow) can be used to designate that a medication has been removed from ”Count” or that the row is inactive due to a page transfer and a new count row has been started. In this case, the row where, Karen Mason, the Supervisor has signed indicating the the medication was removed from count and is no longer availabe to count has been highlighted and also the row for Joseph Smith that is now inactive with the new information entered below.</a:t>
            </a:r>
            <a:endParaRPr lang="sv-SE" sz="1200" b="1" dirty="0"/>
          </a:p>
          <a:p>
            <a:endParaRPr lang="en-US" dirty="0"/>
          </a:p>
          <a:p>
            <a:r>
              <a:rPr lang="en-US" b="1" dirty="0"/>
              <a:t>Also in regards to the Count Book Index, the Page Numbers should</a:t>
            </a:r>
            <a:r>
              <a:rPr lang="en-US" b="1" baseline="0" dirty="0"/>
              <a:t> not be marked thru with a line or “X”.</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38</a:t>
            </a:fld>
            <a:endParaRPr lang="en-US" dirty="0"/>
          </a:p>
        </p:txBody>
      </p:sp>
    </p:spTree>
    <p:extLst>
      <p:ext uri="{BB962C8B-B14F-4D97-AF65-F5344CB8AC3E}">
        <p14:creationId xmlns:p14="http://schemas.microsoft.com/office/powerpoint/2010/main" val="3290844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1" dirty="0"/>
              <a:t>Continuing on with Count Book documentation, we frequenly </a:t>
            </a:r>
            <a:r>
              <a:rPr lang="sv-SE" sz="1200" b="1" baseline="0" dirty="0"/>
              <a:t>see when information needs to be transferred onto a new count page the amount on hand column is filled in with the amount transferred. The acceptable way to document is to indicate ”transferred from and the page number” and then indicate the amount transferred under the amount left column.</a:t>
            </a:r>
            <a:endParaRPr lang="sv-SE" sz="1200" b="1" dirty="0"/>
          </a:p>
          <a:p>
            <a:endParaRPr lang="en-US" dirty="0"/>
          </a:p>
        </p:txBody>
      </p:sp>
      <p:sp>
        <p:nvSpPr>
          <p:cNvPr id="4" name="Slide Number Placeholder 3"/>
          <p:cNvSpPr>
            <a:spLocks noGrp="1"/>
          </p:cNvSpPr>
          <p:nvPr>
            <p:ph type="sldNum" sz="quarter" idx="10"/>
          </p:nvPr>
        </p:nvSpPr>
        <p:spPr/>
        <p:txBody>
          <a:bodyPr/>
          <a:lstStyle/>
          <a:p>
            <a:fld id="{6963FD2C-A04E-478E-B4D7-528B96D5C1AE}" type="slidenum">
              <a:rPr lang="en-US" smtClean="0"/>
              <a:t>39</a:t>
            </a:fld>
            <a:endParaRPr lang="en-US" dirty="0"/>
          </a:p>
        </p:txBody>
      </p:sp>
    </p:spTree>
    <p:extLst>
      <p:ext uri="{BB962C8B-B14F-4D97-AF65-F5344CB8AC3E}">
        <p14:creationId xmlns:p14="http://schemas.microsoft.com/office/powerpoint/2010/main" val="2181392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Naloxone can be administered at MAP sites but it is not covered under MAP Policy and must not be stored in the MAP registered site’s medication area. Currently DDS is compiling guidelines for Naloxone Administration and the training requirements which would allow all direct care staff to safely administer Naloxone. </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4</a:t>
            </a:fld>
            <a:endParaRPr lang="en-US" dirty="0"/>
          </a:p>
        </p:txBody>
      </p:sp>
    </p:spTree>
    <p:extLst>
      <p:ext uri="{BB962C8B-B14F-4D97-AF65-F5344CB8AC3E}">
        <p14:creationId xmlns:p14="http://schemas.microsoft.com/office/powerpoint/2010/main" val="2476471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Finally a</a:t>
            </a:r>
            <a:r>
              <a:rPr lang="en-US" b="1" baseline="0" dirty="0"/>
              <a:t> reminder to have staff enter the time of count in</a:t>
            </a:r>
            <a:r>
              <a:rPr lang="en-US" b="1" dirty="0"/>
              <a:t> real time rather</a:t>
            </a:r>
            <a:r>
              <a:rPr lang="en-US" b="1" baseline="0" dirty="0"/>
              <a:t> than</a:t>
            </a:r>
            <a:r>
              <a:rPr lang="en-US" b="1" dirty="0"/>
              <a:t> shift</a:t>
            </a:r>
            <a:r>
              <a:rPr lang="en-US" b="1" baseline="0" dirty="0"/>
              <a:t> end time. For example, entering time for 7am, 3pm, 11pm continuously leads a reviewer to question the validity of documentation.</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40</a:t>
            </a:fld>
            <a:endParaRPr lang="en-US" dirty="0"/>
          </a:p>
        </p:txBody>
      </p:sp>
    </p:spTree>
    <p:extLst>
      <p:ext uri="{BB962C8B-B14F-4D97-AF65-F5344CB8AC3E}">
        <p14:creationId xmlns:p14="http://schemas.microsoft.com/office/powerpoint/2010/main" val="1190668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a:t>
            </a:r>
            <a:r>
              <a:rPr lang="en-US" b="1" baseline="0" dirty="0"/>
              <a:t> is a new Massachusetts contact at D + S and her information is listed on this screen.</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41</a:t>
            </a:fld>
            <a:endParaRPr lang="en-US" dirty="0"/>
          </a:p>
        </p:txBody>
      </p:sp>
    </p:spTree>
    <p:extLst>
      <p:ext uri="{BB962C8B-B14F-4D97-AF65-F5344CB8AC3E}">
        <p14:creationId xmlns:p14="http://schemas.microsoft.com/office/powerpoint/2010/main" val="24830527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When asked about any issues with testing, D</a:t>
            </a:r>
            <a:r>
              <a:rPr lang="en-US" b="1" baseline="0" dirty="0"/>
              <a:t> + S reports that there are still incidents of unprofessional behavior occurring at the test sites. Here is a list of expected behavior and the procedure to follow prior to testing.</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42</a:t>
            </a:fld>
            <a:endParaRPr lang="en-US" dirty="0"/>
          </a:p>
        </p:txBody>
      </p:sp>
    </p:spTree>
    <p:extLst>
      <p:ext uri="{BB962C8B-B14F-4D97-AF65-F5344CB8AC3E}">
        <p14:creationId xmlns:p14="http://schemas.microsoft.com/office/powerpoint/2010/main" val="39184423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a:t>
            </a:r>
            <a:r>
              <a:rPr lang="en-US" b="1" baseline="0" dirty="0"/>
              <a:t> MAP trainers it is important that we remind staff to act in a professional manner and are courtesy to staff at the test sites. There is a section in the D + S Handbook that reviews inappropriate behavior and it is recommended that you give a copy of the handbook to each of your students. They can be accessed by ordering them directly from the company… </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43</a:t>
            </a:fld>
            <a:endParaRPr lang="en-US" dirty="0"/>
          </a:p>
        </p:txBody>
      </p:sp>
    </p:spTree>
    <p:extLst>
      <p:ext uri="{BB962C8B-B14F-4D97-AF65-F5344CB8AC3E}">
        <p14:creationId xmlns:p14="http://schemas.microsoft.com/office/powerpoint/2010/main" val="25081594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using the order form located</a:t>
            </a:r>
            <a:r>
              <a:rPr lang="en-US" b="1" baseline="0" dirty="0"/>
              <a:t> on the</a:t>
            </a:r>
            <a:r>
              <a:rPr lang="en-US" b="1" dirty="0"/>
              <a:t> Massachusetts</a:t>
            </a:r>
            <a:r>
              <a:rPr lang="en-US" b="1" baseline="0" dirty="0"/>
              <a:t> home page at hdmaster.com.</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44</a:t>
            </a:fld>
            <a:endParaRPr lang="en-US" dirty="0"/>
          </a:p>
        </p:txBody>
      </p:sp>
    </p:spTree>
    <p:extLst>
      <p:ext uri="{BB962C8B-B14F-4D97-AF65-F5344CB8AC3E}">
        <p14:creationId xmlns:p14="http://schemas.microsoft.com/office/powerpoint/2010/main" val="26773208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a:t>
            </a:r>
            <a:r>
              <a:rPr lang="en-US" b="1" baseline="0" dirty="0"/>
              <a:t> is no charge for the handbooks and </a:t>
            </a:r>
            <a:r>
              <a:rPr lang="en-US" b="1" dirty="0"/>
              <a:t>you should only order what you will need for</a:t>
            </a:r>
            <a:r>
              <a:rPr lang="en-US" b="1" baseline="0" dirty="0"/>
              <a:t> a few of your upcoming classes as the handbook is often updated with new information. The most recent Handbook is Version 5 effective 09/01/17. </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45</a:t>
            </a:fld>
            <a:endParaRPr lang="en-US" dirty="0"/>
          </a:p>
        </p:txBody>
      </p:sp>
    </p:spTree>
    <p:extLst>
      <p:ext uri="{BB962C8B-B14F-4D97-AF65-F5344CB8AC3E}">
        <p14:creationId xmlns:p14="http://schemas.microsoft.com/office/powerpoint/2010/main" val="23132728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Handbooks can also be printed directly from the</a:t>
            </a:r>
            <a:r>
              <a:rPr lang="en-US" b="1" baseline="0" dirty="0"/>
              <a:t> D + S</a:t>
            </a:r>
            <a:r>
              <a:rPr lang="en-US" b="1" dirty="0"/>
              <a:t> website and distributed to students.</a:t>
            </a:r>
          </a:p>
        </p:txBody>
      </p:sp>
      <p:sp>
        <p:nvSpPr>
          <p:cNvPr id="4" name="Slide Number Placeholder 3"/>
          <p:cNvSpPr>
            <a:spLocks noGrp="1"/>
          </p:cNvSpPr>
          <p:nvPr>
            <p:ph type="sldNum" sz="quarter" idx="10"/>
          </p:nvPr>
        </p:nvSpPr>
        <p:spPr/>
        <p:txBody>
          <a:bodyPr/>
          <a:lstStyle/>
          <a:p>
            <a:fld id="{6963FD2C-A04E-478E-B4D7-528B96D5C1AE}" type="slidenum">
              <a:rPr lang="en-US" smtClean="0"/>
              <a:t>46</a:t>
            </a:fld>
            <a:endParaRPr lang="en-US" dirty="0"/>
          </a:p>
        </p:txBody>
      </p:sp>
    </p:spTree>
    <p:extLst>
      <p:ext uri="{BB962C8B-B14F-4D97-AF65-F5344CB8AC3E}">
        <p14:creationId xmlns:p14="http://schemas.microsoft.com/office/powerpoint/2010/main" val="9971873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mn-lt"/>
                <a:cs typeface="Arial" panose="020B0604020202020204" pitchFamily="34" charset="0"/>
              </a:rPr>
              <a:t>Now for some reminders…</a:t>
            </a:r>
          </a:p>
        </p:txBody>
      </p:sp>
      <p:sp>
        <p:nvSpPr>
          <p:cNvPr id="4" name="Slide Number Placeholder 3"/>
          <p:cNvSpPr>
            <a:spLocks noGrp="1"/>
          </p:cNvSpPr>
          <p:nvPr>
            <p:ph type="sldNum" sz="quarter" idx="10"/>
          </p:nvPr>
        </p:nvSpPr>
        <p:spPr/>
        <p:txBody>
          <a:bodyPr/>
          <a:lstStyle/>
          <a:p>
            <a:fld id="{6963FD2C-A04E-478E-B4D7-528B96D5C1AE}" type="slidenum">
              <a:rPr lang="en-US" smtClean="0"/>
              <a:t>47</a:t>
            </a:fld>
            <a:endParaRPr lang="en-US" dirty="0"/>
          </a:p>
        </p:txBody>
      </p:sp>
    </p:spTree>
    <p:extLst>
      <p:ext uri="{BB962C8B-B14F-4D97-AF65-F5344CB8AC3E}">
        <p14:creationId xmlns:p14="http://schemas.microsoft.com/office/powerpoint/2010/main" val="11794285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Many of you have already transitioned over to the Responsibilities</a:t>
            </a:r>
            <a:r>
              <a:rPr lang="en-US" b="1" baseline="0" dirty="0"/>
              <a:t> in Action Curriculum. As a reminder, you must be using it in your Certification classes by June 30, 2019 and a hard copy or electronic version must be in each MAP registered site by June 30, 2019. </a:t>
            </a:r>
          </a:p>
          <a:p>
            <a:r>
              <a:rPr lang="en-US" b="1" baseline="0" dirty="0"/>
              <a:t>Use of the Administering Medication the Right Way curriculum after June 30, 2019 could result in a violation of copyright law by the trainer as DDS, DMH and DCF no longer have permission to use it after 6/30/19.</a:t>
            </a:r>
          </a:p>
          <a:p>
            <a:endParaRPr lang="en-US" b="1" baseline="0" dirty="0"/>
          </a:p>
          <a:p>
            <a:r>
              <a:rPr lang="en-US" b="1" baseline="0" dirty="0"/>
              <a:t>To access your free copy of the RIA Curriculum, please go to the MAP friendly URL…</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48</a:t>
            </a:fld>
            <a:endParaRPr lang="en-US" dirty="0"/>
          </a:p>
        </p:txBody>
      </p:sp>
    </p:spTree>
    <p:extLst>
      <p:ext uri="{BB962C8B-B14F-4D97-AF65-F5344CB8AC3E}">
        <p14:creationId xmlns:p14="http://schemas.microsoft.com/office/powerpoint/2010/main" val="1497131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Once there scroll down</a:t>
            </a:r>
            <a:r>
              <a:rPr lang="en-US" b="1" baseline="0" dirty="0"/>
              <a:t> and</a:t>
            </a:r>
            <a:r>
              <a:rPr lang="en-US" b="1" dirty="0"/>
              <a:t> under “what would you like to do” select View MAP training resources and curriculum</a:t>
            </a:r>
            <a:r>
              <a:rPr lang="en-US" b="1" baseline="0" dirty="0"/>
              <a:t>….</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49</a:t>
            </a:fld>
            <a:endParaRPr lang="en-US" dirty="0"/>
          </a:p>
        </p:txBody>
      </p:sp>
    </p:spTree>
    <p:extLst>
      <p:ext uri="{BB962C8B-B14F-4D97-AF65-F5344CB8AC3E}">
        <p14:creationId xmlns:p14="http://schemas.microsoft.com/office/powerpoint/2010/main" val="1595838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In the interim, if Naloxone is available in a MAP program please take note of the items</a:t>
            </a:r>
            <a:r>
              <a:rPr lang="en-US" b="1" baseline="0" dirty="0"/>
              <a:t> listed on this screen</a:t>
            </a:r>
            <a:r>
              <a:rPr lang="en-US" b="1" dirty="0"/>
              <a:t>. </a:t>
            </a:r>
            <a:r>
              <a:rPr lang="en-US" b="1" baseline="0" dirty="0"/>
              <a:t>If you have any questions regarding Naloxone, please contact your Regional MAP Coordinator.</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6963FD2C-A04E-478E-B4D7-528B96D5C1AE}" type="slidenum">
              <a:rPr lang="en-US" smtClean="0"/>
              <a:t>5</a:t>
            </a:fld>
            <a:endParaRPr lang="en-US" dirty="0"/>
          </a:p>
        </p:txBody>
      </p:sp>
    </p:spTree>
    <p:extLst>
      <p:ext uri="{BB962C8B-B14F-4D97-AF65-F5344CB8AC3E}">
        <p14:creationId xmlns:p14="http://schemas.microsoft.com/office/powerpoint/2010/main" val="32823554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then</a:t>
            </a:r>
            <a:r>
              <a:rPr lang="en-US" b="1" baseline="0" dirty="0"/>
              <a:t> </a:t>
            </a:r>
            <a:r>
              <a:rPr lang="en-US" b="1" dirty="0"/>
              <a:t>select DDS MAP training resources…</a:t>
            </a:r>
          </a:p>
        </p:txBody>
      </p:sp>
      <p:sp>
        <p:nvSpPr>
          <p:cNvPr id="4" name="Slide Number Placeholder 3"/>
          <p:cNvSpPr>
            <a:spLocks noGrp="1"/>
          </p:cNvSpPr>
          <p:nvPr>
            <p:ph type="sldNum" sz="quarter" idx="10"/>
          </p:nvPr>
        </p:nvSpPr>
        <p:spPr/>
        <p:txBody>
          <a:bodyPr/>
          <a:lstStyle/>
          <a:p>
            <a:fld id="{6963FD2C-A04E-478E-B4D7-528B96D5C1AE}" type="slidenum">
              <a:rPr lang="en-US" smtClean="0"/>
              <a:t>50</a:t>
            </a:fld>
            <a:endParaRPr lang="en-US" dirty="0"/>
          </a:p>
        </p:txBody>
      </p:sp>
    </p:spTree>
    <p:extLst>
      <p:ext uri="{BB962C8B-B14F-4D97-AF65-F5344CB8AC3E}">
        <p14:creationId xmlns:p14="http://schemas.microsoft.com/office/powerpoint/2010/main" val="28315509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 then select MAP Curriculum and Adjunct Training</a:t>
            </a:r>
            <a:r>
              <a:rPr lang="en-US" b="1" baseline="0" dirty="0"/>
              <a:t> Materials…</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51</a:t>
            </a:fld>
            <a:endParaRPr lang="en-US" dirty="0"/>
          </a:p>
        </p:txBody>
      </p:sp>
    </p:spTree>
    <p:extLst>
      <p:ext uri="{BB962C8B-B14F-4D97-AF65-F5344CB8AC3E}">
        <p14:creationId xmlns:p14="http://schemas.microsoft.com/office/powerpoint/2010/main" val="24618969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you select Responsibilities in Action Curriculum and Training Materials and… </a:t>
            </a:r>
          </a:p>
        </p:txBody>
      </p:sp>
      <p:sp>
        <p:nvSpPr>
          <p:cNvPr id="4" name="Slide Number Placeholder 3"/>
          <p:cNvSpPr>
            <a:spLocks noGrp="1"/>
          </p:cNvSpPr>
          <p:nvPr>
            <p:ph type="sldNum" sz="quarter" idx="10"/>
          </p:nvPr>
        </p:nvSpPr>
        <p:spPr/>
        <p:txBody>
          <a:bodyPr/>
          <a:lstStyle/>
          <a:p>
            <a:fld id="{6963FD2C-A04E-478E-B4D7-528B96D5C1AE}" type="slidenum">
              <a:rPr lang="en-US" smtClean="0"/>
              <a:t>52</a:t>
            </a:fld>
            <a:endParaRPr lang="en-US" dirty="0"/>
          </a:p>
        </p:txBody>
      </p:sp>
    </p:spTree>
    <p:extLst>
      <p:ext uri="{BB962C8B-B14F-4D97-AF65-F5344CB8AC3E}">
        <p14:creationId xmlns:p14="http://schemas.microsoft.com/office/powerpoint/2010/main" val="33962745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is a downloadable PDF version of the RIA Curriculum. Also here is where you can access the Med Pass</a:t>
            </a:r>
            <a:r>
              <a:rPr lang="en-US" b="1" baseline="0" dirty="0"/>
              <a:t> Demonstration Video that is required to be viewed during MAP Certification Training.</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53</a:t>
            </a:fld>
            <a:endParaRPr lang="en-US" dirty="0"/>
          </a:p>
        </p:txBody>
      </p:sp>
    </p:spTree>
    <p:extLst>
      <p:ext uri="{BB962C8B-B14F-4D97-AF65-F5344CB8AC3E}">
        <p14:creationId xmlns:p14="http://schemas.microsoft.com/office/powerpoint/2010/main" val="37307287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obtain all the corresponding RIA</a:t>
            </a:r>
            <a:r>
              <a:rPr lang="en-US" b="1" baseline="0" dirty="0"/>
              <a:t> </a:t>
            </a:r>
            <a:r>
              <a:rPr lang="en-US" b="1" dirty="0"/>
              <a:t>training materials that you will need,</a:t>
            </a:r>
            <a:r>
              <a:rPr lang="en-US" b="1" baseline="0" dirty="0"/>
              <a:t> simply click back to this screen and select Adjunct </a:t>
            </a:r>
            <a:r>
              <a:rPr lang="en-US" b="1" dirty="0"/>
              <a:t>RIA Training</a:t>
            </a:r>
            <a:r>
              <a:rPr lang="en-US" b="1" baseline="0" dirty="0"/>
              <a:t> Materials and…</a:t>
            </a:r>
            <a:r>
              <a:rPr lang="en-US" b="1" dirty="0"/>
              <a:t> </a:t>
            </a:r>
          </a:p>
        </p:txBody>
      </p:sp>
      <p:sp>
        <p:nvSpPr>
          <p:cNvPr id="4" name="Slide Number Placeholder 3"/>
          <p:cNvSpPr>
            <a:spLocks noGrp="1"/>
          </p:cNvSpPr>
          <p:nvPr>
            <p:ph type="sldNum" sz="quarter" idx="10"/>
          </p:nvPr>
        </p:nvSpPr>
        <p:spPr/>
        <p:txBody>
          <a:bodyPr/>
          <a:lstStyle/>
          <a:p>
            <a:fld id="{6963FD2C-A04E-478E-B4D7-528B96D5C1AE}" type="slidenum">
              <a:rPr lang="en-US" smtClean="0"/>
              <a:t>54</a:t>
            </a:fld>
            <a:endParaRPr lang="en-US" dirty="0"/>
          </a:p>
        </p:txBody>
      </p:sp>
    </p:spTree>
    <p:extLst>
      <p:ext uri="{BB962C8B-B14F-4D97-AF65-F5344CB8AC3E}">
        <p14:creationId xmlns:p14="http://schemas.microsoft.com/office/powerpoint/2010/main" val="33962745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then</a:t>
            </a:r>
            <a:r>
              <a:rPr lang="en-US" b="1" baseline="0" dirty="0"/>
              <a:t> y</a:t>
            </a:r>
            <a:r>
              <a:rPr lang="en-US" b="1" dirty="0"/>
              <a:t>ou can access the</a:t>
            </a:r>
            <a:r>
              <a:rPr lang="en-US" b="1" baseline="0" dirty="0"/>
              <a:t> corresponding transcription workbooks, medication book, count book, emergency fact sheets and pharmacy labels</a:t>
            </a:r>
            <a:r>
              <a:rPr lang="en-US" b="1" dirty="0"/>
              <a:t>. If you have any questions about accessing this information or questions about presenting</a:t>
            </a:r>
            <a:r>
              <a:rPr lang="en-US" b="1" baseline="0" dirty="0"/>
              <a:t> the new curriculum please contact your Regional MAP Coordinator.</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55</a:t>
            </a:fld>
            <a:endParaRPr lang="en-US" dirty="0"/>
          </a:p>
        </p:txBody>
      </p:sp>
    </p:spTree>
    <p:extLst>
      <p:ext uri="{BB962C8B-B14F-4D97-AF65-F5344CB8AC3E}">
        <p14:creationId xmlns:p14="http://schemas.microsoft.com/office/powerpoint/2010/main" val="6103668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concludes today’s webinar, the next trainer webinar will be in the Spring of 2019, date to be determined. </a:t>
            </a:r>
          </a:p>
          <a:p>
            <a:endParaRPr lang="en-US" b="1" dirty="0"/>
          </a:p>
          <a:p>
            <a:r>
              <a:rPr lang="en-US" b="1" dirty="0"/>
              <a:t>Thank you for listening.</a:t>
            </a:r>
          </a:p>
        </p:txBody>
      </p:sp>
      <p:sp>
        <p:nvSpPr>
          <p:cNvPr id="4" name="Slide Number Placeholder 3"/>
          <p:cNvSpPr>
            <a:spLocks noGrp="1"/>
          </p:cNvSpPr>
          <p:nvPr>
            <p:ph type="sldNum" sz="quarter" idx="10"/>
          </p:nvPr>
        </p:nvSpPr>
        <p:spPr/>
        <p:txBody>
          <a:bodyPr/>
          <a:lstStyle/>
          <a:p>
            <a:fld id="{6D5E9034-749D-40F3-B242-BB020F2EFAE0}" type="slidenum">
              <a:rPr lang="en-US" smtClean="0"/>
              <a:t>56</a:t>
            </a:fld>
            <a:endParaRPr lang="en-US" dirty="0"/>
          </a:p>
        </p:txBody>
      </p:sp>
    </p:spTree>
    <p:extLst>
      <p:ext uri="{BB962C8B-B14F-4D97-AF65-F5344CB8AC3E}">
        <p14:creationId xmlns:p14="http://schemas.microsoft.com/office/powerpoint/2010/main" val="3985026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In June of 2018, the Food and Drug Administration</a:t>
            </a:r>
            <a:r>
              <a:rPr lang="en-US" sz="1200" b="1" baseline="0" dirty="0">
                <a:latin typeface="Calibri" panose="020F0502020204030204" pitchFamily="34" charset="0"/>
              </a:rPr>
              <a:t> (</a:t>
            </a:r>
            <a:r>
              <a:rPr lang="en-US" sz="1200" b="1" dirty="0">
                <a:latin typeface="Calibri" panose="020F0502020204030204" pitchFamily="34" charset="0"/>
              </a:rPr>
              <a:t>FDA) approved Epidiolex </a:t>
            </a:r>
            <a:r>
              <a:rPr lang="en-US" sz="1200" b="1" baseline="0" dirty="0">
                <a:latin typeface="Calibri" panose="020F0502020204030204" pitchFamily="34" charset="0"/>
              </a:rPr>
              <a:t> as the first and only Cannabidiol Oil (CBD Oil) for the treatment of specific seizures. Cannabidiol Oil is extracted from marijuana plants and it does not contain the psychoactive ingredient that produces the high typically associated with marijuana. </a:t>
            </a:r>
            <a:r>
              <a:rPr lang="en-US" sz="1200" b="1" baseline="0" dirty="0" err="1">
                <a:latin typeface="Calibri" panose="020F0502020204030204" pitchFamily="34" charset="0"/>
              </a:rPr>
              <a:t>Epidiolex</a:t>
            </a:r>
            <a:r>
              <a:rPr lang="en-US" sz="1200" b="1" baseline="0" dirty="0">
                <a:latin typeface="Calibri" panose="020F0502020204030204" pitchFamily="34" charset="0"/>
              </a:rPr>
              <a:t> has r</a:t>
            </a:r>
            <a:r>
              <a:rPr lang="en-US" sz="1200" b="1" dirty="0">
                <a:latin typeface="Calibri" panose="020F0502020204030204" pitchFamily="34" charset="0"/>
              </a:rPr>
              <a:t>ecently been reclassified by the Drug Enforcement</a:t>
            </a:r>
            <a:r>
              <a:rPr lang="en-US" sz="1200" b="1" baseline="0" dirty="0">
                <a:latin typeface="Calibri" panose="020F0502020204030204" pitchFamily="34" charset="0"/>
              </a:rPr>
              <a:t> Agency (</a:t>
            </a:r>
            <a:r>
              <a:rPr lang="en-US" sz="1200" b="1" dirty="0">
                <a:latin typeface="Calibri" panose="020F0502020204030204" pitchFamily="34" charset="0"/>
              </a:rPr>
              <a:t>DEA)</a:t>
            </a:r>
            <a:r>
              <a:rPr lang="en-US" sz="1200" b="1" baseline="0" dirty="0">
                <a:latin typeface="Calibri" panose="020F0502020204030204" pitchFamily="34" charset="0"/>
              </a:rPr>
              <a:t> </a:t>
            </a:r>
            <a:r>
              <a:rPr lang="en-US" sz="1200" b="1" dirty="0">
                <a:latin typeface="Calibri" panose="020F0502020204030204" pitchFamily="34" charset="0"/>
              </a:rPr>
              <a:t> from a Schedule I to a Schedule 5 and</a:t>
            </a:r>
            <a:r>
              <a:rPr lang="en-US" sz="1200" b="1" baseline="0" dirty="0">
                <a:latin typeface="Calibri" panose="020F0502020204030204" pitchFamily="34" charset="0"/>
              </a:rPr>
              <a:t> due to</a:t>
            </a:r>
            <a:r>
              <a:rPr lang="en-US" sz="1200" b="1" dirty="0">
                <a:latin typeface="Calibri" panose="020F0502020204030204" pitchFamily="34" charset="0"/>
              </a:rPr>
              <a:t> this reclassification MAP staff can now administer at</a:t>
            </a:r>
            <a:r>
              <a:rPr lang="en-US" sz="1200" b="1" baseline="0" dirty="0">
                <a:latin typeface="Calibri" panose="020F0502020204030204" pitchFamily="34" charset="0"/>
              </a:rPr>
              <a:t> MAP registered sites.</a:t>
            </a:r>
            <a:endParaRPr lang="en-US" sz="1200" b="1" dirty="0">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63FD2C-A04E-478E-B4D7-528B96D5C1AE}" type="slidenum">
              <a:rPr lang="en-US" smtClean="0"/>
              <a:t>6</a:t>
            </a:fld>
            <a:endParaRPr lang="en-US" dirty="0"/>
          </a:p>
        </p:txBody>
      </p:sp>
    </p:spTree>
    <p:extLst>
      <p:ext uri="{BB962C8B-B14F-4D97-AF65-F5344CB8AC3E}">
        <p14:creationId xmlns:p14="http://schemas.microsoft.com/office/powerpoint/2010/main" val="3833392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Epidiolex</a:t>
            </a:r>
            <a:r>
              <a:rPr lang="en-US" b="1" baseline="0" dirty="0"/>
              <a:t> manufacturer advises the medication is not chemically stable when removed from original container and stored in individual dose pre-filled tamper resistant syringes. Since the packaging requirements cannot be met in regards to MAP Policy 10-8 that requires tamper resistant unit dose packaging, a waiver request will be required from DPH Drug Control Program. The waiver is not a request to allow staff to administer Epidiolex but rather to administer a liquid countable medication without meeting the packaging requirements stated in MAP Policy 10-8. Currently DDS is applying for this waiver and once formalized will send out notification to all DDS providers. Please notify your Regional MAP Coordinator if Epidiolex is to be administered in a program so that a copy of the waiver can be provided.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6963FD2C-A04E-478E-B4D7-528B96D5C1AE}" type="slidenum">
              <a:rPr lang="en-US" smtClean="0"/>
              <a:t>7</a:t>
            </a:fld>
            <a:endParaRPr lang="en-US" dirty="0"/>
          </a:p>
        </p:txBody>
      </p:sp>
    </p:spTree>
    <p:extLst>
      <p:ext uri="{BB962C8B-B14F-4D97-AF65-F5344CB8AC3E}">
        <p14:creationId xmlns:p14="http://schemas.microsoft.com/office/powerpoint/2010/main" val="77560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are some of the requirements and a few more may be added as the process moves forward. Once DDS receives approval of the waiver, formalized notification will be sent out.</a:t>
            </a:r>
          </a:p>
        </p:txBody>
      </p:sp>
      <p:sp>
        <p:nvSpPr>
          <p:cNvPr id="4" name="Slide Number Placeholder 3"/>
          <p:cNvSpPr>
            <a:spLocks noGrp="1"/>
          </p:cNvSpPr>
          <p:nvPr>
            <p:ph type="sldNum" sz="quarter" idx="10"/>
          </p:nvPr>
        </p:nvSpPr>
        <p:spPr/>
        <p:txBody>
          <a:bodyPr/>
          <a:lstStyle/>
          <a:p>
            <a:fld id="{6963FD2C-A04E-478E-B4D7-528B96D5C1AE}" type="slidenum">
              <a:rPr lang="en-US" smtClean="0"/>
              <a:t>8</a:t>
            </a:fld>
            <a:endParaRPr lang="en-US" dirty="0"/>
          </a:p>
        </p:txBody>
      </p:sp>
    </p:spTree>
    <p:extLst>
      <p:ext uri="{BB962C8B-B14F-4D97-AF65-F5344CB8AC3E}">
        <p14:creationId xmlns:p14="http://schemas.microsoft.com/office/powerpoint/2010/main" val="2692463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a:t>
            </a:r>
            <a:r>
              <a:rPr lang="en-US" b="1" baseline="0" dirty="0"/>
              <a:t> are some of the areas that need to be addressed when training staff to administer Epidiolex. </a:t>
            </a:r>
            <a:endParaRPr lang="en-US" b="1" dirty="0"/>
          </a:p>
        </p:txBody>
      </p:sp>
      <p:sp>
        <p:nvSpPr>
          <p:cNvPr id="4" name="Slide Number Placeholder 3"/>
          <p:cNvSpPr>
            <a:spLocks noGrp="1"/>
          </p:cNvSpPr>
          <p:nvPr>
            <p:ph type="sldNum" sz="quarter" idx="10"/>
          </p:nvPr>
        </p:nvSpPr>
        <p:spPr/>
        <p:txBody>
          <a:bodyPr/>
          <a:lstStyle/>
          <a:p>
            <a:fld id="{6963FD2C-A04E-478E-B4D7-528B96D5C1AE}" type="slidenum">
              <a:rPr lang="en-US" smtClean="0"/>
              <a:t>9</a:t>
            </a:fld>
            <a:endParaRPr lang="en-US" dirty="0"/>
          </a:p>
        </p:txBody>
      </p:sp>
    </p:spTree>
    <p:extLst>
      <p:ext uri="{BB962C8B-B14F-4D97-AF65-F5344CB8AC3E}">
        <p14:creationId xmlns:p14="http://schemas.microsoft.com/office/powerpoint/2010/main" val="4023455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8F64A197-3ECC-4AFB-8FE3-4A266608542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8EE5A740-D659-4044-8836-BEA15267F692}" type="slidenum">
              <a:rPr lang="en-US" smtClean="0"/>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64A197-3ECC-4AFB-8FE3-4A266608542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E5A740-D659-4044-8836-BEA15267F69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64A197-3ECC-4AFB-8FE3-4A266608542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E5A740-D659-4044-8836-BEA15267F69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64A197-3ECC-4AFB-8FE3-4A266608542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E5A740-D659-4044-8836-BEA15267F69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8F64A197-3ECC-4AFB-8FE3-4A266608542A}" type="datetimeFigureOut">
              <a:rPr lang="en-US" smtClean="0"/>
              <a:t>1/23/2019</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E5A740-D659-4044-8836-BEA15267F692}" type="slidenum">
              <a:rPr lang="en-US" smtClean="0"/>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64A197-3ECC-4AFB-8FE3-4A266608542A}"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E5A740-D659-4044-8836-BEA15267F69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64A197-3ECC-4AFB-8FE3-4A266608542A}" type="datetimeFigureOut">
              <a:rPr lang="en-US" smtClean="0"/>
              <a:t>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E5A740-D659-4044-8836-BEA15267F69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64A197-3ECC-4AFB-8FE3-4A266608542A}" type="datetimeFigureOut">
              <a:rPr lang="en-US" smtClean="0"/>
              <a:t>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E5A740-D659-4044-8836-BEA15267F69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8F64A197-3ECC-4AFB-8FE3-4A266608542A}" type="datetimeFigureOut">
              <a:rPr lang="en-US" smtClean="0"/>
              <a:t>1/23/2019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E5A740-D659-4044-8836-BEA15267F69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64A197-3ECC-4AFB-8FE3-4A266608542A}"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E5A740-D659-4044-8836-BEA15267F692}" type="slidenum">
              <a:rPr lang="en-US" smtClean="0"/>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p:txBody>
          <a:bodyPr/>
          <a:lstStyle/>
          <a:p>
            <a:fld id="{8F64A197-3ECC-4AFB-8FE3-4A266608542A}" type="datetimeFigureOut">
              <a:rPr lang="en-US" smtClean="0"/>
              <a:t>1/23/2019</a:t>
            </a:fld>
            <a:endParaRPr lang="en-US" dirty="0"/>
          </a:p>
        </p:txBody>
      </p:sp>
      <p:sp>
        <p:nvSpPr>
          <p:cNvPr id="7" name="Slide Number Placeholder 6"/>
          <p:cNvSpPr>
            <a:spLocks noGrp="1"/>
          </p:cNvSpPr>
          <p:nvPr>
            <p:ph type="sldNum" sz="quarter" idx="12"/>
          </p:nvPr>
        </p:nvSpPr>
        <p:spPr/>
        <p:txBody>
          <a:bodyPr/>
          <a:lstStyle/>
          <a:p>
            <a:fld id="{8EE5A740-D659-4044-8836-BEA15267F692}" type="slidenum">
              <a:rPr lang="en-US" smtClean="0"/>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F64A197-3ECC-4AFB-8FE3-4A266608542A}" type="datetimeFigureOut">
              <a:rPr lang="en-US" smtClean="0"/>
              <a:t>1/23/2019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8EE5A740-D659-4044-8836-BEA15267F692}" type="slidenum">
              <a:rPr lang="en-US" smtClean="0"/>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0" eaLnBrk="1" latinLnBrk="0" hangingPunct="1">
        <a:spcBef>
          <a:spcPct val="0"/>
        </a:spcBef>
        <a:buNone/>
        <a:defRPr sz="3500" b="0" i="0" u="none"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1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17.xml.rels><?xml version="1.0" encoding="UTF-8" standalone="yes"?>
<Relationships xmlns="http://schemas.openxmlformats.org/package/2006/relationships"><Relationship Id="rId3" Type="http://schemas.openxmlformats.org/officeDocument/2006/relationships/hyperlink" Target="https://www.mass.gov/info-details/medication-administration-program-map-recent-new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1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mass.gov/regulations/105-CMR-70000-implementation-of-mgl-c94c"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mass.gov/files/documents/2018/11/07/jud-105cmr700.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19.gi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4.e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lvalle.bphc.org/enrol/index.php?id=66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ndmassoverdose.teachable.com/"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533400" y="4572000"/>
            <a:ext cx="6662605" cy="2133600"/>
          </a:xfrm>
        </p:spPr>
        <p:txBody>
          <a:bodyPr>
            <a:normAutofit/>
          </a:bodyPr>
          <a:lstStyle/>
          <a:p>
            <a:r>
              <a:rPr lang="en-US" sz="2800" b="1" dirty="0"/>
              <a:t>DDS MAP Trainer Webinar</a:t>
            </a:r>
          </a:p>
        </p:txBody>
      </p:sp>
      <p:sp>
        <p:nvSpPr>
          <p:cNvPr id="6" name="Title 5"/>
          <p:cNvSpPr>
            <a:spLocks noGrp="1"/>
          </p:cNvSpPr>
          <p:nvPr>
            <p:ph type="ctrTitle"/>
          </p:nvPr>
        </p:nvSpPr>
        <p:spPr>
          <a:xfrm>
            <a:off x="604705" y="228600"/>
            <a:ext cx="6629400" cy="4190999"/>
          </a:xfrm>
        </p:spPr>
        <p:txBody>
          <a:bodyPr>
            <a:normAutofit/>
          </a:bodyPr>
          <a:lstStyle/>
          <a:p>
            <a:r>
              <a:rPr lang="en-US" sz="4800" b="1" dirty="0"/>
              <a:t>Medication Administration Program</a:t>
            </a:r>
            <a:br>
              <a:rPr lang="en-US" sz="4800" b="1" dirty="0"/>
            </a:br>
            <a:br>
              <a:rPr lang="en-US" sz="4800" b="1" dirty="0"/>
            </a:br>
            <a:r>
              <a:rPr lang="en-US" sz="4800" b="1" dirty="0"/>
              <a:t>Winter 2019</a:t>
            </a:r>
          </a:p>
        </p:txBody>
      </p:sp>
    </p:spTree>
    <p:extLst>
      <p:ext uri="{BB962C8B-B14F-4D97-AF65-F5344CB8AC3E}">
        <p14:creationId xmlns:p14="http://schemas.microsoft.com/office/powerpoint/2010/main" val="32385082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a:t>MAP Policy Manual</a:t>
            </a:r>
          </a:p>
        </p:txBody>
      </p:sp>
      <p:sp>
        <p:nvSpPr>
          <p:cNvPr id="3" name="Content Placeholder 2"/>
          <p:cNvSpPr>
            <a:spLocks noGrp="1"/>
          </p:cNvSpPr>
          <p:nvPr>
            <p:ph idx="1"/>
          </p:nvPr>
        </p:nvSpPr>
        <p:spPr/>
        <p:txBody>
          <a:bodyPr>
            <a:normAutofit/>
          </a:bodyPr>
          <a:lstStyle/>
          <a:p>
            <a:r>
              <a:rPr lang="en-US" sz="4000" b="1" dirty="0">
                <a:latin typeface="Calibri" panose="020F0502020204030204" pitchFamily="34" charset="0"/>
              </a:rPr>
              <a:t>Revisions ongoing</a:t>
            </a:r>
          </a:p>
          <a:p>
            <a:r>
              <a:rPr lang="en-US" sz="4000" b="1" dirty="0">
                <a:latin typeface="Calibri" panose="020F0502020204030204" pitchFamily="34" charset="0"/>
              </a:rPr>
              <a:t>Advisories/Notices posted until new Policy Manual released</a:t>
            </a:r>
          </a:p>
          <a:p>
            <a:r>
              <a:rPr lang="en-US" sz="4000" b="1" dirty="0">
                <a:latin typeface="Calibri" panose="020F0502020204030204" pitchFamily="34" charset="0"/>
              </a:rPr>
              <a:t>Important to check website for updates</a:t>
            </a:r>
            <a:endParaRPr lang="en-US" b="1" dirty="0">
              <a:latin typeface="Calibri" panose="020F0502020204030204" pitchFamily="34" charset="0"/>
            </a:endParaRPr>
          </a:p>
        </p:txBody>
      </p:sp>
    </p:spTree>
    <p:extLst>
      <p:ext uri="{BB962C8B-B14F-4D97-AF65-F5344CB8AC3E}">
        <p14:creationId xmlns:p14="http://schemas.microsoft.com/office/powerpoint/2010/main" val="4044907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www.mass.gov/dph/map</a:t>
            </a:r>
          </a:p>
        </p:txBody>
      </p:sp>
      <p:pic>
        <p:nvPicPr>
          <p:cNvPr id="8" name="Content Placeholder 7" descr="Image of Medication Administration Program (MAP) main web p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8270" y="1752600"/>
            <a:ext cx="7707460" cy="4373563"/>
          </a:xfrm>
        </p:spPr>
      </p:pic>
    </p:spTree>
    <p:extLst>
      <p:ext uri="{BB962C8B-B14F-4D97-AF65-F5344CB8AC3E}">
        <p14:creationId xmlns:p14="http://schemas.microsoft.com/office/powerpoint/2010/main" val="1972240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www.mass.gov/dph/map</a:t>
            </a:r>
            <a:endParaRPr lang="en-US" sz="4400" dirty="0"/>
          </a:p>
        </p:txBody>
      </p:sp>
      <p:pic>
        <p:nvPicPr>
          <p:cNvPr id="4" name="Content Placeholder 3" descr="Screen Clipping"/>
          <p:cNvPicPr>
            <a:picLocks noGrp="1" noChangeAspect="1"/>
          </p:cNvPicPr>
          <p:nvPr>
            <p:ph idx="1"/>
          </p:nvPr>
        </p:nvPicPr>
        <p:blipFill>
          <a:blip r:embed="rId3"/>
          <a:stretch>
            <a:fillRect/>
          </a:stretch>
        </p:blipFill>
        <p:spPr>
          <a:xfrm>
            <a:off x="4567237" y="3934618"/>
            <a:ext cx="9526" cy="9526"/>
          </a:xfrm>
        </p:spPr>
      </p:pic>
      <p:pic>
        <p:nvPicPr>
          <p:cNvPr id="5" name="Picture 4" descr="MAP &quot;What you need to know&quot; web page, with a red arrow pointing to where you click on &quot;MAP resources&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00333"/>
            <a:ext cx="9144000" cy="3257334"/>
          </a:xfrm>
          <a:prstGeom prst="rect">
            <a:avLst/>
          </a:prstGeom>
        </p:spPr>
      </p:pic>
      <p:sp>
        <p:nvSpPr>
          <p:cNvPr id="3" name="Right Arrow 2">
            <a:extLst>
              <a:ext uri="{C183D7F6-B498-43B3-948B-1728B52AA6E4}">
                <adec:decorative xmlns:adec="http://schemas.microsoft.com/office/drawing/2017/decorative" val="1"/>
              </a:ext>
            </a:extLst>
          </p:cNvPr>
          <p:cNvSpPr/>
          <p:nvPr/>
        </p:nvSpPr>
        <p:spPr>
          <a:xfrm>
            <a:off x="0" y="4076700"/>
            <a:ext cx="457200" cy="171450"/>
          </a:xfrm>
          <a:prstGeom prst="rightArrow">
            <a:avLst>
              <a:gd name="adj1" fmla="val 50000"/>
              <a:gd name="adj2" fmla="val 3762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5392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www.mass.gov/dph/map</a:t>
            </a:r>
            <a:endParaRPr lang="en-US" sz="4400" dirty="0"/>
          </a:p>
        </p:txBody>
      </p:sp>
      <p:pic>
        <p:nvPicPr>
          <p:cNvPr id="4" name="Content Placeholder 3" descr="MAP Resources page with table of contents and a red arrow pointing to where you click to see the &quot;Advisories&qu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133600"/>
            <a:ext cx="8229600" cy="3657600"/>
          </a:xfrm>
        </p:spPr>
      </p:pic>
      <p:sp>
        <p:nvSpPr>
          <p:cNvPr id="5" name="Right Arrow 4">
            <a:extLst>
              <a:ext uri="{C183D7F6-B498-43B3-948B-1728B52AA6E4}">
                <adec:decorative xmlns:adec="http://schemas.microsoft.com/office/drawing/2017/decorative" val="1"/>
              </a:ext>
            </a:extLst>
          </p:cNvPr>
          <p:cNvSpPr/>
          <p:nvPr/>
        </p:nvSpPr>
        <p:spPr>
          <a:xfrm>
            <a:off x="0" y="5219700"/>
            <a:ext cx="457200" cy="190500"/>
          </a:xfrm>
          <a:prstGeom prst="rightArrow">
            <a:avLst>
              <a:gd name="adj1" fmla="val 50000"/>
              <a:gd name="adj2" fmla="val 2123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2373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www.mass.gov/dph/map</a:t>
            </a:r>
            <a:endParaRPr lang="en-US" sz="4400" dirty="0"/>
          </a:p>
        </p:txBody>
      </p:sp>
      <p:pic>
        <p:nvPicPr>
          <p:cNvPr id="4" name="Content Placeholder 3" descr="Image of Advisories drop-down menu, with a red arrow pointing to the most recent: Epinephrine Administration via Auto-Injector Device MAP Sites-Competency Evaluation Too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8169" y="1752600"/>
            <a:ext cx="4847661" cy="4373563"/>
          </a:xfrm>
        </p:spPr>
      </p:pic>
      <p:sp>
        <p:nvSpPr>
          <p:cNvPr id="5" name="Right Arrow 4">
            <a:extLst>
              <a:ext uri="{C183D7F6-B498-43B3-948B-1728B52AA6E4}">
                <adec:decorative xmlns:adec="http://schemas.microsoft.com/office/drawing/2017/decorative" val="1"/>
              </a:ext>
            </a:extLst>
          </p:cNvPr>
          <p:cNvSpPr/>
          <p:nvPr/>
        </p:nvSpPr>
        <p:spPr>
          <a:xfrm>
            <a:off x="1600200" y="5695638"/>
            <a:ext cx="685800" cy="266700"/>
          </a:xfrm>
          <a:prstGeom prst="rightArrow">
            <a:avLst>
              <a:gd name="adj1" fmla="val 50000"/>
              <a:gd name="adj2" fmla="val 2123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Tree>
    <p:extLst>
      <p:ext uri="{BB962C8B-B14F-4D97-AF65-F5344CB8AC3E}">
        <p14:creationId xmlns:p14="http://schemas.microsoft.com/office/powerpoint/2010/main" val="2303357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Epinephrine Administration</a:t>
            </a:r>
            <a:endParaRPr lang="en-US" sz="3600" dirty="0"/>
          </a:p>
        </p:txBody>
      </p:sp>
      <p:pic>
        <p:nvPicPr>
          <p:cNvPr id="6" name="Content Placeholder 5" descr="Image of the new advisory that addresses the Competency Too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0" y="1752600"/>
            <a:ext cx="4343399" cy="4953000"/>
          </a:xfrm>
        </p:spPr>
      </p:pic>
    </p:spTree>
    <p:extLst>
      <p:ext uri="{BB962C8B-B14F-4D97-AF65-F5344CB8AC3E}">
        <p14:creationId xmlns:p14="http://schemas.microsoft.com/office/powerpoint/2010/main" val="1733992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Competency Evaluation Tool for Epinephrine Administration via Auto-Injector Device</a:t>
            </a:r>
            <a:endParaRPr lang="en-US" sz="2800" dirty="0"/>
          </a:p>
        </p:txBody>
      </p:sp>
      <p:pic>
        <p:nvPicPr>
          <p:cNvPr id="4" name="Content Placeholder 3" descr="Image of a copy of the required tool, with a red arrow pointing to the date it was issued (7-3-1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754915"/>
            <a:ext cx="3402374" cy="4373563"/>
          </a:xfrm>
        </p:spPr>
      </p:pic>
      <p:pic>
        <p:nvPicPr>
          <p:cNvPr id="5" name="Picture 4" descr="Image of a copy of the second page of the required too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399" y="1697934"/>
            <a:ext cx="3429001" cy="4398065"/>
          </a:xfrm>
          <a:prstGeom prst="rect">
            <a:avLst/>
          </a:prstGeom>
        </p:spPr>
      </p:pic>
      <p:sp>
        <p:nvSpPr>
          <p:cNvPr id="6" name="Right Arrow 5">
            <a:extLst>
              <a:ext uri="{C183D7F6-B498-43B3-948B-1728B52AA6E4}">
                <adec:decorative xmlns:adec="http://schemas.microsoft.com/office/drawing/2017/decorative" val="1"/>
              </a:ext>
            </a:extLst>
          </p:cNvPr>
          <p:cNvSpPr/>
          <p:nvPr/>
        </p:nvSpPr>
        <p:spPr>
          <a:xfrm>
            <a:off x="304800" y="5943600"/>
            <a:ext cx="533400" cy="152399"/>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Tree>
    <p:extLst>
      <p:ext uri="{BB962C8B-B14F-4D97-AF65-F5344CB8AC3E}">
        <p14:creationId xmlns:p14="http://schemas.microsoft.com/office/powerpoint/2010/main" val="1933253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t>MAP Recent News </a:t>
            </a:r>
            <a:br>
              <a:rPr lang="en-US" dirty="0"/>
            </a:br>
            <a:endParaRPr lang="en-US" dirty="0"/>
          </a:p>
        </p:txBody>
      </p:sp>
      <p:sp>
        <p:nvSpPr>
          <p:cNvPr id="3" name="Content Placeholder 2"/>
          <p:cNvSpPr>
            <a:spLocks noGrp="1"/>
          </p:cNvSpPr>
          <p:nvPr>
            <p:ph idx="1"/>
          </p:nvPr>
        </p:nvSpPr>
        <p:spPr/>
        <p:txBody>
          <a:bodyPr>
            <a:normAutofit/>
          </a:bodyPr>
          <a:lstStyle/>
          <a:p>
            <a:pPr marL="114300" indent="0">
              <a:buNone/>
            </a:pPr>
            <a:r>
              <a:rPr lang="en-US" sz="4000" b="1" dirty="0">
                <a:latin typeface="Calibri" panose="020F0502020204030204" pitchFamily="34" charset="0"/>
              </a:rPr>
              <a:t>New section on MAP website</a:t>
            </a:r>
            <a:r>
              <a:rPr lang="en-US" sz="2800" dirty="0"/>
              <a:t>	</a:t>
            </a:r>
          </a:p>
          <a:p>
            <a:pPr>
              <a:buClr>
                <a:schemeClr val="accent6"/>
              </a:buClr>
            </a:pPr>
            <a:r>
              <a:rPr lang="en-US" sz="2800" b="1" dirty="0">
                <a:latin typeface="Calibri" panose="020F0502020204030204" pitchFamily="34" charset="0"/>
              </a:rPr>
              <a:t>Lists all recent updates by date</a:t>
            </a:r>
          </a:p>
          <a:p>
            <a:pPr>
              <a:buClr>
                <a:schemeClr val="accent6"/>
              </a:buClr>
            </a:pPr>
            <a:r>
              <a:rPr lang="en-US" sz="2800" dirty="0">
                <a:solidFill>
                  <a:schemeClr val="tx1"/>
                </a:solidFill>
                <a:latin typeface="Calibri" panose="020F0502020204030204" pitchFamily="34" charset="0"/>
              </a:rPr>
              <a:t>Direct link: </a:t>
            </a:r>
            <a:r>
              <a:rPr lang="en-US" sz="2800" u="sng" dirty="0">
                <a:solidFill>
                  <a:schemeClr val="accent1"/>
                </a:solidFill>
                <a:latin typeface="Calibri" panose="020F0502020204030204" pitchFamily="34" charset="0"/>
                <a:hlinkClick r:id="rId3"/>
              </a:rPr>
              <a:t>https://www.mass.gov/info-details/medication-administration-program-map-recent-news</a:t>
            </a:r>
            <a:endParaRPr lang="en-US" sz="2800" dirty="0">
              <a:solidFill>
                <a:schemeClr val="accent1"/>
              </a:solidFill>
              <a:latin typeface="Calibri" panose="020F0502020204030204" pitchFamily="34" charset="0"/>
            </a:endParaRPr>
          </a:p>
          <a:p>
            <a:pPr marL="114300" indent="0">
              <a:buNone/>
            </a:pPr>
            <a:endParaRPr lang="en-US" dirty="0"/>
          </a:p>
        </p:txBody>
      </p:sp>
    </p:spTree>
    <p:extLst>
      <p:ext uri="{BB962C8B-B14F-4D97-AF65-F5344CB8AC3E}">
        <p14:creationId xmlns:p14="http://schemas.microsoft.com/office/powerpoint/2010/main" val="1780056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www.mass.gov/dph/map</a:t>
            </a:r>
            <a:endParaRPr lang="en-US" sz="4400" dirty="0"/>
          </a:p>
        </p:txBody>
      </p:sp>
      <p:pic>
        <p:nvPicPr>
          <p:cNvPr id="4" name="Content Placeholder 3" descr="Screen Clipping"/>
          <p:cNvPicPr>
            <a:picLocks noGrp="1" noChangeAspect="1"/>
          </p:cNvPicPr>
          <p:nvPr>
            <p:ph idx="1"/>
          </p:nvPr>
        </p:nvPicPr>
        <p:blipFill>
          <a:blip r:embed="rId3"/>
          <a:stretch>
            <a:fillRect/>
          </a:stretch>
        </p:blipFill>
        <p:spPr>
          <a:xfrm>
            <a:off x="4567237" y="3934618"/>
            <a:ext cx="9526" cy="9526"/>
          </a:xfrm>
        </p:spPr>
      </p:pic>
      <p:pic>
        <p:nvPicPr>
          <p:cNvPr id="5" name="Picture 4" descr="Image of the MAP &quot;What you need to know&quot; page, with a red arrow pointing to the &quot;What's New: MAP Recent News&quot; page lin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00333"/>
            <a:ext cx="9144000" cy="3257334"/>
          </a:xfrm>
          <a:prstGeom prst="rect">
            <a:avLst/>
          </a:prstGeom>
        </p:spPr>
      </p:pic>
      <p:sp>
        <p:nvSpPr>
          <p:cNvPr id="6" name="Right Arrow 5">
            <a:extLst>
              <a:ext uri="{C183D7F6-B498-43B3-948B-1728B52AA6E4}">
                <adec:decorative xmlns:adec="http://schemas.microsoft.com/office/drawing/2017/decorative" val="1"/>
              </a:ext>
            </a:extLst>
          </p:cNvPr>
          <p:cNvSpPr/>
          <p:nvPr/>
        </p:nvSpPr>
        <p:spPr>
          <a:xfrm>
            <a:off x="0" y="3086100"/>
            <a:ext cx="457200" cy="190500"/>
          </a:xfrm>
          <a:prstGeom prst="rightArrow">
            <a:avLst>
              <a:gd name="adj1" fmla="val 50000"/>
              <a:gd name="adj2" fmla="val 3762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7841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www.mass.gov/dph/map</a:t>
            </a:r>
            <a:endParaRPr lang="en-US" sz="4400" dirty="0"/>
          </a:p>
        </p:txBody>
      </p:sp>
      <p:pic>
        <p:nvPicPr>
          <p:cNvPr id="4" name="Content Placeholder 3" descr="MAP Recent News page with a red arrow pointing to the date 7-10-1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98007"/>
            <a:ext cx="8229600" cy="3882749"/>
          </a:xfrm>
        </p:spPr>
      </p:pic>
      <p:sp>
        <p:nvSpPr>
          <p:cNvPr id="5" name="Right Arrow 4">
            <a:extLst>
              <a:ext uri="{C183D7F6-B498-43B3-948B-1728B52AA6E4}">
                <adec:decorative xmlns:adec="http://schemas.microsoft.com/office/drawing/2017/decorative" val="1"/>
              </a:ext>
            </a:extLst>
          </p:cNvPr>
          <p:cNvSpPr/>
          <p:nvPr/>
        </p:nvSpPr>
        <p:spPr>
          <a:xfrm>
            <a:off x="48718" y="5335249"/>
            <a:ext cx="457200" cy="228600"/>
          </a:xfrm>
          <a:prstGeom prst="rightArrow">
            <a:avLst>
              <a:gd name="adj1" fmla="val 50000"/>
              <a:gd name="adj2" fmla="val 2779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Tree>
    <p:extLst>
      <p:ext uri="{BB962C8B-B14F-4D97-AF65-F5344CB8AC3E}">
        <p14:creationId xmlns:p14="http://schemas.microsoft.com/office/powerpoint/2010/main" val="452973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Agenda</a:t>
            </a:r>
          </a:p>
        </p:txBody>
      </p:sp>
      <p:sp>
        <p:nvSpPr>
          <p:cNvPr id="3" name="Content Placeholder 2"/>
          <p:cNvSpPr>
            <a:spLocks noGrp="1"/>
          </p:cNvSpPr>
          <p:nvPr>
            <p:ph idx="1"/>
          </p:nvPr>
        </p:nvSpPr>
        <p:spPr/>
        <p:txBody>
          <a:bodyPr>
            <a:normAutofit/>
          </a:bodyPr>
          <a:lstStyle/>
          <a:p>
            <a:r>
              <a:rPr lang="en-US" sz="4000" b="1" dirty="0">
                <a:latin typeface="Calibri" panose="020F0502020204030204" pitchFamily="34" charset="0"/>
              </a:rPr>
              <a:t>New Information</a:t>
            </a:r>
          </a:p>
          <a:p>
            <a:r>
              <a:rPr lang="en-US" sz="4000" b="1" dirty="0">
                <a:latin typeface="Calibri" panose="020F0502020204030204" pitchFamily="34" charset="0"/>
              </a:rPr>
              <a:t>Updates</a:t>
            </a:r>
          </a:p>
          <a:p>
            <a:r>
              <a:rPr lang="en-US" sz="4000" b="1" dirty="0">
                <a:latin typeface="Calibri" panose="020F0502020204030204" pitchFamily="34" charset="0"/>
              </a:rPr>
              <a:t>Issues in the Field</a:t>
            </a:r>
          </a:p>
          <a:p>
            <a:r>
              <a:rPr lang="en-US" sz="4000" b="1" dirty="0">
                <a:latin typeface="Calibri" panose="020F0502020204030204" pitchFamily="34" charset="0"/>
              </a:rPr>
              <a:t>Reminders</a:t>
            </a:r>
          </a:p>
          <a:p>
            <a:pPr marL="0" indent="0">
              <a:buNone/>
            </a:pPr>
            <a:endParaRPr lang="en-US" sz="4000" b="1" dirty="0"/>
          </a:p>
          <a:p>
            <a:pPr marL="0" indent="0">
              <a:buNone/>
            </a:pPr>
            <a:endParaRPr lang="en-US" sz="4000" b="1" dirty="0"/>
          </a:p>
        </p:txBody>
      </p:sp>
    </p:spTree>
    <p:extLst>
      <p:ext uri="{BB962C8B-B14F-4D97-AF65-F5344CB8AC3E}">
        <p14:creationId xmlns:p14="http://schemas.microsoft.com/office/powerpoint/2010/main" val="970580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www.mass.gov/dph/map</a:t>
            </a:r>
            <a:endParaRPr lang="en-US" sz="4400" dirty="0"/>
          </a:p>
        </p:txBody>
      </p:sp>
      <p:pic>
        <p:nvPicPr>
          <p:cNvPr id="4" name="Content Placeholder 3" descr="Image of the news page from 7-10-18 that has a link to the new advisory for Epinephrine Administration Via Auto-Injector Device MAP Sites-Competency Evaluation Tool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609912"/>
            <a:ext cx="8229600" cy="2658938"/>
          </a:xfrm>
        </p:spPr>
      </p:pic>
    </p:spTree>
    <p:extLst>
      <p:ext uri="{BB962C8B-B14F-4D97-AF65-F5344CB8AC3E}">
        <p14:creationId xmlns:p14="http://schemas.microsoft.com/office/powerpoint/2010/main" val="392516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www.mass.gov/dph/map</a:t>
            </a:r>
            <a:endParaRPr lang="en-US" sz="4400" dirty="0"/>
          </a:p>
        </p:txBody>
      </p:sp>
      <p:pic>
        <p:nvPicPr>
          <p:cNvPr id="6" name="Content Placeholder 5" descr="Image of MAP Recent News page, showing the table of conten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465375"/>
            <a:ext cx="8229600" cy="2948013"/>
          </a:xfrm>
        </p:spPr>
      </p:pic>
      <p:pic>
        <p:nvPicPr>
          <p:cNvPr id="7" name="Picture 6" descr="Image of the &quot;last updated&quot; date listed on the bottom of the page, with a red arrow pointing at the &quot;last updated&quot; date of November 27, 20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562600"/>
            <a:ext cx="8686800" cy="990600"/>
          </a:xfrm>
          <a:prstGeom prst="rect">
            <a:avLst/>
          </a:prstGeom>
        </p:spPr>
      </p:pic>
      <p:sp>
        <p:nvSpPr>
          <p:cNvPr id="8" name="Right Arrow 7">
            <a:extLst>
              <a:ext uri="{C183D7F6-B498-43B3-948B-1728B52AA6E4}">
                <adec:decorative xmlns:adec="http://schemas.microsoft.com/office/drawing/2017/decorative" val="1"/>
              </a:ext>
            </a:extLst>
          </p:cNvPr>
          <p:cNvSpPr/>
          <p:nvPr/>
        </p:nvSpPr>
        <p:spPr>
          <a:xfrm>
            <a:off x="3748" y="5839919"/>
            <a:ext cx="457200" cy="304800"/>
          </a:xfrm>
          <a:prstGeom prst="rightArrow">
            <a:avLst>
              <a:gd name="adj1" fmla="val 50000"/>
              <a:gd name="adj2" fmla="val 2779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Tree>
    <p:extLst>
      <p:ext uri="{BB962C8B-B14F-4D97-AF65-F5344CB8AC3E}">
        <p14:creationId xmlns:p14="http://schemas.microsoft.com/office/powerpoint/2010/main" val="4193229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fontScale="92500" lnSpcReduction="10000"/>
          </a:bodyPr>
          <a:lstStyle/>
          <a:p>
            <a:r>
              <a:rPr lang="en-US" sz="2800" b="1" dirty="0"/>
              <a:t>MAP</a:t>
            </a:r>
          </a:p>
        </p:txBody>
      </p:sp>
      <p:sp>
        <p:nvSpPr>
          <p:cNvPr id="6" name="Title 5"/>
          <p:cNvSpPr>
            <a:spLocks noGrp="1"/>
          </p:cNvSpPr>
          <p:nvPr>
            <p:ph type="ctrTitle"/>
          </p:nvPr>
        </p:nvSpPr>
        <p:spPr>
          <a:xfrm>
            <a:off x="604705" y="1905001"/>
            <a:ext cx="6629400" cy="2541234"/>
          </a:xfrm>
        </p:spPr>
        <p:txBody>
          <a:bodyPr>
            <a:normAutofit/>
          </a:bodyPr>
          <a:lstStyle/>
          <a:p>
            <a:r>
              <a:rPr lang="en-US" sz="4800" b="1" dirty="0"/>
              <a:t>Updates</a:t>
            </a:r>
          </a:p>
        </p:txBody>
      </p:sp>
    </p:spTree>
    <p:extLst>
      <p:ext uri="{BB962C8B-B14F-4D97-AF65-F5344CB8AC3E}">
        <p14:creationId xmlns:p14="http://schemas.microsoft.com/office/powerpoint/2010/main" val="23785512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r>
              <a:rPr lang="en-US" sz="4800" b="1" dirty="0"/>
              <a:t>Regulations</a:t>
            </a:r>
          </a:p>
        </p:txBody>
      </p:sp>
      <p:sp>
        <p:nvSpPr>
          <p:cNvPr id="3" name="Content Placeholder 2"/>
          <p:cNvSpPr>
            <a:spLocks noGrp="1"/>
          </p:cNvSpPr>
          <p:nvPr>
            <p:ph idx="1"/>
          </p:nvPr>
        </p:nvSpPr>
        <p:spPr/>
        <p:txBody>
          <a:bodyPr>
            <a:noAutofit/>
          </a:bodyPr>
          <a:lstStyle/>
          <a:p>
            <a:pPr>
              <a:buClr>
                <a:schemeClr val="accent6"/>
              </a:buClr>
            </a:pPr>
            <a:r>
              <a:rPr lang="en-US" b="1" dirty="0">
                <a:latin typeface="Calibri" panose="020F0502020204030204" pitchFamily="34" charset="0"/>
              </a:rPr>
              <a:t>The updated Department of Public Health </a:t>
            </a:r>
            <a:r>
              <a:rPr lang="en-US" b="1" i="1" dirty="0">
                <a:latin typeface="Calibri" panose="020F0502020204030204" pitchFamily="34" charset="0"/>
              </a:rPr>
              <a:t>105 CMR 700.000: Implementation of M.G.L. c. 94C</a:t>
            </a:r>
            <a:r>
              <a:rPr lang="en-US" b="1" dirty="0">
                <a:latin typeface="Calibri" panose="020F0502020204030204" pitchFamily="34" charset="0"/>
              </a:rPr>
              <a:t> regulations have been posted to the Mass.Gov website:</a:t>
            </a:r>
          </a:p>
          <a:p>
            <a:pPr marL="0" indent="0">
              <a:buClr>
                <a:schemeClr val="accent6"/>
              </a:buClr>
              <a:buNone/>
            </a:pPr>
            <a:r>
              <a:rPr lang="en-US" b="1" dirty="0">
                <a:latin typeface="Calibri" panose="020F0502020204030204" pitchFamily="34" charset="0"/>
              </a:rPr>
              <a:t> </a:t>
            </a:r>
          </a:p>
          <a:p>
            <a:pPr>
              <a:buClr>
                <a:schemeClr val="accent6"/>
              </a:buClr>
            </a:pPr>
            <a:r>
              <a:rPr lang="en-US" b="1" u="sng" dirty="0">
                <a:latin typeface="Calibri" panose="020F0502020204030204" pitchFamily="34" charset="0"/>
                <a:hlinkClick r:id="rId3"/>
              </a:rPr>
              <a:t>https://www.mass.gov/regulations/105-CMR-70000-implementation-of-mgl-c94c</a:t>
            </a:r>
            <a:endParaRPr lang="en-US" b="1" dirty="0">
              <a:latin typeface="Calibri" panose="020F0502020204030204" pitchFamily="34" charset="0"/>
            </a:endParaRPr>
          </a:p>
          <a:p>
            <a:pPr marL="114300" indent="0">
              <a:buClr>
                <a:schemeClr val="accent6"/>
              </a:buClr>
              <a:buNone/>
            </a:pPr>
            <a:endParaRPr lang="en-US" b="1" dirty="0">
              <a:latin typeface="Calibri" panose="020F0502020204030204" pitchFamily="34" charset="0"/>
            </a:endParaRPr>
          </a:p>
          <a:p>
            <a:pPr>
              <a:buClr>
                <a:schemeClr val="accent6"/>
              </a:buClr>
            </a:pPr>
            <a:r>
              <a:rPr lang="en-US" b="1" u="sng" dirty="0">
                <a:latin typeface="Calibri" panose="020F0502020204030204" pitchFamily="34" charset="0"/>
                <a:hlinkClick r:id="rId4"/>
              </a:rPr>
              <a:t>https://www.mass.gov/files/documents/2018/11/07/jud-105cmr700.pdf</a:t>
            </a:r>
            <a:endParaRPr lang="en-US" b="1" dirty="0">
              <a:latin typeface="Calibri" panose="020F0502020204030204" pitchFamily="34" charset="0"/>
            </a:endParaRPr>
          </a:p>
          <a:p>
            <a:pPr marL="0" indent="0">
              <a:buClr>
                <a:schemeClr val="accent6"/>
              </a:buClr>
              <a:buNone/>
            </a:pPr>
            <a:r>
              <a:rPr lang="en-US" b="1" dirty="0">
                <a:latin typeface="Calibri" panose="020F0502020204030204" pitchFamily="34" charset="0"/>
              </a:rPr>
              <a:t> </a:t>
            </a:r>
          </a:p>
          <a:p>
            <a:pPr>
              <a:buClr>
                <a:schemeClr val="accent6"/>
              </a:buClr>
            </a:pPr>
            <a:r>
              <a:rPr lang="en-US" b="1" dirty="0">
                <a:latin typeface="Calibri" panose="020F0502020204030204" pitchFamily="34" charset="0"/>
              </a:rPr>
              <a:t>105 CMR 700.003 (F) is specific to the MAP.</a:t>
            </a:r>
          </a:p>
          <a:p>
            <a:pPr>
              <a:buClr>
                <a:schemeClr val="accent6"/>
              </a:buClr>
            </a:pPr>
            <a:endParaRPr lang="en-US" b="1" dirty="0">
              <a:latin typeface="Calibri" panose="020F0502020204030204" pitchFamily="34" charset="0"/>
            </a:endParaRPr>
          </a:p>
        </p:txBody>
      </p:sp>
    </p:spTree>
    <p:extLst>
      <p:ext uri="{BB962C8B-B14F-4D97-AF65-F5344CB8AC3E}">
        <p14:creationId xmlns:p14="http://schemas.microsoft.com/office/powerpoint/2010/main" val="1260847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4800" b="1" dirty="0"/>
              <a:t>Supervisor Modules</a:t>
            </a:r>
          </a:p>
        </p:txBody>
      </p:sp>
      <p:sp>
        <p:nvSpPr>
          <p:cNvPr id="3" name="Content Placeholder 2"/>
          <p:cNvSpPr>
            <a:spLocks noGrp="1"/>
          </p:cNvSpPr>
          <p:nvPr>
            <p:ph idx="1"/>
          </p:nvPr>
        </p:nvSpPr>
        <p:spPr/>
        <p:txBody>
          <a:bodyPr/>
          <a:lstStyle/>
          <a:p>
            <a:pPr>
              <a:buClr>
                <a:schemeClr val="accent6"/>
              </a:buClr>
            </a:pPr>
            <a:r>
              <a:rPr lang="en-US" sz="3600" b="1" dirty="0">
                <a:latin typeface="Calibri" panose="020F0502020204030204" pitchFamily="34" charset="0"/>
              </a:rPr>
              <a:t>6 PowerPoint Presentations</a:t>
            </a:r>
          </a:p>
          <a:p>
            <a:pPr>
              <a:buClr>
                <a:schemeClr val="accent6"/>
              </a:buClr>
            </a:pPr>
            <a:r>
              <a:rPr lang="en-US" sz="3600" b="1" dirty="0">
                <a:latin typeface="Calibri" panose="020F0502020204030204" pitchFamily="34" charset="0"/>
              </a:rPr>
              <a:t>Specifically formatted for staff trainings</a:t>
            </a:r>
          </a:p>
          <a:p>
            <a:pPr>
              <a:buClr>
                <a:schemeClr val="accent6"/>
              </a:buClr>
            </a:pPr>
            <a:r>
              <a:rPr lang="en-US" sz="3600" b="1" dirty="0">
                <a:latin typeface="Calibri" panose="020F0502020204030204" pitchFamily="34" charset="0"/>
              </a:rPr>
              <a:t>Updated to reflect RIA Curriculum References</a:t>
            </a:r>
          </a:p>
          <a:p>
            <a:endParaRPr lang="en-US" dirty="0"/>
          </a:p>
        </p:txBody>
      </p:sp>
    </p:spTree>
    <p:extLst>
      <p:ext uri="{BB962C8B-B14F-4D97-AF65-F5344CB8AC3E}">
        <p14:creationId xmlns:p14="http://schemas.microsoft.com/office/powerpoint/2010/main" val="2883734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www.mass.gov/dph/map</a:t>
            </a:r>
            <a:endParaRPr lang="en-US" sz="4400" dirty="0"/>
          </a:p>
        </p:txBody>
      </p:sp>
      <p:pic>
        <p:nvPicPr>
          <p:cNvPr id="4" name="Content Placeholder 3" descr="Image of MAP web page with a red arrow pointing at the &quot;View MAP training resources and curriculum&quot; link"/>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899412"/>
            <a:ext cx="8229600" cy="2079938"/>
          </a:xfrm>
        </p:spPr>
      </p:pic>
      <p:sp>
        <p:nvSpPr>
          <p:cNvPr id="5" name="Right Arrow 4">
            <a:extLst>
              <a:ext uri="{C183D7F6-B498-43B3-948B-1728B52AA6E4}">
                <adec:decorative xmlns:adec="http://schemas.microsoft.com/office/drawing/2017/decorative" val="1"/>
              </a:ext>
            </a:extLst>
          </p:cNvPr>
          <p:cNvSpPr/>
          <p:nvPr/>
        </p:nvSpPr>
        <p:spPr>
          <a:xfrm>
            <a:off x="0" y="3352800"/>
            <a:ext cx="457200" cy="381000"/>
          </a:xfrm>
          <a:prstGeom prst="rightArrow">
            <a:avLst>
              <a:gd name="adj1" fmla="val 50000"/>
              <a:gd name="adj2" fmla="val 2779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1202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www.mass.gov/dph/map</a:t>
            </a:r>
          </a:p>
        </p:txBody>
      </p:sp>
      <p:pic>
        <p:nvPicPr>
          <p:cNvPr id="4" name="Content Placeholder 3" descr="Image of MAP Training Resources page with a red arrow pointing to the DDS MAP Training Resources link"/>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8073" y="3248722"/>
            <a:ext cx="8087854" cy="1381318"/>
          </a:xfrm>
        </p:spPr>
      </p:pic>
      <p:sp>
        <p:nvSpPr>
          <p:cNvPr id="5" name="Right Arrow 4">
            <a:extLst>
              <a:ext uri="{C183D7F6-B498-43B3-948B-1728B52AA6E4}">
                <adec:decorative xmlns:adec="http://schemas.microsoft.com/office/drawing/2017/decorative" val="1"/>
              </a:ext>
            </a:extLst>
          </p:cNvPr>
          <p:cNvSpPr/>
          <p:nvPr/>
        </p:nvSpPr>
        <p:spPr>
          <a:xfrm rot="161398">
            <a:off x="0" y="4049161"/>
            <a:ext cx="457200" cy="304800"/>
          </a:xfrm>
          <a:prstGeom prst="rightArrow">
            <a:avLst>
              <a:gd name="adj1" fmla="val 50000"/>
              <a:gd name="adj2" fmla="val 2779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7398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solidFill>
                  <a:schemeClr val="accent6"/>
                </a:solidFill>
              </a:rPr>
              <a:t>www.mass.gov/dph/map</a:t>
            </a:r>
          </a:p>
        </p:txBody>
      </p:sp>
      <p:pic>
        <p:nvPicPr>
          <p:cNvPr id="4098" name="Picture 2" descr="Image of MAP Training Resources page with a red arrow pointing at the &quot;DDS MAP Education Tools for Supervisors&quot; link"/>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2222" t="11853" r="2222" b="5184"/>
          <a:stretch/>
        </p:blipFill>
        <p:spPr bwMode="auto">
          <a:xfrm>
            <a:off x="91440" y="1600200"/>
            <a:ext cx="9052560" cy="493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a:extLst>
              <a:ext uri="{C183D7F6-B498-43B3-948B-1728B52AA6E4}">
                <adec:decorative xmlns:adec="http://schemas.microsoft.com/office/drawing/2017/decorative" val="1"/>
              </a:ext>
            </a:extLst>
          </p:cNvPr>
          <p:cNvSpPr/>
          <p:nvPr/>
        </p:nvSpPr>
        <p:spPr>
          <a:xfrm>
            <a:off x="5562600" y="4038600"/>
            <a:ext cx="978408" cy="484632"/>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7560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www.mass.gov/dph/map</a:t>
            </a:r>
            <a:endParaRPr lang="en-US" sz="4400" dirty="0"/>
          </a:p>
        </p:txBody>
      </p:sp>
      <p:pic>
        <p:nvPicPr>
          <p:cNvPr id="4" name="Picture 2" descr="Image of the MAP Education Tools for Supervisors page, that shows the links to each of the 6 modules"/>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7599" t="23336" r="36398" b="19071"/>
          <a:stretch/>
        </p:blipFill>
        <p:spPr bwMode="auto">
          <a:xfrm>
            <a:off x="2141745" y="1752600"/>
            <a:ext cx="4860509" cy="43735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50928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HCSIS-Nursing Medication Occurrences</a:t>
            </a:r>
          </a:p>
        </p:txBody>
      </p:sp>
      <p:sp>
        <p:nvSpPr>
          <p:cNvPr id="3" name="Content Placeholder 2"/>
          <p:cNvSpPr>
            <a:spLocks noGrp="1"/>
          </p:cNvSpPr>
          <p:nvPr>
            <p:ph idx="1"/>
          </p:nvPr>
        </p:nvSpPr>
        <p:spPr/>
        <p:txBody>
          <a:bodyPr>
            <a:normAutofit/>
          </a:bodyPr>
          <a:lstStyle/>
          <a:p>
            <a:endParaRPr lang="en-US" sz="3200" b="1" dirty="0">
              <a:latin typeface="Calibri" panose="020F0502020204030204" pitchFamily="34" charset="0"/>
            </a:endParaRPr>
          </a:p>
          <a:p>
            <a:pPr>
              <a:buClr>
                <a:schemeClr val="accent6"/>
              </a:buClr>
            </a:pPr>
            <a:r>
              <a:rPr lang="en-US" sz="3200" b="1" dirty="0">
                <a:latin typeface="Calibri" panose="020F0502020204030204" pitchFamily="34" charset="0"/>
              </a:rPr>
              <a:t>Staff position choice available in HCSIS</a:t>
            </a:r>
          </a:p>
          <a:p>
            <a:pPr>
              <a:buClr>
                <a:schemeClr val="accent6"/>
              </a:buClr>
            </a:pPr>
            <a:r>
              <a:rPr lang="en-US" sz="3200" b="1" dirty="0">
                <a:latin typeface="Calibri" panose="020F0502020204030204" pitchFamily="34" charset="0"/>
              </a:rPr>
              <a:t>If a hotline</a:t>
            </a:r>
          </a:p>
          <a:p>
            <a:pPr lvl="1">
              <a:buClr>
                <a:schemeClr val="accent6"/>
              </a:buClr>
            </a:pPr>
            <a:r>
              <a:rPr lang="en-US" sz="3200" b="1" dirty="0">
                <a:latin typeface="Calibri" panose="020F0502020204030204" pitchFamily="34" charset="0"/>
              </a:rPr>
              <a:t>DPH must be notified</a:t>
            </a:r>
          </a:p>
          <a:p>
            <a:pPr lvl="2">
              <a:buClr>
                <a:schemeClr val="accent6"/>
              </a:buClr>
            </a:pPr>
            <a:r>
              <a:rPr lang="en-US" sz="3200" b="1" dirty="0">
                <a:latin typeface="Calibri" panose="020F0502020204030204" pitchFamily="34" charset="0"/>
              </a:rPr>
              <a:t>Date and time of DPH notification must be listed on the HCSIS form</a:t>
            </a:r>
          </a:p>
        </p:txBody>
      </p:sp>
    </p:spTree>
    <p:extLst>
      <p:ext uri="{BB962C8B-B14F-4D97-AF65-F5344CB8AC3E}">
        <p14:creationId xmlns:p14="http://schemas.microsoft.com/office/powerpoint/2010/main" val="3345190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fontScale="92500" lnSpcReduction="10000"/>
          </a:bodyPr>
          <a:lstStyle/>
          <a:p>
            <a:r>
              <a:rPr lang="en-US" sz="2800" b="1" dirty="0"/>
              <a:t>MAP</a:t>
            </a:r>
          </a:p>
        </p:txBody>
      </p:sp>
      <p:sp>
        <p:nvSpPr>
          <p:cNvPr id="6" name="Title 5"/>
          <p:cNvSpPr>
            <a:spLocks noGrp="1"/>
          </p:cNvSpPr>
          <p:nvPr>
            <p:ph type="ctrTitle"/>
          </p:nvPr>
        </p:nvSpPr>
        <p:spPr>
          <a:xfrm>
            <a:off x="604705" y="1905001"/>
            <a:ext cx="6629400" cy="2541234"/>
          </a:xfrm>
        </p:spPr>
        <p:txBody>
          <a:bodyPr>
            <a:normAutofit/>
          </a:bodyPr>
          <a:lstStyle/>
          <a:p>
            <a:r>
              <a:rPr lang="en-US" sz="4800" b="1" dirty="0"/>
              <a:t>New Information</a:t>
            </a:r>
          </a:p>
        </p:txBody>
      </p:sp>
    </p:spTree>
    <p:extLst>
      <p:ext uri="{BB962C8B-B14F-4D97-AF65-F5344CB8AC3E}">
        <p14:creationId xmlns:p14="http://schemas.microsoft.com/office/powerpoint/2010/main" val="38917131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fontScale="92500" lnSpcReduction="10000"/>
          </a:bodyPr>
          <a:lstStyle/>
          <a:p>
            <a:r>
              <a:rPr lang="en-US" sz="2800" b="1" dirty="0"/>
              <a:t>MAP</a:t>
            </a:r>
          </a:p>
        </p:txBody>
      </p:sp>
      <p:sp>
        <p:nvSpPr>
          <p:cNvPr id="6" name="Title 5"/>
          <p:cNvSpPr>
            <a:spLocks noGrp="1"/>
          </p:cNvSpPr>
          <p:nvPr>
            <p:ph type="ctrTitle"/>
          </p:nvPr>
        </p:nvSpPr>
        <p:spPr>
          <a:xfrm>
            <a:off x="604705" y="1905001"/>
            <a:ext cx="6629400" cy="2541234"/>
          </a:xfrm>
        </p:spPr>
        <p:txBody>
          <a:bodyPr>
            <a:normAutofit/>
          </a:bodyPr>
          <a:lstStyle/>
          <a:p>
            <a:r>
              <a:rPr lang="en-US" sz="4400" b="1" dirty="0"/>
              <a:t>Issues in the Field</a:t>
            </a:r>
          </a:p>
        </p:txBody>
      </p:sp>
    </p:spTree>
    <p:extLst>
      <p:ext uri="{BB962C8B-B14F-4D97-AF65-F5344CB8AC3E}">
        <p14:creationId xmlns:p14="http://schemas.microsoft.com/office/powerpoint/2010/main" val="19164637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LOA Documentation</a:t>
            </a:r>
          </a:p>
        </p:txBody>
      </p:sp>
      <p:sp>
        <p:nvSpPr>
          <p:cNvPr id="3" name="Content Placeholder 2"/>
          <p:cNvSpPr>
            <a:spLocks noGrp="1"/>
          </p:cNvSpPr>
          <p:nvPr>
            <p:ph idx="1"/>
          </p:nvPr>
        </p:nvSpPr>
        <p:spPr/>
        <p:txBody>
          <a:bodyPr>
            <a:normAutofit/>
          </a:bodyPr>
          <a:lstStyle/>
          <a:p>
            <a:pPr marL="114300" indent="0">
              <a:buNone/>
            </a:pPr>
            <a:endParaRPr lang="en-US" sz="3600" b="1" dirty="0">
              <a:latin typeface="Calibri" panose="020F0502020204030204" pitchFamily="34" charset="0"/>
            </a:endParaRPr>
          </a:p>
          <a:p>
            <a:pPr marL="114300" indent="0" algn="ctr">
              <a:buNone/>
            </a:pPr>
            <a:r>
              <a:rPr lang="en-US" sz="3600" b="1" dirty="0">
                <a:latin typeface="Calibri" panose="020F0502020204030204" pitchFamily="34" charset="0"/>
              </a:rPr>
              <a:t>LOA Documentation should be filed with the Medication Administration Records</a:t>
            </a:r>
          </a:p>
        </p:txBody>
      </p:sp>
    </p:spTree>
    <p:extLst>
      <p:ext uri="{BB962C8B-B14F-4D97-AF65-F5344CB8AC3E}">
        <p14:creationId xmlns:p14="http://schemas.microsoft.com/office/powerpoint/2010/main" val="528011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Routes Training</a:t>
            </a:r>
          </a:p>
        </p:txBody>
      </p:sp>
      <p:sp>
        <p:nvSpPr>
          <p:cNvPr id="3" name="Content Placeholder 2"/>
          <p:cNvSpPr>
            <a:spLocks noGrp="1"/>
          </p:cNvSpPr>
          <p:nvPr>
            <p:ph idx="1"/>
          </p:nvPr>
        </p:nvSpPr>
        <p:spPr/>
        <p:txBody>
          <a:bodyPr>
            <a:normAutofit/>
          </a:bodyPr>
          <a:lstStyle/>
          <a:p>
            <a:r>
              <a:rPr lang="en-US" sz="3600" b="1" dirty="0">
                <a:latin typeface="Calibri" panose="020F0502020204030204" pitchFamily="34" charset="0"/>
              </a:rPr>
              <a:t>Oral Route/MAP Curriculum</a:t>
            </a:r>
          </a:p>
          <a:p>
            <a:r>
              <a:rPr lang="en-US" sz="3600" b="1" dirty="0">
                <a:latin typeface="Calibri" panose="020F0502020204030204" pitchFamily="34" charset="0"/>
              </a:rPr>
              <a:t>Must receive training for any other routes</a:t>
            </a:r>
          </a:p>
          <a:p>
            <a:r>
              <a:rPr lang="en-US" sz="3600" b="1" dirty="0">
                <a:latin typeface="Calibri" panose="020F0502020204030204" pitchFamily="34" charset="0"/>
              </a:rPr>
              <a:t>Trainings by Licensed staff</a:t>
            </a:r>
          </a:p>
        </p:txBody>
      </p:sp>
    </p:spTree>
    <p:extLst>
      <p:ext uri="{BB962C8B-B14F-4D97-AF65-F5344CB8AC3E}">
        <p14:creationId xmlns:p14="http://schemas.microsoft.com/office/powerpoint/2010/main" val="3833524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Items LIST</a:t>
            </a:r>
          </a:p>
        </p:txBody>
      </p:sp>
      <p:sp>
        <p:nvSpPr>
          <p:cNvPr id="3" name="Content Placeholder 2"/>
          <p:cNvSpPr>
            <a:spLocks noGrp="1"/>
          </p:cNvSpPr>
          <p:nvPr>
            <p:ph idx="1"/>
          </p:nvPr>
        </p:nvSpPr>
        <p:spPr/>
        <p:txBody>
          <a:bodyPr/>
          <a:lstStyle/>
          <a:p>
            <a:pPr marL="114300" indent="0" algn="ctr">
              <a:buNone/>
            </a:pPr>
            <a:r>
              <a:rPr lang="en-US" b="1" dirty="0"/>
              <a:t>  “</a:t>
            </a:r>
            <a:r>
              <a:rPr lang="en-US" sz="2800" b="1" dirty="0"/>
              <a:t>Items Not Requiring a Doctor’s order or Label by MAP”</a:t>
            </a:r>
          </a:p>
          <a:p>
            <a:pPr marL="114300" indent="0" algn="ctr">
              <a:buNone/>
            </a:pPr>
            <a:endParaRPr lang="en-US" sz="2800" dirty="0"/>
          </a:p>
          <a:p>
            <a:r>
              <a:rPr lang="en-US" sz="3200" b="1" dirty="0"/>
              <a:t>No longer valid</a:t>
            </a:r>
          </a:p>
          <a:p>
            <a:r>
              <a:rPr lang="en-US" sz="3200" b="1" dirty="0"/>
              <a:t>Should be removed from MAP site</a:t>
            </a:r>
          </a:p>
          <a:p>
            <a:r>
              <a:rPr lang="en-US" sz="3200" b="1" dirty="0"/>
              <a:t>Some items on list require HCP order/labeling and would require a MOR if administered without HCP order</a:t>
            </a:r>
          </a:p>
        </p:txBody>
      </p:sp>
    </p:spTree>
    <p:extLst>
      <p:ext uri="{BB962C8B-B14F-4D97-AF65-F5344CB8AC3E}">
        <p14:creationId xmlns:p14="http://schemas.microsoft.com/office/powerpoint/2010/main" val="1233597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dirty="0">
                <a:solidFill>
                  <a:schemeClr val="tx1"/>
                </a:solidFill>
                <a:latin typeface="Arial" panose="020B0604020202020204" pitchFamily="34" charset="0"/>
                <a:cs typeface="Arial" panose="020B0604020202020204" pitchFamily="34" charset="0"/>
              </a:rPr>
              <a:t> </a:t>
            </a:r>
            <a:r>
              <a:rPr lang="en-US" sz="6000" b="1" dirty="0">
                <a:solidFill>
                  <a:schemeClr val="accent6"/>
                </a:solidFill>
                <a:cs typeface="Arial" panose="020B0604020202020204" pitchFamily="34" charset="0"/>
              </a:rPr>
              <a:t>Labels</a:t>
            </a:r>
          </a:p>
        </p:txBody>
      </p:sp>
      <p:sp>
        <p:nvSpPr>
          <p:cNvPr id="5" name="Text Placeholder 4"/>
          <p:cNvSpPr>
            <a:spLocks noGrp="1"/>
          </p:cNvSpPr>
          <p:nvPr>
            <p:ph type="body" idx="1"/>
          </p:nvPr>
        </p:nvSpPr>
        <p:spPr>
          <a:xfrm>
            <a:off x="762000" y="2667000"/>
            <a:ext cx="3124200" cy="639762"/>
          </a:xfrm>
        </p:spPr>
        <p:txBody>
          <a:bodyPr>
            <a:noAutofit/>
          </a:bodyPr>
          <a:lstStyle/>
          <a:p>
            <a:r>
              <a:rPr lang="en-US" sz="2800" b="1" dirty="0">
                <a:solidFill>
                  <a:schemeClr val="tx1"/>
                </a:solidFill>
                <a:latin typeface="Arial" panose="020B0604020202020204" pitchFamily="34" charset="0"/>
                <a:cs typeface="Arial" panose="020B0604020202020204" pitchFamily="34" charset="0"/>
              </a:rPr>
              <a:t>OTC Medication</a:t>
            </a:r>
          </a:p>
        </p:txBody>
      </p:sp>
      <p:sp>
        <p:nvSpPr>
          <p:cNvPr id="6" name="Content Placeholder 5"/>
          <p:cNvSpPr>
            <a:spLocks noGrp="1"/>
          </p:cNvSpPr>
          <p:nvPr>
            <p:ph sz="half" idx="2"/>
          </p:nvPr>
        </p:nvSpPr>
        <p:spPr>
          <a:xfrm>
            <a:off x="457200" y="1981200"/>
            <a:ext cx="4040188" cy="4379120"/>
          </a:xfrm>
        </p:spPr>
        <p:txBody>
          <a:bodyPr/>
          <a:lstStyle/>
          <a:p>
            <a:pPr marL="0" indent="0" algn="ctr">
              <a:buNone/>
            </a:pPr>
            <a:r>
              <a:rPr lang="en-US" b="1" dirty="0">
                <a:solidFill>
                  <a:schemeClr val="tx1"/>
                </a:solidFill>
                <a:latin typeface="Arial" panose="020B0604020202020204" pitchFamily="34" charset="0"/>
                <a:cs typeface="Arial" panose="020B0604020202020204" pitchFamily="34" charset="0"/>
              </a:rPr>
              <a:t>OTC Medication</a:t>
            </a:r>
          </a:p>
          <a:p>
            <a:endParaRPr lang="en-US" b="1" dirty="0">
              <a:solidFill>
                <a:schemeClr val="tx1"/>
              </a:solidFill>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solidFill>
                <a:schemeClr val="tx1"/>
              </a:solidFill>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solidFill>
                <a:schemeClr val="tx1"/>
              </a:solidFill>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solidFill>
                <a:schemeClr val="tx1"/>
              </a:solidFill>
              <a:latin typeface="Arial" panose="020B0604020202020204" pitchFamily="34" charset="0"/>
              <a:cs typeface="Arial" panose="020B0604020202020204" pitchFamily="34" charset="0"/>
            </a:endParaRPr>
          </a:p>
          <a:p>
            <a:endParaRPr lang="en-US" b="1" dirty="0">
              <a:solidFill>
                <a:schemeClr val="tx1"/>
              </a:solidFill>
              <a:latin typeface="Arial" panose="020B0604020202020204" pitchFamily="34" charset="0"/>
              <a:cs typeface="Arial" panose="020B0604020202020204" pitchFamily="34" charset="0"/>
            </a:endParaRPr>
          </a:p>
        </p:txBody>
      </p:sp>
      <p:sp>
        <p:nvSpPr>
          <p:cNvPr id="7" name="Text Placeholder 6"/>
          <p:cNvSpPr>
            <a:spLocks noGrp="1"/>
          </p:cNvSpPr>
          <p:nvPr>
            <p:ph type="body" sz="quarter" idx="3"/>
          </p:nvPr>
        </p:nvSpPr>
        <p:spPr/>
        <p:txBody>
          <a:bodyPr>
            <a:noAutofit/>
          </a:bodyPr>
          <a:lstStyle/>
          <a:p>
            <a:r>
              <a:rPr lang="en-US" sz="2800" b="1" dirty="0">
                <a:solidFill>
                  <a:schemeClr val="tx1"/>
                </a:solidFill>
                <a:latin typeface="Arial" panose="020B0604020202020204" pitchFamily="34" charset="0"/>
                <a:cs typeface="Arial" panose="020B0604020202020204" pitchFamily="34" charset="0"/>
              </a:rPr>
              <a:t>Dietary Supplement</a:t>
            </a:r>
          </a:p>
        </p:txBody>
      </p:sp>
      <p:pic>
        <p:nvPicPr>
          <p:cNvPr id="9" name="Picture 1" descr="Example of a Dietary Supplements Facts 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590800"/>
            <a:ext cx="3048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xample of a Drug Facts Label"/>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2590800"/>
            <a:ext cx="3124200" cy="3581400"/>
          </a:xfrm>
          <a:prstGeom prst="rect">
            <a:avLst/>
          </a:prstGeom>
          <a:noFill/>
          <a:ln>
            <a:noFill/>
          </a:ln>
        </p:spPr>
      </p:pic>
      <p:sp>
        <p:nvSpPr>
          <p:cNvPr id="3" name="Content Placeholder 2">
            <a:extLst>
              <a:ext uri="{FF2B5EF4-FFF2-40B4-BE49-F238E27FC236}">
                <a16:creationId xmlns:a16="http://schemas.microsoft.com/office/drawing/2014/main" id="{C20921B4-2210-4F9A-8C85-C9DFD1DBEDE5}"/>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2803459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b="1" dirty="0">
                <a:solidFill>
                  <a:schemeClr val="accent6"/>
                </a:solidFill>
                <a:cs typeface="Arial" panose="020B0604020202020204" pitchFamily="34" charset="0"/>
              </a:rPr>
              <a:t>Exceptions</a:t>
            </a:r>
          </a:p>
        </p:txBody>
      </p:sp>
      <p:sp>
        <p:nvSpPr>
          <p:cNvPr id="2" name="Content Placeholder 1"/>
          <p:cNvSpPr>
            <a:spLocks noGrp="1"/>
          </p:cNvSpPr>
          <p:nvPr>
            <p:ph idx="1"/>
          </p:nvPr>
        </p:nvSpPr>
        <p:spPr/>
        <p:txBody>
          <a:bodyPr>
            <a:normAutofit/>
          </a:bodyPr>
          <a:lstStyle/>
          <a:p>
            <a:pPr marL="114300" indent="0">
              <a:buNone/>
            </a:pPr>
            <a:endParaRPr lang="en-US" sz="3800" b="1" dirty="0">
              <a:solidFill>
                <a:schemeClr val="tx1"/>
              </a:solidFill>
              <a:latin typeface="Arial" panose="020B0604020202020204" pitchFamily="34" charset="0"/>
              <a:cs typeface="Arial" panose="020B0604020202020204" pitchFamily="34" charset="0"/>
            </a:endParaRPr>
          </a:p>
          <a:p>
            <a:pPr lvl="2">
              <a:buClr>
                <a:schemeClr val="accent6"/>
              </a:buClr>
            </a:pPr>
            <a:r>
              <a:rPr lang="en-US" sz="3600" b="1" dirty="0">
                <a:solidFill>
                  <a:schemeClr val="tx1"/>
                </a:solidFill>
                <a:latin typeface="Arial" panose="020B0604020202020204" pitchFamily="34" charset="0"/>
                <a:cs typeface="Arial" panose="020B0604020202020204" pitchFamily="34" charset="0"/>
              </a:rPr>
              <a:t>Sunscreen</a:t>
            </a:r>
          </a:p>
          <a:p>
            <a:pPr lvl="2">
              <a:buClr>
                <a:schemeClr val="accent6"/>
              </a:buClr>
            </a:pPr>
            <a:r>
              <a:rPr lang="en-US" sz="3600" b="1" dirty="0">
                <a:solidFill>
                  <a:schemeClr val="tx1"/>
                </a:solidFill>
                <a:latin typeface="Arial" panose="020B0604020202020204" pitchFamily="34" charset="0"/>
                <a:cs typeface="Arial" panose="020B0604020202020204" pitchFamily="34" charset="0"/>
              </a:rPr>
              <a:t>Insect repellant</a:t>
            </a:r>
          </a:p>
          <a:p>
            <a:pPr lvl="2">
              <a:buClr>
                <a:schemeClr val="accent6"/>
              </a:buClr>
            </a:pPr>
            <a:r>
              <a:rPr lang="en-US" sz="3600" b="1" dirty="0">
                <a:solidFill>
                  <a:schemeClr val="tx1"/>
                </a:solidFill>
                <a:latin typeface="Arial" panose="020B0604020202020204" pitchFamily="34" charset="0"/>
                <a:cs typeface="Arial" panose="020B0604020202020204" pitchFamily="34" charset="0"/>
              </a:rPr>
              <a:t>Personal hygiene products</a:t>
            </a:r>
          </a:p>
          <a:p>
            <a:pPr lvl="3">
              <a:buClr>
                <a:schemeClr val="accent6"/>
              </a:buClr>
            </a:pPr>
            <a:r>
              <a:rPr lang="en-US" sz="3400" b="1" i="1" dirty="0">
                <a:solidFill>
                  <a:schemeClr val="tx1"/>
                </a:solidFill>
                <a:latin typeface="Arial" panose="020B0604020202020204" pitchFamily="34" charset="0"/>
                <a:cs typeface="Arial" panose="020B0604020202020204" pitchFamily="34" charset="0"/>
              </a:rPr>
              <a:t>Solely intended for cleansing or beautifying the body</a:t>
            </a:r>
          </a:p>
          <a:p>
            <a:pPr lvl="1"/>
            <a:endParaRPr lang="en-US" sz="3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418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Injectable medications</a:t>
            </a:r>
          </a:p>
        </p:txBody>
      </p:sp>
      <p:sp>
        <p:nvSpPr>
          <p:cNvPr id="3" name="Content Placeholder 2"/>
          <p:cNvSpPr>
            <a:spLocks noGrp="1"/>
          </p:cNvSpPr>
          <p:nvPr>
            <p:ph idx="1"/>
          </p:nvPr>
        </p:nvSpPr>
        <p:spPr/>
        <p:txBody>
          <a:bodyPr>
            <a:normAutofit/>
          </a:bodyPr>
          <a:lstStyle/>
          <a:p>
            <a:r>
              <a:rPr lang="en-US" b="1" dirty="0"/>
              <a:t>Increase in use</a:t>
            </a:r>
          </a:p>
          <a:p>
            <a:r>
              <a:rPr lang="en-US" b="1" dirty="0"/>
              <a:t>Requires administration by licensed staff</a:t>
            </a:r>
          </a:p>
          <a:p>
            <a:pPr lvl="1">
              <a:buClr>
                <a:schemeClr val="accent6"/>
              </a:buClr>
            </a:pPr>
            <a:r>
              <a:rPr lang="en-US" b="1" dirty="0"/>
              <a:t>Unless the person is self-administering </a:t>
            </a:r>
          </a:p>
          <a:p>
            <a:pPr lvl="1">
              <a:buClr>
                <a:schemeClr val="accent6"/>
              </a:buClr>
            </a:pPr>
            <a:r>
              <a:rPr lang="en-US" b="1" dirty="0"/>
              <a:t>Defined in MAP policy Section 7</a:t>
            </a:r>
          </a:p>
          <a:p>
            <a:r>
              <a:rPr lang="en-US" b="1" dirty="0"/>
              <a:t>“Self-injecting” does not automatically mean self-administering</a:t>
            </a:r>
          </a:p>
          <a:p>
            <a:r>
              <a:rPr lang="en-US" b="1" dirty="0"/>
              <a:t>Exception auto injectable epinephrine administered by staff after receiving specialized training</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526259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Transcription Example</a:t>
            </a:r>
            <a:endParaRPr lang="en-US" dirty="0"/>
          </a:p>
        </p:txBody>
      </p:sp>
      <p:pic>
        <p:nvPicPr>
          <p:cNvPr id="4" name="Content Placeholder 3" descr="Image of a HCP Order with &quot;Hydrocortisone 1% cream&quot; circled and the &quot;dime size&quot; amount circl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4570" y="2059274"/>
            <a:ext cx="7754433" cy="1293526"/>
          </a:xfrm>
        </p:spPr>
      </p:pic>
      <p:pic>
        <p:nvPicPr>
          <p:cNvPr id="5" name="Picture 4" descr="Image of a medication administration sheet, that shows the 1% for the cream and the dime size amount to be us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783" y="3810001"/>
            <a:ext cx="8478434" cy="2438399"/>
          </a:xfrm>
          <a:prstGeom prst="rect">
            <a:avLst/>
          </a:prstGeom>
        </p:spPr>
      </p:pic>
      <p:sp>
        <p:nvSpPr>
          <p:cNvPr id="6" name="Oval 5">
            <a:extLst>
              <a:ext uri="{C183D7F6-B498-43B3-948B-1728B52AA6E4}">
                <adec:decorative xmlns:adec="http://schemas.microsoft.com/office/drawing/2017/decorative" val="1"/>
              </a:ext>
            </a:extLst>
          </p:cNvPr>
          <p:cNvSpPr/>
          <p:nvPr/>
        </p:nvSpPr>
        <p:spPr>
          <a:xfrm>
            <a:off x="3954897" y="2590800"/>
            <a:ext cx="1071803"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ine Callout 1 9">
            <a:extLst>
              <a:ext uri="{C183D7F6-B498-43B3-948B-1728B52AA6E4}">
                <adec:decorative xmlns:adec="http://schemas.microsoft.com/office/drawing/2017/decorative" val="1"/>
              </a:ext>
            </a:extLst>
          </p:cNvPr>
          <p:cNvSpPr/>
          <p:nvPr/>
        </p:nvSpPr>
        <p:spPr>
          <a:xfrm>
            <a:off x="685800" y="2590800"/>
            <a:ext cx="2667000" cy="381000"/>
          </a:xfrm>
          <a:prstGeom prst="borderCallout1">
            <a:avLst>
              <a:gd name="adj1" fmla="val 101615"/>
              <a:gd name="adj2" fmla="val 57428"/>
              <a:gd name="adj3" fmla="val 370301"/>
              <a:gd name="adj4" fmla="val 1049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C183D7F6-B498-43B3-948B-1728B52AA6E4}">
                <adec:decorative xmlns:adec="http://schemas.microsoft.com/office/drawing/2017/decorative" val="1"/>
              </a:ext>
            </a:extLst>
          </p:cNvPr>
          <p:cNvSpPr/>
          <p:nvPr/>
        </p:nvSpPr>
        <p:spPr>
          <a:xfrm>
            <a:off x="1966835" y="4901783"/>
            <a:ext cx="990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C183D7F6-B498-43B3-948B-1728B52AA6E4}">
                <adec:decorative xmlns:adec="http://schemas.microsoft.com/office/drawing/2017/decorative" val="1"/>
              </a:ext>
            </a:extLst>
          </p:cNvPr>
          <p:cNvSpPr/>
          <p:nvPr/>
        </p:nvSpPr>
        <p:spPr>
          <a:xfrm>
            <a:off x="1966836" y="5221573"/>
            <a:ext cx="990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C183D7F6-B498-43B3-948B-1728B52AA6E4}">
                <adec:decorative xmlns:adec="http://schemas.microsoft.com/office/drawing/2017/decorative" val="1"/>
              </a:ext>
            </a:extLst>
          </p:cNvPr>
          <p:cNvSpPr/>
          <p:nvPr/>
        </p:nvSpPr>
        <p:spPr>
          <a:xfrm>
            <a:off x="3667592" y="4934261"/>
            <a:ext cx="1066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6539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Count Book Index </a:t>
            </a:r>
          </a:p>
        </p:txBody>
      </p:sp>
      <p:graphicFrame>
        <p:nvGraphicFramePr>
          <p:cNvPr id="4" name="Content Placeholder 3" descr="sample index page from count book">
            <a:hlinkClick r:id="" action="ppaction://ole?verb=0"/>
          </p:cNvPr>
          <p:cNvGraphicFramePr>
            <a:graphicFrameLocks noGrp="1"/>
          </p:cNvGraphicFramePr>
          <p:nvPr>
            <p:ph idx="1"/>
            <p:extLst>
              <p:ext uri="{D42A27DB-BD31-4B8C-83A1-F6EECF244321}">
                <p14:modId xmlns:p14="http://schemas.microsoft.com/office/powerpoint/2010/main" val="1089979089"/>
              </p:ext>
            </p:extLst>
          </p:nvPr>
        </p:nvGraphicFramePr>
        <p:xfrm>
          <a:off x="1909763" y="2359025"/>
          <a:ext cx="5212080" cy="4572000"/>
        </p:xfrm>
        <a:graphic>
          <a:graphicData uri="http://schemas.openxmlformats.org/presentationml/2006/ole">
            <mc:AlternateContent xmlns:mc="http://schemas.openxmlformats.org/markup-compatibility/2006">
              <mc:Choice xmlns:v="urn:schemas-microsoft-com:vml" Requires="v">
                <p:oleObj spid="_x0000_s11296" name="Document" r:id="rId4" imgW="6077104" imgH="5146734" progId="Word.Document.8">
                  <p:embed/>
                </p:oleObj>
              </mc:Choice>
              <mc:Fallback>
                <p:oleObj name="Document" r:id="rId4" imgW="6077104" imgH="5146734" progId="Word.Document.8">
                  <p:embed/>
                  <p:pic>
                    <p:nvPicPr>
                      <p:cNvPr id="0" name=""/>
                      <p:cNvPicPr>
                        <a:picLocks noChangeArrowheads="1"/>
                      </p:cNvPicPr>
                      <p:nvPr/>
                    </p:nvPicPr>
                    <p:blipFill>
                      <a:blip r:embed="rId5"/>
                      <a:srcRect/>
                      <a:stretch>
                        <a:fillRect/>
                      </a:stretch>
                    </p:blipFill>
                    <p:spPr bwMode="auto">
                      <a:xfrm>
                        <a:off x="1909763" y="2359025"/>
                        <a:ext cx="5212080" cy="45720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570367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Count Page Transfer</a:t>
            </a:r>
          </a:p>
        </p:txBody>
      </p:sp>
      <p:graphicFrame>
        <p:nvGraphicFramePr>
          <p:cNvPr id="4" name="Content Placeholder 3" descr="sample of count book documentation"/>
          <p:cNvGraphicFramePr>
            <a:graphicFrameLocks noGrp="1" noChangeAspect="1"/>
          </p:cNvGraphicFramePr>
          <p:nvPr>
            <p:ph idx="1"/>
            <p:extLst>
              <p:ext uri="{D42A27DB-BD31-4B8C-83A1-F6EECF244321}">
                <p14:modId xmlns:p14="http://schemas.microsoft.com/office/powerpoint/2010/main" val="2953739941"/>
              </p:ext>
            </p:extLst>
          </p:nvPr>
        </p:nvGraphicFramePr>
        <p:xfrm>
          <a:off x="1219200" y="1676400"/>
          <a:ext cx="6756888" cy="4491867"/>
        </p:xfrm>
        <a:graphic>
          <a:graphicData uri="http://schemas.openxmlformats.org/presentationml/2006/ole">
            <mc:AlternateContent xmlns:mc="http://schemas.openxmlformats.org/markup-compatibility/2006">
              <mc:Choice xmlns:v="urn:schemas-microsoft-com:vml" Requires="v">
                <p:oleObj spid="_x0000_s12318" name="Worksheet" r:id="rId4" imgW="5057843" imgH="3362415" progId="Excel.Sheet.8">
                  <p:embed/>
                </p:oleObj>
              </mc:Choice>
              <mc:Fallback>
                <p:oleObj name="Worksheet" r:id="rId4" imgW="5057843" imgH="336241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676400"/>
                        <a:ext cx="6756888" cy="449186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17087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t>Naloxone</a:t>
            </a:r>
          </a:p>
        </p:txBody>
      </p:sp>
      <p:sp>
        <p:nvSpPr>
          <p:cNvPr id="3" name="Content Placeholder 2"/>
          <p:cNvSpPr>
            <a:spLocks noGrp="1"/>
          </p:cNvSpPr>
          <p:nvPr>
            <p:ph idx="1"/>
          </p:nvPr>
        </p:nvSpPr>
        <p:spPr/>
        <p:txBody>
          <a:bodyPr>
            <a:normAutofit/>
          </a:bodyPr>
          <a:lstStyle/>
          <a:p>
            <a:pPr indent="-342900"/>
            <a:r>
              <a:rPr lang="en-US" sz="4000" b="1" dirty="0">
                <a:latin typeface="Calibri" panose="020F0502020204030204" pitchFamily="34" charset="0"/>
              </a:rPr>
              <a:t>Management is outside of the Medication Administration Program</a:t>
            </a:r>
          </a:p>
          <a:p>
            <a:pPr indent="-342900"/>
            <a:r>
              <a:rPr lang="en-US" sz="4000" b="1" dirty="0">
                <a:latin typeface="Calibri" panose="020F0502020204030204" pitchFamily="34" charset="0"/>
              </a:rPr>
              <a:t>Storage is not with MAP medications</a:t>
            </a:r>
          </a:p>
          <a:p>
            <a:pPr indent="-342900"/>
            <a:r>
              <a:rPr lang="en-US" sz="4000" b="1" dirty="0">
                <a:latin typeface="Calibri" panose="020F0502020204030204" pitchFamily="34" charset="0"/>
              </a:rPr>
              <a:t>DDS guidelines in process</a:t>
            </a:r>
          </a:p>
          <a:p>
            <a:pPr marL="0" indent="0">
              <a:buNone/>
            </a:pPr>
            <a:endParaRPr lang="en-US" b="1" dirty="0"/>
          </a:p>
        </p:txBody>
      </p:sp>
    </p:spTree>
    <p:extLst>
      <p:ext uri="{BB962C8B-B14F-4D97-AF65-F5344CB8AC3E}">
        <p14:creationId xmlns:p14="http://schemas.microsoft.com/office/powerpoint/2010/main" val="644455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Count signature Page</a:t>
            </a:r>
          </a:p>
        </p:txBody>
      </p:sp>
      <p:graphicFrame>
        <p:nvGraphicFramePr>
          <p:cNvPr id="4" name="Content Placeholder 3" descr="sample of count book documentation"/>
          <p:cNvGraphicFramePr>
            <a:graphicFrameLocks noGrp="1" noChangeAspect="1"/>
          </p:cNvGraphicFramePr>
          <p:nvPr>
            <p:ph idx="1"/>
            <p:extLst>
              <p:ext uri="{D42A27DB-BD31-4B8C-83A1-F6EECF244321}">
                <p14:modId xmlns:p14="http://schemas.microsoft.com/office/powerpoint/2010/main" val="2345087723"/>
              </p:ext>
            </p:extLst>
          </p:nvPr>
        </p:nvGraphicFramePr>
        <p:xfrm>
          <a:off x="1143000" y="2057400"/>
          <a:ext cx="6795200" cy="4104278"/>
        </p:xfrm>
        <a:graphic>
          <a:graphicData uri="http://schemas.openxmlformats.org/presentationml/2006/ole">
            <mc:AlternateContent xmlns:mc="http://schemas.openxmlformats.org/markup-compatibility/2006">
              <mc:Choice xmlns:v="urn:schemas-microsoft-com:vml" Requires="v">
                <p:oleObj spid="_x0000_s13342" name="Worksheet" r:id="rId4" imgW="5676900" imgH="3429000" progId="Excel.Sheet.8">
                  <p:embed/>
                </p:oleObj>
              </mc:Choice>
              <mc:Fallback>
                <p:oleObj name="Worksheet" r:id="rId4" imgW="5676900" imgH="3429000" progId="Excel.Sheet.8">
                  <p:embed/>
                  <p:pic>
                    <p:nvPicPr>
                      <p:cNvPr id="0" name=""/>
                      <p:cNvPicPr>
                        <a:picLocks noChangeAspect="1" noChangeArrowheads="1"/>
                      </p:cNvPicPr>
                      <p:nvPr/>
                    </p:nvPicPr>
                    <p:blipFill>
                      <a:blip r:embed="rId5"/>
                      <a:srcRect/>
                      <a:stretch>
                        <a:fillRect/>
                      </a:stretch>
                    </p:blipFill>
                    <p:spPr bwMode="auto">
                      <a:xfrm>
                        <a:off x="1143000" y="2057400"/>
                        <a:ext cx="6795200" cy="410427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54781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D+S Diversified Technologies</a:t>
            </a:r>
          </a:p>
        </p:txBody>
      </p:sp>
      <p:sp>
        <p:nvSpPr>
          <p:cNvPr id="3" name="Content Placeholder 2"/>
          <p:cNvSpPr>
            <a:spLocks noGrp="1"/>
          </p:cNvSpPr>
          <p:nvPr>
            <p:ph idx="1"/>
          </p:nvPr>
        </p:nvSpPr>
        <p:spPr/>
        <p:txBody>
          <a:bodyPr/>
          <a:lstStyle/>
          <a:p>
            <a:pPr marL="114300" indent="0" algn="ctr">
              <a:buNone/>
            </a:pPr>
            <a:r>
              <a:rPr lang="en-US" sz="3200" b="1" dirty="0"/>
              <a:t>New Contact</a:t>
            </a:r>
          </a:p>
          <a:p>
            <a:pPr marL="114300" indent="0" algn="ctr">
              <a:buNone/>
            </a:pPr>
            <a:r>
              <a:rPr lang="en-US" sz="2800" b="1" dirty="0">
                <a:solidFill>
                  <a:schemeClr val="accent6"/>
                </a:solidFill>
              </a:rPr>
              <a:t>Anne P. Shields</a:t>
            </a:r>
            <a:br>
              <a:rPr lang="en-US" sz="2800" b="1" dirty="0">
                <a:solidFill>
                  <a:schemeClr val="accent6"/>
                </a:solidFill>
              </a:rPr>
            </a:br>
            <a:r>
              <a:rPr lang="en-US" sz="2800" b="1" dirty="0">
                <a:solidFill>
                  <a:schemeClr val="accent6"/>
                </a:solidFill>
              </a:rPr>
              <a:t>Massachusetts Program Manager</a:t>
            </a:r>
            <a:br>
              <a:rPr lang="en-US" sz="2800" b="1" dirty="0"/>
            </a:br>
            <a:br>
              <a:rPr lang="en-US" sz="2800" b="1" dirty="0"/>
            </a:br>
            <a:r>
              <a:rPr lang="en-US" sz="2800" b="1" dirty="0"/>
              <a:t>877-851-2355 (toll free)</a:t>
            </a:r>
            <a:br>
              <a:rPr lang="en-US" sz="2800" b="1" dirty="0"/>
            </a:br>
            <a:r>
              <a:rPr lang="en-US" sz="2800" b="1" dirty="0"/>
              <a:t>419-420-1605 (local)</a:t>
            </a:r>
            <a:br>
              <a:rPr lang="en-US" sz="2800" b="1" dirty="0"/>
            </a:br>
            <a:r>
              <a:rPr lang="en-US" sz="2800" b="1" dirty="0"/>
              <a:t>419-422-7395 (fax)</a:t>
            </a:r>
            <a:br>
              <a:rPr lang="en-US" sz="2800" b="1" dirty="0"/>
            </a:br>
            <a:r>
              <a:rPr lang="en-US" sz="2800" b="1" dirty="0"/>
              <a:t>hdmaster.com</a:t>
            </a:r>
          </a:p>
          <a:p>
            <a:pPr marL="114300" indent="0">
              <a:buNone/>
            </a:pPr>
            <a:endParaRPr lang="en-US" dirty="0"/>
          </a:p>
        </p:txBody>
      </p:sp>
    </p:spTree>
    <p:extLst>
      <p:ext uri="{BB962C8B-B14F-4D97-AF65-F5344CB8AC3E}">
        <p14:creationId xmlns:p14="http://schemas.microsoft.com/office/powerpoint/2010/main" val="3669449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dirty="0"/>
              <a:t>D+S Diversified Technologies</a:t>
            </a:r>
            <a:br>
              <a:rPr lang="en-US" dirty="0"/>
            </a:br>
            <a:endParaRPr lang="en-US" dirty="0"/>
          </a:p>
        </p:txBody>
      </p:sp>
      <p:sp>
        <p:nvSpPr>
          <p:cNvPr id="5" name="Content Placeholder 4"/>
          <p:cNvSpPr>
            <a:spLocks noGrp="1"/>
          </p:cNvSpPr>
          <p:nvPr>
            <p:ph idx="1"/>
          </p:nvPr>
        </p:nvSpPr>
        <p:spPr/>
        <p:txBody>
          <a:bodyPr>
            <a:normAutofit fontScale="85000" lnSpcReduction="20000"/>
          </a:bodyPr>
          <a:lstStyle/>
          <a:p>
            <a:pPr marL="114300" indent="0">
              <a:buNone/>
            </a:pPr>
            <a:r>
              <a:rPr lang="en-US" b="1" dirty="0"/>
              <a:t>Expected Behavior at Test Sites</a:t>
            </a:r>
          </a:p>
          <a:p>
            <a:r>
              <a:rPr lang="en-US" dirty="0"/>
              <a:t>Professional </a:t>
            </a:r>
          </a:p>
          <a:p>
            <a:r>
              <a:rPr lang="en-US" dirty="0"/>
              <a:t>Respectful</a:t>
            </a:r>
          </a:p>
          <a:p>
            <a:r>
              <a:rPr lang="en-US" dirty="0"/>
              <a:t>Courteous </a:t>
            </a:r>
          </a:p>
          <a:p>
            <a:r>
              <a:rPr lang="en-US" dirty="0"/>
              <a:t>Patient</a:t>
            </a:r>
          </a:p>
          <a:p>
            <a:endParaRPr lang="en-US" dirty="0"/>
          </a:p>
          <a:p>
            <a:pPr marL="114300" indent="0">
              <a:buNone/>
            </a:pPr>
            <a:r>
              <a:rPr lang="en-US" b="1" dirty="0"/>
              <a:t>Procedure Prior to Testing</a:t>
            </a:r>
          </a:p>
          <a:p>
            <a:r>
              <a:rPr lang="en-US" dirty="0"/>
              <a:t>Arrive in testing waiting area prior to time listed on testing confirmation</a:t>
            </a:r>
          </a:p>
          <a:p>
            <a:r>
              <a:rPr lang="en-US" dirty="0"/>
              <a:t>Locate pink sign identifying the waiting area</a:t>
            </a:r>
          </a:p>
          <a:p>
            <a:r>
              <a:rPr lang="en-US" dirty="0"/>
              <a:t>Review pink sign for details and policies</a:t>
            </a:r>
          </a:p>
          <a:p>
            <a:r>
              <a:rPr lang="en-US" dirty="0"/>
              <a:t>Have ID ready</a:t>
            </a:r>
          </a:p>
          <a:p>
            <a:r>
              <a:rPr lang="en-US" dirty="0"/>
              <a:t>Turn Cell phones off</a:t>
            </a:r>
          </a:p>
          <a:p>
            <a:pPr marL="114300" indent="0">
              <a:buNone/>
            </a:pPr>
            <a:r>
              <a:rPr lang="en-US" dirty="0"/>
              <a:t> </a:t>
            </a:r>
          </a:p>
          <a:p>
            <a:pPr marL="114300" indent="0">
              <a:buNone/>
            </a:pPr>
            <a:endParaRPr lang="en-US" dirty="0"/>
          </a:p>
        </p:txBody>
      </p:sp>
    </p:spTree>
    <p:extLst>
      <p:ext uri="{BB962C8B-B14F-4D97-AF65-F5344CB8AC3E}">
        <p14:creationId xmlns:p14="http://schemas.microsoft.com/office/powerpoint/2010/main" val="3517908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D + S Handbook</a:t>
            </a:r>
          </a:p>
        </p:txBody>
      </p:sp>
      <p:pic>
        <p:nvPicPr>
          <p:cNvPr id="4" name="Content Placeholder 3" descr="Image of the D&amp;S Diversified Technologies Massachusetts MAP Testing Candidate Handbook"/>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77868" y="1752600"/>
            <a:ext cx="2788263" cy="4373563"/>
          </a:xfrm>
        </p:spPr>
      </p:pic>
    </p:spTree>
    <p:extLst>
      <p:ext uri="{BB962C8B-B14F-4D97-AF65-F5344CB8AC3E}">
        <p14:creationId xmlns:p14="http://schemas.microsoft.com/office/powerpoint/2010/main" val="4269584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hdmASTER.cOM</a:t>
            </a:r>
          </a:p>
        </p:txBody>
      </p:sp>
      <p:pic>
        <p:nvPicPr>
          <p:cNvPr id="6" name="Picture 5" descr="Image of the Massachusetts home page at hdmaster.com with a red arrow pointing to the link for the candidate handbook order fo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00" y="2057400"/>
            <a:ext cx="7344801" cy="4191000"/>
          </a:xfrm>
          <a:prstGeom prst="rect">
            <a:avLst/>
          </a:prstGeom>
        </p:spPr>
      </p:pic>
      <p:sp>
        <p:nvSpPr>
          <p:cNvPr id="4" name="Right Arrow 3">
            <a:extLst>
              <a:ext uri="{C183D7F6-B498-43B3-948B-1728B52AA6E4}">
                <adec:decorative xmlns:adec="http://schemas.microsoft.com/office/drawing/2017/decorative" val="1"/>
              </a:ext>
            </a:extLst>
          </p:cNvPr>
          <p:cNvSpPr/>
          <p:nvPr/>
        </p:nvSpPr>
        <p:spPr>
          <a:xfrm>
            <a:off x="609600" y="457200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338A68FE-CE9E-4C62-BF3D-2CD083E697F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88562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ORDER FORM</a:t>
            </a:r>
          </a:p>
        </p:txBody>
      </p:sp>
      <p:pic>
        <p:nvPicPr>
          <p:cNvPr id="5" name="Content Placeholder 4" descr="Image of the D&amp;S Diversified Technologies handbook order form"/>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57537" y="1828800"/>
            <a:ext cx="3676526" cy="4373563"/>
          </a:xfrm>
        </p:spPr>
      </p:pic>
    </p:spTree>
    <p:extLst>
      <p:ext uri="{BB962C8B-B14F-4D97-AF65-F5344CB8AC3E}">
        <p14:creationId xmlns:p14="http://schemas.microsoft.com/office/powerpoint/2010/main" val="3191031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Hdmaster.com</a:t>
            </a:r>
          </a:p>
        </p:txBody>
      </p:sp>
      <p:pic>
        <p:nvPicPr>
          <p:cNvPr id="4" name="Content Placeholder 3" descr="Image of the Massachusetts home page at hdmaster.com with a red arrow pointing to the link for printing out the handbook"/>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057400"/>
            <a:ext cx="7421011" cy="3677163"/>
          </a:xfrm>
        </p:spPr>
      </p:pic>
      <p:sp>
        <p:nvSpPr>
          <p:cNvPr id="3" name="Right Arrow 2">
            <a:extLst>
              <a:ext uri="{C183D7F6-B498-43B3-948B-1728B52AA6E4}">
                <adec:decorative xmlns:adec="http://schemas.microsoft.com/office/drawing/2017/decorative" val="1"/>
              </a:ext>
            </a:extLst>
          </p:cNvPr>
          <p:cNvSpPr/>
          <p:nvPr/>
        </p:nvSpPr>
        <p:spPr>
          <a:xfrm>
            <a:off x="1066799" y="3195379"/>
            <a:ext cx="687349"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6833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fontScale="92500" lnSpcReduction="10000"/>
          </a:bodyPr>
          <a:lstStyle/>
          <a:p>
            <a:r>
              <a:rPr lang="en-US" sz="2800" b="1" dirty="0"/>
              <a:t>MAP</a:t>
            </a:r>
          </a:p>
        </p:txBody>
      </p:sp>
      <p:sp>
        <p:nvSpPr>
          <p:cNvPr id="6" name="Title 5"/>
          <p:cNvSpPr>
            <a:spLocks noGrp="1"/>
          </p:cNvSpPr>
          <p:nvPr>
            <p:ph type="ctrTitle"/>
          </p:nvPr>
        </p:nvSpPr>
        <p:spPr>
          <a:xfrm>
            <a:off x="604705" y="1905001"/>
            <a:ext cx="6629400" cy="2541234"/>
          </a:xfrm>
        </p:spPr>
        <p:txBody>
          <a:bodyPr>
            <a:normAutofit/>
          </a:bodyPr>
          <a:lstStyle/>
          <a:p>
            <a:r>
              <a:rPr lang="en-US" sz="4800" b="1" dirty="0"/>
              <a:t>Reminders</a:t>
            </a:r>
          </a:p>
        </p:txBody>
      </p:sp>
    </p:spTree>
    <p:extLst>
      <p:ext uri="{BB962C8B-B14F-4D97-AF65-F5344CB8AC3E}">
        <p14:creationId xmlns:p14="http://schemas.microsoft.com/office/powerpoint/2010/main" val="10094774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RIA Curriculum</a:t>
            </a:r>
            <a:br>
              <a:rPr lang="en-US" sz="5400" b="1" dirty="0"/>
            </a:br>
            <a:r>
              <a:rPr lang="en-US" sz="5400" b="1" dirty="0"/>
              <a:t>6/30/19</a:t>
            </a:r>
          </a:p>
        </p:txBody>
      </p:sp>
      <p:pic>
        <p:nvPicPr>
          <p:cNvPr id="4" name="Picture 3" descr="Image of the Responsibilities in Action, Understanding the Connections handbook"/>
          <p:cNvPicPr/>
          <p:nvPr/>
        </p:nvPicPr>
        <p:blipFill rotWithShape="1">
          <a:blip r:embed="rId3"/>
          <a:srcRect l="32312" t="8206" r="32948" b="9206"/>
          <a:stretch/>
        </p:blipFill>
        <p:spPr bwMode="auto">
          <a:xfrm>
            <a:off x="2819400" y="1752600"/>
            <a:ext cx="3474720" cy="4724400"/>
          </a:xfrm>
          <a:prstGeom prst="rect">
            <a:avLst/>
          </a:prstGeom>
          <a:ln>
            <a:solidFill>
              <a:srgbClr val="000000"/>
            </a:solidFill>
          </a:ln>
          <a:extLst>
            <a:ext uri="{53640926-AAD7-44D8-BBD7-CCE9431645EC}">
              <a14:shadowObscured xmlns:a14="http://schemas.microsoft.com/office/drawing/2010/main"/>
            </a:ext>
          </a:extLst>
        </p:spPr>
      </p:pic>
      <p:sp>
        <p:nvSpPr>
          <p:cNvPr id="6" name="Content Placeholder 5">
            <a:extLst>
              <a:ext uri="{FF2B5EF4-FFF2-40B4-BE49-F238E27FC236}">
                <a16:creationId xmlns:a16="http://schemas.microsoft.com/office/drawing/2014/main" id="{5B037162-089B-45D1-9282-645A330D5C8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431611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www.mass.gov/dph/map</a:t>
            </a:r>
          </a:p>
        </p:txBody>
      </p:sp>
      <p:pic>
        <p:nvPicPr>
          <p:cNvPr id="5" name="Content Placeholder 4" descr="Image of the MAP web page with a red arrow pointing to the &quot;View MAP training resources and curriculum&quot; link"/>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3740" y="1752600"/>
            <a:ext cx="8196520" cy="4373563"/>
          </a:xfrm>
        </p:spPr>
      </p:pic>
      <p:sp>
        <p:nvSpPr>
          <p:cNvPr id="6" name="Right Arrow 5">
            <a:extLst>
              <a:ext uri="{C183D7F6-B498-43B3-948B-1728B52AA6E4}">
                <adec:decorative xmlns:adec="http://schemas.microsoft.com/office/drawing/2017/decorative" val="1"/>
              </a:ext>
            </a:extLst>
          </p:cNvPr>
          <p:cNvSpPr/>
          <p:nvPr/>
        </p:nvSpPr>
        <p:spPr>
          <a:xfrm>
            <a:off x="214384" y="4800600"/>
            <a:ext cx="641604" cy="242316"/>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404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Naloxone</a:t>
            </a:r>
          </a:p>
        </p:txBody>
      </p:sp>
      <p:sp>
        <p:nvSpPr>
          <p:cNvPr id="3" name="Content Placeholder 2"/>
          <p:cNvSpPr>
            <a:spLocks noGrp="1"/>
          </p:cNvSpPr>
          <p:nvPr>
            <p:ph idx="1"/>
          </p:nvPr>
        </p:nvSpPr>
        <p:spPr/>
        <p:txBody>
          <a:bodyPr>
            <a:normAutofit lnSpcReduction="10000"/>
          </a:bodyPr>
          <a:lstStyle/>
          <a:p>
            <a:pPr lvl="0"/>
            <a:r>
              <a:rPr lang="en-US" sz="2800" b="1" dirty="0"/>
              <a:t>Staff must be trained.  Suggested links:</a:t>
            </a:r>
          </a:p>
          <a:p>
            <a:pPr marL="114300" indent="0">
              <a:buNone/>
            </a:pPr>
            <a:r>
              <a:rPr lang="en-US" b="1" u="sng" dirty="0">
                <a:hlinkClick r:id="rId3"/>
              </a:rPr>
              <a:t>https://delvalle.bphc.org/enrol/index.php?id=660</a:t>
            </a:r>
            <a:endParaRPr lang="en-US" b="1" dirty="0"/>
          </a:p>
          <a:p>
            <a:pPr marL="114300" indent="0">
              <a:buNone/>
            </a:pPr>
            <a:r>
              <a:rPr lang="en-US" b="1" u="sng" dirty="0">
                <a:hlinkClick r:id="rId4"/>
              </a:rPr>
              <a:t>https://endmassoverdose.teachable.com/</a:t>
            </a:r>
            <a:endParaRPr lang="en-US" b="1" dirty="0"/>
          </a:p>
          <a:p>
            <a:pPr lvl="0"/>
            <a:r>
              <a:rPr lang="en-US" sz="2800" b="1" dirty="0"/>
              <a:t>HCP order</a:t>
            </a:r>
          </a:p>
          <a:p>
            <a:pPr lvl="0"/>
            <a:r>
              <a:rPr lang="en-US" sz="2800" b="1" dirty="0"/>
              <a:t>Store separate from MAP medications</a:t>
            </a:r>
          </a:p>
          <a:p>
            <a:pPr lvl="0"/>
            <a:r>
              <a:rPr lang="en-US" sz="2800" b="1" dirty="0"/>
              <a:t>Do not transcribe on medication sheet </a:t>
            </a:r>
          </a:p>
          <a:p>
            <a:pPr lvl="0"/>
            <a:r>
              <a:rPr lang="en-US" sz="2800" b="1" dirty="0"/>
              <a:t>Tracking system if administered</a:t>
            </a:r>
          </a:p>
          <a:p>
            <a:pPr lvl="0"/>
            <a:r>
              <a:rPr lang="en-US" sz="2800" b="1" dirty="0"/>
              <a:t>List on emergency fact sheet and/or ‘medication list’ </a:t>
            </a:r>
          </a:p>
          <a:p>
            <a:endParaRPr lang="en-US" dirty="0"/>
          </a:p>
        </p:txBody>
      </p:sp>
    </p:spTree>
    <p:extLst>
      <p:ext uri="{BB962C8B-B14F-4D97-AF65-F5344CB8AC3E}">
        <p14:creationId xmlns:p14="http://schemas.microsoft.com/office/powerpoint/2010/main" val="39784112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www.mass.gov/dph/map</a:t>
            </a:r>
            <a:endParaRPr lang="en-US" dirty="0"/>
          </a:p>
        </p:txBody>
      </p:sp>
      <p:pic>
        <p:nvPicPr>
          <p:cNvPr id="6" name="Content Placeholder 5" descr="Image of the MAP Training Resources page with a red arrow pointing at the &quot;DDS MAP Training Resources&quot; link"/>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2524499"/>
            <a:ext cx="7696200" cy="2829764"/>
          </a:xfrm>
        </p:spPr>
      </p:pic>
      <p:sp>
        <p:nvSpPr>
          <p:cNvPr id="7" name="Right Arrow 6">
            <a:extLst>
              <a:ext uri="{C183D7F6-B498-43B3-948B-1728B52AA6E4}">
                <adec:decorative xmlns:adec="http://schemas.microsoft.com/office/drawing/2017/decorative" val="1"/>
              </a:ext>
            </a:extLst>
          </p:cNvPr>
          <p:cNvSpPr/>
          <p:nvPr/>
        </p:nvSpPr>
        <p:spPr>
          <a:xfrm>
            <a:off x="228600" y="3352800"/>
            <a:ext cx="713882" cy="3810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47277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www.mass.gov/dph/map</a:t>
            </a:r>
            <a:endParaRPr lang="en-US" dirty="0"/>
          </a:p>
        </p:txBody>
      </p:sp>
      <p:pic>
        <p:nvPicPr>
          <p:cNvPr id="6" name="Content Placeholder 5" descr="Image of the MAP Training Resources page with a red arrow pointing at the &quot;MAP Curriculum and Adjunct Training Materials&quot; link"/>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771130"/>
            <a:ext cx="8001000" cy="4336502"/>
          </a:xfrm>
        </p:spPr>
      </p:pic>
      <p:sp>
        <p:nvSpPr>
          <p:cNvPr id="7" name="Right Arrow 6">
            <a:extLst>
              <a:ext uri="{C183D7F6-B498-43B3-948B-1728B52AA6E4}">
                <adec:decorative xmlns:adec="http://schemas.microsoft.com/office/drawing/2017/decorative" val="1"/>
              </a:ext>
            </a:extLst>
          </p:cNvPr>
          <p:cNvSpPr/>
          <p:nvPr/>
        </p:nvSpPr>
        <p:spPr>
          <a:xfrm>
            <a:off x="76201" y="2514600"/>
            <a:ext cx="609598" cy="3810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77672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www.mass.gov/dph/map</a:t>
            </a:r>
            <a:endParaRPr lang="en-US" dirty="0"/>
          </a:p>
        </p:txBody>
      </p:sp>
      <p:pic>
        <p:nvPicPr>
          <p:cNvPr id="5" name="Content Placeholder 4" descr="Image of the MAP Curriculum and Adjunct Training Materials page with a red arrow pointing at the &quot;Responsibilities in Action Curriculum and Training Materials&quot; link"/>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0828" y="2277899"/>
            <a:ext cx="8045971" cy="3322964"/>
          </a:xfrm>
        </p:spPr>
      </p:pic>
      <p:sp>
        <p:nvSpPr>
          <p:cNvPr id="7" name="Right Arrow 6">
            <a:extLst>
              <a:ext uri="{C183D7F6-B498-43B3-948B-1728B52AA6E4}">
                <adec:decorative xmlns:adec="http://schemas.microsoft.com/office/drawing/2017/decorative" val="1"/>
              </a:ext>
            </a:extLst>
          </p:cNvPr>
          <p:cNvSpPr/>
          <p:nvPr/>
        </p:nvSpPr>
        <p:spPr>
          <a:xfrm>
            <a:off x="76200" y="3100465"/>
            <a:ext cx="564629" cy="4572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8083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www.mass.gov/dph/map</a:t>
            </a:r>
            <a:endParaRPr lang="en-US" sz="4400" dirty="0"/>
          </a:p>
        </p:txBody>
      </p:sp>
      <p:pic>
        <p:nvPicPr>
          <p:cNvPr id="4" name="Content Placeholder 3" descr="Image of the responsibilities in action curriculum and training materials page with a red arrow pointing at the &quot;Responsibilities in action Massachusetts curriculum&quot; PDF link"/>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2627" y="1752600"/>
            <a:ext cx="5998746" cy="4373563"/>
          </a:xfrm>
        </p:spPr>
      </p:pic>
      <p:sp>
        <p:nvSpPr>
          <p:cNvPr id="5" name="Right Arrow 4">
            <a:extLst>
              <a:ext uri="{C183D7F6-B498-43B3-948B-1728B52AA6E4}">
                <adec:decorative xmlns:adec="http://schemas.microsoft.com/office/drawing/2017/decorative" val="1"/>
              </a:ext>
            </a:extLst>
          </p:cNvPr>
          <p:cNvSpPr/>
          <p:nvPr/>
        </p:nvSpPr>
        <p:spPr>
          <a:xfrm>
            <a:off x="685801" y="2503339"/>
            <a:ext cx="825708" cy="381000"/>
          </a:xfrm>
          <a:prstGeom prst="rightArrow">
            <a:avLst>
              <a:gd name="adj1" fmla="val 57869"/>
              <a:gd name="adj2" fmla="val 500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6333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www.mass.gov/dph/map</a:t>
            </a:r>
            <a:endParaRPr lang="en-US" dirty="0"/>
          </a:p>
        </p:txBody>
      </p:sp>
      <p:pic>
        <p:nvPicPr>
          <p:cNvPr id="5" name="Content Placeholder 4" descr="Image of MAP curriculum and adjunct training materials page with a red arrow pointing to the &quot;Adjunct RIA Training Materials&quot; link"/>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0828" y="2277899"/>
            <a:ext cx="8045971" cy="3322964"/>
          </a:xfrm>
        </p:spPr>
      </p:pic>
      <p:sp>
        <p:nvSpPr>
          <p:cNvPr id="7" name="Right Arrow 6">
            <a:extLst>
              <a:ext uri="{C183D7F6-B498-43B3-948B-1728B52AA6E4}">
                <adec:decorative xmlns:adec="http://schemas.microsoft.com/office/drawing/2017/decorative" val="1"/>
              </a:ext>
            </a:extLst>
          </p:cNvPr>
          <p:cNvSpPr/>
          <p:nvPr/>
        </p:nvSpPr>
        <p:spPr>
          <a:xfrm>
            <a:off x="23734" y="3810000"/>
            <a:ext cx="564629" cy="3048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58961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www.mass.gov/dph/map</a:t>
            </a:r>
            <a:endParaRPr lang="en-US" sz="4400" dirty="0"/>
          </a:p>
        </p:txBody>
      </p:sp>
      <p:pic>
        <p:nvPicPr>
          <p:cNvPr id="5" name="Content Placeholder 4" descr="Image of the Adjunct RIA Training Materials page that shows links to the transcription workbook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400" y="1752600"/>
            <a:ext cx="4267200" cy="4876800"/>
          </a:xfrm>
        </p:spPr>
      </p:pic>
    </p:spTree>
    <p:extLst>
      <p:ext uri="{BB962C8B-B14F-4D97-AF65-F5344CB8AC3E}">
        <p14:creationId xmlns:p14="http://schemas.microsoft.com/office/powerpoint/2010/main" val="17039481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t>Next Webinar Date</a:t>
            </a:r>
          </a:p>
        </p:txBody>
      </p:sp>
      <p:sp>
        <p:nvSpPr>
          <p:cNvPr id="3" name="Content Placeholder 2"/>
          <p:cNvSpPr>
            <a:spLocks noGrp="1"/>
          </p:cNvSpPr>
          <p:nvPr>
            <p:ph idx="1"/>
          </p:nvPr>
        </p:nvSpPr>
        <p:spPr/>
        <p:txBody>
          <a:bodyPr>
            <a:normAutofit/>
          </a:bodyPr>
          <a:lstStyle/>
          <a:p>
            <a:pPr marL="114300" indent="0" algn="ctr">
              <a:buNone/>
            </a:pPr>
            <a:endParaRPr lang="en-US" sz="4000" b="1" dirty="0"/>
          </a:p>
          <a:p>
            <a:pPr marL="114300" indent="0" algn="ctr">
              <a:buNone/>
            </a:pPr>
            <a:r>
              <a:rPr lang="en-US" sz="4000" b="1" dirty="0"/>
              <a:t>Spring 2019</a:t>
            </a:r>
          </a:p>
        </p:txBody>
      </p:sp>
    </p:spTree>
    <p:extLst>
      <p:ext uri="{BB962C8B-B14F-4D97-AF65-F5344CB8AC3E}">
        <p14:creationId xmlns:p14="http://schemas.microsoft.com/office/powerpoint/2010/main" val="1063648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b="1" dirty="0"/>
              <a:t>Epidiolex</a:t>
            </a:r>
          </a:p>
        </p:txBody>
      </p:sp>
      <p:sp>
        <p:nvSpPr>
          <p:cNvPr id="3" name="Content Placeholder 2"/>
          <p:cNvSpPr>
            <a:spLocks noGrp="1"/>
          </p:cNvSpPr>
          <p:nvPr>
            <p:ph idx="1"/>
          </p:nvPr>
        </p:nvSpPr>
        <p:spPr/>
        <p:txBody>
          <a:bodyPr>
            <a:normAutofit lnSpcReduction="10000"/>
          </a:bodyPr>
          <a:lstStyle/>
          <a:p>
            <a:r>
              <a:rPr lang="en-US" sz="4400" b="1" dirty="0">
                <a:latin typeface="Calibri" panose="020F0502020204030204" pitchFamily="34" charset="0"/>
              </a:rPr>
              <a:t>June 2018-FDA Approval </a:t>
            </a:r>
          </a:p>
          <a:p>
            <a:endParaRPr lang="en-US" sz="4400" b="1" dirty="0">
              <a:latin typeface="Calibri" panose="020F0502020204030204" pitchFamily="34" charset="0"/>
            </a:endParaRPr>
          </a:p>
          <a:p>
            <a:r>
              <a:rPr lang="en-US" sz="4400" b="1" dirty="0">
                <a:latin typeface="Calibri" panose="020F0502020204030204" pitchFamily="34" charset="0"/>
              </a:rPr>
              <a:t>Sept. 2018-DEA reclassification  	</a:t>
            </a:r>
            <a:r>
              <a:rPr lang="en-US" sz="3600" b="1" dirty="0">
                <a:latin typeface="Calibri" panose="020F0502020204030204" pitchFamily="34" charset="0"/>
              </a:rPr>
              <a:t>Schedule V Controlled Substance</a:t>
            </a:r>
          </a:p>
          <a:p>
            <a:endParaRPr lang="en-US" sz="3600" b="1" dirty="0">
              <a:latin typeface="Calibri" panose="020F0502020204030204" pitchFamily="34" charset="0"/>
            </a:endParaRPr>
          </a:p>
          <a:p>
            <a:r>
              <a:rPr lang="en-US" sz="4400" b="1" dirty="0">
                <a:latin typeface="Calibri" panose="020F0502020204030204" pitchFamily="34" charset="0"/>
              </a:rPr>
              <a:t>MAP staff can administer</a:t>
            </a:r>
          </a:p>
          <a:p>
            <a:endParaRPr lang="en-US" sz="3600" b="1" dirty="0">
              <a:latin typeface="Calibri" panose="020F0502020204030204" pitchFamily="34" charset="0"/>
            </a:endParaRPr>
          </a:p>
          <a:p>
            <a:endParaRPr lang="en-US" dirty="0"/>
          </a:p>
        </p:txBody>
      </p:sp>
    </p:spTree>
    <p:extLst>
      <p:ext uri="{BB962C8B-B14F-4D97-AF65-F5344CB8AC3E}">
        <p14:creationId xmlns:p14="http://schemas.microsoft.com/office/powerpoint/2010/main" val="1653897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t>Epidiolex</a:t>
            </a:r>
            <a:endParaRPr lang="en-US" sz="7200" dirty="0"/>
          </a:p>
        </p:txBody>
      </p:sp>
      <p:sp>
        <p:nvSpPr>
          <p:cNvPr id="3" name="Content Placeholder 2"/>
          <p:cNvSpPr>
            <a:spLocks noGrp="1"/>
          </p:cNvSpPr>
          <p:nvPr>
            <p:ph idx="1"/>
          </p:nvPr>
        </p:nvSpPr>
        <p:spPr/>
        <p:txBody>
          <a:bodyPr>
            <a:normAutofit/>
          </a:bodyPr>
          <a:lstStyle/>
          <a:p>
            <a:r>
              <a:rPr lang="en-US" sz="3600" b="1" dirty="0">
                <a:latin typeface="Calibri" panose="020F0502020204030204" pitchFamily="34" charset="0"/>
              </a:rPr>
              <a:t>Currently only available in liquid form</a:t>
            </a:r>
          </a:p>
          <a:p>
            <a:r>
              <a:rPr lang="en-US" sz="3600" b="1" dirty="0">
                <a:latin typeface="Calibri" panose="020F0502020204030204" pitchFamily="34" charset="0"/>
              </a:rPr>
              <a:t>Unable to be repackaged per MAP Policy 10-8</a:t>
            </a:r>
          </a:p>
          <a:p>
            <a:r>
              <a:rPr lang="en-US" sz="3600" b="1" dirty="0">
                <a:latin typeface="Calibri" panose="020F0502020204030204" pitchFamily="34" charset="0"/>
              </a:rPr>
              <a:t>Requires waiver form to allow use of multi dose bottle</a:t>
            </a:r>
          </a:p>
          <a:p>
            <a:r>
              <a:rPr lang="en-US" sz="3600" b="1" dirty="0">
                <a:latin typeface="Calibri" panose="020F0502020204030204" pitchFamily="34" charset="0"/>
              </a:rPr>
              <a:t>Notify Regional MAP Coordinator if ordered</a:t>
            </a:r>
          </a:p>
          <a:p>
            <a:endParaRPr lang="en-US" dirty="0"/>
          </a:p>
        </p:txBody>
      </p:sp>
    </p:spTree>
    <p:extLst>
      <p:ext uri="{BB962C8B-B14F-4D97-AF65-F5344CB8AC3E}">
        <p14:creationId xmlns:p14="http://schemas.microsoft.com/office/powerpoint/2010/main" val="4144498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t>Epidiolex</a:t>
            </a:r>
            <a:endParaRPr lang="en-US" sz="7200" dirty="0"/>
          </a:p>
        </p:txBody>
      </p:sp>
      <p:sp>
        <p:nvSpPr>
          <p:cNvPr id="3" name="Content Placeholder 2"/>
          <p:cNvSpPr>
            <a:spLocks noGrp="1"/>
          </p:cNvSpPr>
          <p:nvPr>
            <p:ph idx="1"/>
          </p:nvPr>
        </p:nvSpPr>
        <p:spPr/>
        <p:txBody>
          <a:bodyPr/>
          <a:lstStyle/>
          <a:p>
            <a:r>
              <a:rPr lang="en-US" b="1" dirty="0">
                <a:latin typeface="Calibri" panose="020F0502020204030204" pitchFamily="34" charset="0"/>
              </a:rPr>
              <a:t>Waiver form</a:t>
            </a:r>
          </a:p>
          <a:p>
            <a:r>
              <a:rPr lang="en-US" b="1" dirty="0">
                <a:latin typeface="Calibri" panose="020F0502020204030204" pitchFamily="34" charset="0"/>
              </a:rPr>
              <a:t>Agency Policy/Procedure</a:t>
            </a:r>
          </a:p>
          <a:p>
            <a:r>
              <a:rPr lang="en-US" b="1" dirty="0">
                <a:latin typeface="Calibri" panose="020F0502020204030204" pitchFamily="34" charset="0"/>
              </a:rPr>
              <a:t>Must be stored in original container </a:t>
            </a:r>
          </a:p>
          <a:p>
            <a:r>
              <a:rPr lang="en-US" b="1" dirty="0">
                <a:latin typeface="Calibri" panose="020F0502020204030204" pitchFamily="34" charset="0"/>
              </a:rPr>
              <a:t>Dispensed by a pharmacy</a:t>
            </a:r>
          </a:p>
          <a:p>
            <a:r>
              <a:rPr lang="en-US" b="1" dirty="0">
                <a:latin typeface="Calibri" panose="020F0502020204030204" pitchFamily="34" charset="0"/>
              </a:rPr>
              <a:t>Any remaining medication must be disposed within 12 weeks of opening the sealed bottle</a:t>
            </a:r>
          </a:p>
          <a:p>
            <a:r>
              <a:rPr lang="en-US" b="1" dirty="0">
                <a:latin typeface="Calibri" panose="020F0502020204030204" pitchFamily="34" charset="0"/>
              </a:rPr>
              <a:t>Any discrepancies must be reported to the Drug Control Program using the Drug Incident Report per MAP Policy</a:t>
            </a:r>
          </a:p>
          <a:p>
            <a:r>
              <a:rPr lang="en-US" b="1" dirty="0">
                <a:latin typeface="Calibri" panose="020F0502020204030204" pitchFamily="34" charset="0"/>
              </a:rPr>
              <a:t>Specific staff training requirements</a:t>
            </a:r>
          </a:p>
          <a:p>
            <a:endParaRPr lang="en-US" dirty="0"/>
          </a:p>
        </p:txBody>
      </p:sp>
    </p:spTree>
    <p:extLst>
      <p:ext uri="{BB962C8B-B14F-4D97-AF65-F5344CB8AC3E}">
        <p14:creationId xmlns:p14="http://schemas.microsoft.com/office/powerpoint/2010/main" val="2027359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t>Epidiolex</a:t>
            </a:r>
            <a:endParaRPr lang="en-US" sz="7200" dirty="0"/>
          </a:p>
        </p:txBody>
      </p:sp>
      <p:sp>
        <p:nvSpPr>
          <p:cNvPr id="3" name="Content Placeholder 2"/>
          <p:cNvSpPr>
            <a:spLocks noGrp="1"/>
          </p:cNvSpPr>
          <p:nvPr>
            <p:ph idx="1"/>
          </p:nvPr>
        </p:nvSpPr>
        <p:spPr/>
        <p:txBody>
          <a:bodyPr>
            <a:normAutofit fontScale="85000" lnSpcReduction="20000"/>
          </a:bodyPr>
          <a:lstStyle/>
          <a:p>
            <a:pPr marL="114300" indent="0">
              <a:buClr>
                <a:schemeClr val="accent6"/>
              </a:buClr>
              <a:buNone/>
            </a:pPr>
            <a:r>
              <a:rPr lang="en-US" sz="4400" b="1" dirty="0">
                <a:latin typeface="Calibri" panose="020F0502020204030204" pitchFamily="34" charset="0"/>
              </a:rPr>
              <a:t>Training must include</a:t>
            </a:r>
          </a:p>
          <a:p>
            <a:pPr lvl="1">
              <a:buClr>
                <a:schemeClr val="accent6"/>
              </a:buClr>
            </a:pPr>
            <a:r>
              <a:rPr lang="en-US" sz="3200" b="1" dirty="0">
                <a:latin typeface="Calibri" panose="020F0502020204030204" pitchFamily="34" charset="0"/>
              </a:rPr>
              <a:t>Preparation of bottle for use/documentation of baseline data</a:t>
            </a:r>
          </a:p>
          <a:p>
            <a:pPr lvl="1">
              <a:buClr>
                <a:schemeClr val="accent6"/>
              </a:buClr>
            </a:pPr>
            <a:r>
              <a:rPr lang="en-US" sz="3200" b="1" dirty="0">
                <a:latin typeface="Calibri" panose="020F0502020204030204" pitchFamily="34" charset="0"/>
              </a:rPr>
              <a:t>Non removal of bottle adapter</a:t>
            </a:r>
          </a:p>
          <a:p>
            <a:pPr lvl="1">
              <a:buClr>
                <a:schemeClr val="accent6"/>
              </a:buClr>
            </a:pPr>
            <a:r>
              <a:rPr lang="en-US" sz="3200" b="1" dirty="0">
                <a:latin typeface="Calibri" panose="020F0502020204030204" pitchFamily="34" charset="0"/>
              </a:rPr>
              <a:t>Air bubble occurrences</a:t>
            </a:r>
          </a:p>
          <a:p>
            <a:pPr lvl="1">
              <a:buClr>
                <a:schemeClr val="accent6"/>
              </a:buClr>
            </a:pPr>
            <a:r>
              <a:rPr lang="en-US" sz="3200" b="1" dirty="0">
                <a:latin typeface="Calibri" panose="020F0502020204030204" pitchFamily="34" charset="0"/>
              </a:rPr>
              <a:t>Liquid measuring using the appropriate dosing syringe</a:t>
            </a:r>
          </a:p>
          <a:p>
            <a:pPr lvl="1">
              <a:buClr>
                <a:schemeClr val="accent6"/>
              </a:buClr>
            </a:pPr>
            <a:r>
              <a:rPr lang="en-US" sz="3200" b="1" dirty="0">
                <a:latin typeface="Calibri" panose="020F0502020204030204" pitchFamily="34" charset="0"/>
              </a:rPr>
              <a:t>Count book documentation</a:t>
            </a:r>
          </a:p>
          <a:p>
            <a:pPr lvl="1">
              <a:buClr>
                <a:schemeClr val="accent6"/>
              </a:buClr>
            </a:pPr>
            <a:r>
              <a:rPr lang="en-US" sz="3200" b="1" dirty="0">
                <a:latin typeface="Calibri" panose="020F0502020204030204" pitchFamily="34" charset="0"/>
              </a:rPr>
              <a:t>Use of second staff(if available) to verify </a:t>
            </a:r>
          </a:p>
          <a:p>
            <a:pPr lvl="1">
              <a:buClr>
                <a:schemeClr val="accent6"/>
              </a:buClr>
            </a:pPr>
            <a:r>
              <a:rPr lang="en-US" sz="3200" b="1" dirty="0">
                <a:latin typeface="Calibri" panose="020F0502020204030204" pitchFamily="34" charset="0"/>
              </a:rPr>
              <a:t>Verification of supply</a:t>
            </a:r>
          </a:p>
          <a:p>
            <a:pPr marL="411480" lvl="1" indent="0">
              <a:buNone/>
            </a:pPr>
            <a:endParaRPr lang="en-US" sz="3200" b="1" dirty="0">
              <a:latin typeface="Calibri" panose="020F0502020204030204" pitchFamily="34" charset="0"/>
            </a:endParaRPr>
          </a:p>
          <a:p>
            <a:pPr marL="411480" lvl="1" indent="0">
              <a:buNone/>
            </a:pPr>
            <a:endParaRPr lang="en-US" sz="3200" b="1" dirty="0">
              <a:latin typeface="Calibri" panose="020F0502020204030204" pitchFamily="34" charset="0"/>
            </a:endParaRPr>
          </a:p>
          <a:p>
            <a:pPr marL="114300" indent="0">
              <a:buNone/>
            </a:pPr>
            <a:endParaRPr lang="en-US" dirty="0"/>
          </a:p>
        </p:txBody>
      </p:sp>
    </p:spTree>
    <p:extLst>
      <p:ext uri="{BB962C8B-B14F-4D97-AF65-F5344CB8AC3E}">
        <p14:creationId xmlns:p14="http://schemas.microsoft.com/office/powerpoint/2010/main" val="19493228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422&quot;&gt;&lt;object type=&quot;3&quot; unique_id=&quot;10423&quot;&gt;&lt;property id=&quot;20148&quot; value=&quot;5&quot;/&gt;&lt;property id=&quot;20300&quot; value=&quot;Slide 1 - &amp;quot;Medication Administration Program  Winter 2019&amp;quot;&quot;/&gt;&lt;property id=&quot;20307&quot; value=&quot;256&quot;/&gt;&lt;/object&gt;&lt;object type=&quot;3&quot; unique_id=&quot;10424&quot;&gt;&lt;property id=&quot;20148&quot; value=&quot;5&quot;/&gt;&lt;property id=&quot;20300&quot; value=&quot;Slide 2 - &amp;quot;Agenda&amp;quot;&quot;/&gt;&lt;property id=&quot;20307&quot; value=&quot;257&quot;/&gt;&lt;/object&gt;&lt;object type=&quot;3&quot; unique_id=&quot;10425&quot;&gt;&lt;property id=&quot;20148&quot; value=&quot;5&quot;/&gt;&lt;property id=&quot;20300&quot; value=&quot;Slide 3 - &amp;quot;New Information&amp;quot;&quot;/&gt;&lt;property id=&quot;20307&quot; value=&quot;347&quot;/&gt;&lt;/object&gt;&lt;object type=&quot;3&quot; unique_id=&quot;10426&quot;&gt;&lt;property id=&quot;20148&quot; value=&quot;5&quot;/&gt;&lt;property id=&quot;20300&quot; value=&quot;Slide 4 - &amp;quot;Naloxone&amp;quot;&quot;/&gt;&lt;property id=&quot;20307&quot; value=&quot;276&quot;/&gt;&lt;/object&gt;&lt;object type=&quot;3&quot; unique_id=&quot;10427&quot;&gt;&lt;property id=&quot;20148&quot; value=&quot;5&quot;/&gt;&lt;property id=&quot;20300&quot; value=&quot;Slide 5 - &amp;quot;Naloxone&amp;quot;&quot;/&gt;&lt;property id=&quot;20307&quot; value=&quot;396&quot;/&gt;&lt;/object&gt;&lt;object type=&quot;3&quot; unique_id=&quot;10428&quot;&gt;&lt;property id=&quot;20148&quot; value=&quot;5&quot;/&gt;&lt;property id=&quot;20300&quot; value=&quot;Slide 6 - &amp;quot;Epidiolex&amp;quot;&quot;/&gt;&lt;property id=&quot;20307&quot; value=&quot;314&quot;/&gt;&lt;/object&gt;&lt;object type=&quot;3&quot; unique_id=&quot;10429&quot;&gt;&lt;property id=&quot;20148&quot; value=&quot;5&quot;/&gt;&lt;property id=&quot;20300&quot; value=&quot;Slide 7 - &amp;quot;Epidiolex&amp;quot;&quot;/&gt;&lt;property id=&quot;20307&quot; value=&quot;352&quot;/&gt;&lt;/object&gt;&lt;object type=&quot;3&quot; unique_id=&quot;10430&quot;&gt;&lt;property id=&quot;20148&quot; value=&quot;5&quot;/&gt;&lt;property id=&quot;20300&quot; value=&quot;Slide 8 - &amp;quot;Epidiolex&amp;quot;&quot;/&gt;&lt;property id=&quot;20307&quot; value=&quot;353&quot;/&gt;&lt;/object&gt;&lt;object type=&quot;3&quot; unique_id=&quot;10431&quot;&gt;&lt;property id=&quot;20148&quot; value=&quot;5&quot;/&gt;&lt;property id=&quot;20300&quot; value=&quot;Slide 9 - &amp;quot;Epidiolex&amp;quot;&quot;/&gt;&lt;property id=&quot;20307&quot; value=&quot;354&quot;/&gt;&lt;/object&gt;&lt;object type=&quot;3&quot; unique_id=&quot;10432&quot;&gt;&lt;property id=&quot;20148&quot; value=&quot;5&quot;/&gt;&lt;property id=&quot;20300&quot; value=&quot;Slide 10 - &amp;quot;MAP Policy Manual&amp;quot;&quot;/&gt;&lt;property id=&quot;20307&quot; value=&quot;288&quot;/&gt;&lt;/object&gt;&lt;object type=&quot;3&quot; unique_id=&quot;10433&quot;&gt;&lt;property id=&quot;20148&quot; value=&quot;5&quot;/&gt;&lt;property id=&quot;20300&quot; value=&quot;Slide 11 - &amp;quot;www.mass.gov/dph/map&amp;quot;&quot;/&gt;&lt;property id=&quot;20307&quot; value=&quot;289&quot;/&gt;&lt;/object&gt;&lt;object type=&quot;3&quot; unique_id=&quot;10434&quot;&gt;&lt;property id=&quot;20148&quot; value=&quot;5&quot;/&gt;&lt;property id=&quot;20300&quot; value=&quot;Slide 12 - &amp;quot;www.mass.gov/dph/map&amp;quot;&quot;/&gt;&lt;property id=&quot;20307&quot; value=&quot;322&quot;/&gt;&lt;/object&gt;&lt;object type=&quot;3&quot; unique_id=&quot;10435&quot;&gt;&lt;property id=&quot;20148&quot; value=&quot;5&quot;/&gt;&lt;property id=&quot;20300&quot; value=&quot;Slide 13 - &amp;quot;www.mass.gov/dph/map&amp;quot;&quot;/&gt;&lt;property id=&quot;20307&quot; value=&quot;342&quot;/&gt;&lt;/object&gt;&lt;object type=&quot;3&quot; unique_id=&quot;10436&quot;&gt;&lt;property id=&quot;20148&quot; value=&quot;5&quot;/&gt;&lt;property id=&quot;20300&quot; value=&quot;Slide 14 - &amp;quot;www.mass.gov/dph/map&amp;quot;&quot;/&gt;&lt;property id=&quot;20307&quot; value=&quot;294&quot;/&gt;&lt;/object&gt;&lt;object type=&quot;3&quot; unique_id=&quot;10437&quot;&gt;&lt;property id=&quot;20148&quot; value=&quot;5&quot;/&gt;&lt;property id=&quot;20300&quot; value=&quot;Slide 15 - &amp;quot;Epinephrine Administration&amp;quot;&quot;/&gt;&lt;property id=&quot;20307&quot; value=&quot;350&quot;/&gt;&lt;/object&gt;&lt;object type=&quot;3&quot; unique_id=&quot;10438&quot;&gt;&lt;property id=&quot;20148&quot; value=&quot;5&quot;/&gt;&lt;property id=&quot;20300&quot; value=&quot;Slide 16 - &amp;quot;Competency Evaluation Tool for Epinephrine Administration via Auto-Injector Device&amp;quot;&quot;/&gt;&lt;property id=&quot;20307&quot; value=&quot;351&quot;/&gt;&lt;/object&gt;&lt;object type=&quot;3&quot; unique_id=&quot;10439&quot;&gt;&lt;property id=&quot;20148&quot; value=&quot;5&quot;/&gt;&lt;property id=&quot;20300&quot; value=&quot;Slide 17 - &amp;quot;MAP Recent News  &amp;quot;&quot;/&gt;&lt;property id=&quot;20307&quot; value=&quot;318&quot;/&gt;&lt;/object&gt;&lt;object type=&quot;3&quot; unique_id=&quot;10440&quot;&gt;&lt;property id=&quot;20148&quot; value=&quot;5&quot;/&gt;&lt;property id=&quot;20300&quot; value=&quot;Slide 18 - &amp;quot;www.mass.gov/dph/map&amp;quot;&quot;/&gt;&lt;property id=&quot;20307&quot; value=&quot;319&quot;/&gt;&lt;/object&gt;&lt;object type=&quot;3&quot; unique_id=&quot;10441&quot;&gt;&lt;property id=&quot;20148&quot; value=&quot;5&quot;/&gt;&lt;property id=&quot;20300&quot; value=&quot;Slide 19 - &amp;quot;www.mass.gov/dph/map&amp;quot;&quot;/&gt;&lt;property id=&quot;20307&quot; value=&quot;320&quot;/&gt;&lt;/object&gt;&lt;object type=&quot;3&quot; unique_id=&quot;10442&quot;&gt;&lt;property id=&quot;20148&quot; value=&quot;5&quot;/&gt;&lt;property id=&quot;20300&quot; value=&quot;Slide 20 - &amp;quot;www.mass.gov/dph/map&amp;quot;&quot;/&gt;&lt;property id=&quot;20307&quot; value=&quot;321&quot;/&gt;&lt;/object&gt;&lt;object type=&quot;3&quot; unique_id=&quot;10443&quot;&gt;&lt;property id=&quot;20148&quot; value=&quot;5&quot;/&gt;&lt;property id=&quot;20300&quot; value=&quot;Slide 21 - &amp;quot;www.mass.gov/dph/map&amp;quot;&quot;/&gt;&lt;property id=&quot;20307&quot; value=&quot;355&quot;/&gt;&lt;/object&gt;&lt;object type=&quot;3&quot; unique_id=&quot;10444&quot;&gt;&lt;property id=&quot;20148&quot; value=&quot;5&quot;/&gt;&lt;property id=&quot;20300&quot; value=&quot;Slide 22 - &amp;quot;Updates&amp;quot;&quot;/&gt;&lt;property id=&quot;20307&quot; value=&quot;348&quot;/&gt;&lt;/object&gt;&lt;object type=&quot;3&quot; unique_id=&quot;10445&quot;&gt;&lt;property id=&quot;20148&quot; value=&quot;5&quot;/&gt;&lt;property id=&quot;20300&quot; value=&quot;Slide 23 - &amp;quot; Regulations&amp;quot;&quot;/&gt;&lt;property id=&quot;20307&quot; value=&quot;325&quot;/&gt;&lt;/object&gt;&lt;object type=&quot;3&quot; unique_id=&quot;10446&quot;&gt;&lt;property id=&quot;20148&quot; value=&quot;5&quot;/&gt;&lt;property id=&quot;20300&quot; value=&quot;Slide 24 - &amp;quot; Supervisor Modules&amp;quot;&quot;/&gt;&lt;property id=&quot;20307&quot; value=&quot;326&quot;/&gt;&lt;/object&gt;&lt;object type=&quot;3&quot; unique_id=&quot;10447&quot;&gt;&lt;property id=&quot;20148&quot; value=&quot;5&quot;/&gt;&lt;property id=&quot;20300&quot; value=&quot;Slide 25 - &amp;quot;www.mass.gov/dph/map&amp;quot;&quot;/&gt;&lt;property id=&quot;20307&quot; value=&quot;344&quot;/&gt;&lt;/object&gt;&lt;object type=&quot;3&quot; unique_id=&quot;10448&quot;&gt;&lt;property id=&quot;20148&quot; value=&quot;5&quot;/&gt;&lt;property id=&quot;20300&quot; value=&quot;Slide 26 - &amp;quot;www.mass.gov/dph/map&amp;quot;&quot;/&gt;&lt;property id=&quot;20307&quot; value=&quot;328&quot;/&gt;&lt;/object&gt;&lt;object type=&quot;3&quot; unique_id=&quot;10449&quot;&gt;&lt;property id=&quot;20148&quot; value=&quot;5&quot;/&gt;&lt;property id=&quot;20300&quot; value=&quot;Slide 27 - &amp;quot;www.mass.gov/dph/map&amp;quot;&quot;/&gt;&lt;property id=&quot;20307&quot; value=&quot;395&quot;/&gt;&lt;/object&gt;&lt;object type=&quot;3&quot; unique_id=&quot;10450&quot;&gt;&lt;property id=&quot;20148&quot; value=&quot;5&quot;/&gt;&lt;property id=&quot;20300&quot; value=&quot;Slide 28 - &amp;quot;www.mass.gov/dph/map&amp;quot;&quot;/&gt;&lt;property id=&quot;20307&quot; value=&quot;390&quot;/&gt;&lt;/object&gt;&lt;object type=&quot;3&quot; unique_id=&quot;10451&quot;&gt;&lt;property id=&quot;20148&quot; value=&quot;5&quot;/&gt;&lt;property id=&quot;20300&quot; value=&quot;Slide 29 - &amp;quot;HCSIS-Nursing Medication Occurrences&amp;quot;&quot;/&gt;&lt;property id=&quot;20307&quot; value=&quot;260&quot;/&gt;&lt;/object&gt;&lt;object type=&quot;3&quot; unique_id=&quot;10452&quot;&gt;&lt;property id=&quot;20148&quot; value=&quot;5&quot;/&gt;&lt;property id=&quot;20300&quot; value=&quot;Slide 30 - &amp;quot;Issues in the Field&amp;quot;&quot;/&gt;&lt;property id=&quot;20307&quot; value=&quot;356&quot;/&gt;&lt;/object&gt;&lt;object type=&quot;3&quot; unique_id=&quot;10453&quot;&gt;&lt;property id=&quot;20148&quot; value=&quot;5&quot;/&gt;&lt;property id=&quot;20300&quot; value=&quot;Slide 31 - &amp;quot;LOA Documentation&amp;quot;&quot;/&gt;&lt;property id=&quot;20307&quot; value=&quot;261&quot;/&gt;&lt;/object&gt;&lt;object type=&quot;3&quot; unique_id=&quot;10454&quot;&gt;&lt;property id=&quot;20148&quot; value=&quot;5&quot;/&gt;&lt;property id=&quot;20300&quot; value=&quot;Slide 32 - &amp;quot;Routes Training&amp;quot;&quot;/&gt;&lt;property id=&quot;20307&quot; value=&quot;262&quot;/&gt;&lt;/object&gt;&lt;object type=&quot;3&quot; unique_id=&quot;10455&quot;&gt;&lt;property id=&quot;20148&quot; value=&quot;5&quot;/&gt;&lt;property id=&quot;20300&quot; value=&quot;Slide 33 - &amp;quot;Items LIST&amp;quot;&quot;/&gt;&lt;property id=&quot;20307&quot; value=&quot;263&quot;/&gt;&lt;/object&gt;&lt;object type=&quot;3&quot; unique_id=&quot;10456&quot;&gt;&lt;property id=&quot;20148&quot; value=&quot;5&quot;/&gt;&lt;property id=&quot;20300&quot; value=&quot;Slide 34 - &amp;quot; Labels&amp;quot;&quot;/&gt;&lt;property id=&quot;20307&quot; value=&quot;346&quot;/&gt;&lt;/object&gt;&lt;object type=&quot;3&quot; unique_id=&quot;10457&quot;&gt;&lt;property id=&quot;20148&quot; value=&quot;5&quot;/&gt;&lt;property id=&quot;20300&quot; value=&quot;Slide 35 - &amp;quot;Exceptions&amp;quot;&quot;/&gt;&lt;property id=&quot;20307&quot; value=&quot;336&quot;/&gt;&lt;/object&gt;&lt;object type=&quot;3&quot; unique_id=&quot;10458&quot;&gt;&lt;property id=&quot;20148&quot; value=&quot;5&quot;/&gt;&lt;property id=&quot;20300&quot; value=&quot;Slide 36 - &amp;quot;Injectable medications&amp;quot;&quot;/&gt;&lt;property id=&quot;20307&quot; value=&quot;365&quot;/&gt;&lt;/object&gt;&lt;object type=&quot;3&quot; unique_id=&quot;10459&quot;&gt;&lt;property id=&quot;20148&quot; value=&quot;5&quot;/&gt;&lt;property id=&quot;20300&quot; value=&quot;Slide 37 - &amp;quot;Transcription Example&amp;quot;&quot;/&gt;&lt;property id=&quot;20307&quot; value=&quot;397&quot;/&gt;&lt;/object&gt;&lt;object type=&quot;3&quot; unique_id=&quot;10460&quot;&gt;&lt;property id=&quot;20148&quot; value=&quot;5&quot;/&gt;&lt;property id=&quot;20300&quot; value=&quot;Slide 38 - &amp;quot;Count Book Index &amp;quot;&quot;/&gt;&lt;property id=&quot;20307&quot; value=&quot;392&quot;/&gt;&lt;/object&gt;&lt;object type=&quot;3&quot; unique_id=&quot;10461&quot;&gt;&lt;property id=&quot;20148&quot; value=&quot;5&quot;/&gt;&lt;property id=&quot;20300&quot; value=&quot;Slide 39 - &amp;quot;Count Page Transfer&amp;quot;&quot;/&gt;&lt;property id=&quot;20307&quot; value=&quot;393&quot;/&gt;&lt;/object&gt;&lt;object type=&quot;3&quot; unique_id=&quot;10462&quot;&gt;&lt;property id=&quot;20148&quot; value=&quot;5&quot;/&gt;&lt;property id=&quot;20300&quot; value=&quot;Slide 40 - &amp;quot;Count signature Page&amp;quot;&quot;/&gt;&lt;property id=&quot;20307&quot; value=&quot;394&quot;/&gt;&lt;/object&gt;&lt;object type=&quot;3&quot; unique_id=&quot;10463&quot;&gt;&lt;property id=&quot;20148&quot; value=&quot;5&quot;/&gt;&lt;property id=&quot;20300&quot; value=&quot;Slide 41 - &amp;quot;D+S Diversified Technologies&amp;quot;&quot;/&gt;&lt;property id=&quot;20307&quot; value=&quot;284&quot;/&gt;&lt;/object&gt;&lt;object type=&quot;3&quot; unique_id=&quot;10464&quot;&gt;&lt;property id=&quot;20148&quot; value=&quot;5&quot;/&gt;&lt;property id=&quot;20300&quot; value=&quot;Slide 42 - &amp;quot; D+S Diversified Technologies &amp;quot;&quot;/&gt;&lt;property id=&quot;20307&quot; value=&quot;361&quot;/&gt;&lt;/object&gt;&lt;object type=&quot;3&quot; unique_id=&quot;10465&quot;&gt;&lt;property id=&quot;20148&quot; value=&quot;5&quot;/&gt;&lt;property id=&quot;20300&quot; value=&quot;Slide 43 - &amp;quot;D + S Handbook&amp;quot;&quot;/&gt;&lt;property id=&quot;20307&quot; value=&quot;398&quot;/&gt;&lt;/object&gt;&lt;object type=&quot;3&quot; unique_id=&quot;10466&quot;&gt;&lt;property id=&quot;20148&quot; value=&quot;5&quot;/&gt;&lt;property id=&quot;20300&quot; value=&quot;Slide 44 - &amp;quot;hdmASTER.cOM&amp;quot;&quot;/&gt;&lt;property id=&quot;20307&quot; value=&quot;360&quot;/&gt;&lt;/object&gt;&lt;object type=&quot;3&quot; unique_id=&quot;10467&quot;&gt;&lt;property id=&quot;20148&quot; value=&quot;5&quot;/&gt;&lt;property id=&quot;20300&quot; value=&quot;Slide 45 - &amp;quot;ORDER FORM&amp;quot;&quot;/&gt;&lt;property id=&quot;20307&quot; value=&quot;362&quot;/&gt;&lt;/object&gt;&lt;object type=&quot;3&quot; unique_id=&quot;10468&quot;&gt;&lt;property id=&quot;20148&quot; value=&quot;5&quot;/&gt;&lt;property id=&quot;20300&quot; value=&quot;Slide 46 - &amp;quot;Hdmaster.com&amp;quot;&quot;/&gt;&lt;property id=&quot;20307&quot; value=&quot;363&quot;/&gt;&lt;/object&gt;&lt;object type=&quot;3&quot; unique_id=&quot;10469&quot;&gt;&lt;property id=&quot;20148&quot; value=&quot;5&quot;/&gt;&lt;property id=&quot;20300&quot; value=&quot;Slide 47 - &amp;quot;Reminders&amp;quot;&quot;/&gt;&lt;property id=&quot;20307&quot; value=&quot;391&quot;/&gt;&lt;/object&gt;&lt;object type=&quot;3&quot; unique_id=&quot;10470&quot;&gt;&lt;property id=&quot;20148&quot; value=&quot;5&quot;/&gt;&lt;property id=&quot;20300&quot; value=&quot;Slide 48 - &amp;quot;RIA Curriculum 6/30/19&amp;quot;&quot;/&gt;&lt;property id=&quot;20307&quot; value=&quot;286&quot;/&gt;&lt;/object&gt;&lt;object type=&quot;3&quot; unique_id=&quot;10471&quot;&gt;&lt;property id=&quot;20148&quot; value=&quot;5&quot;/&gt;&lt;property id=&quot;20300&quot; value=&quot;Slide 49 - &amp;quot;www.mass.gov/dph/map&amp;quot;&quot;/&gt;&lt;property id=&quot;20307&quot; value=&quot;357&quot;/&gt;&lt;/object&gt;&lt;object type=&quot;3&quot; unique_id=&quot;10472&quot;&gt;&lt;property id=&quot;20148&quot; value=&quot;5&quot;/&gt;&lt;property id=&quot;20300&quot; value=&quot;Slide 50 - &amp;quot;www.mass.gov/dph/map&amp;quot;&quot;/&gt;&lt;property id=&quot;20307&quot; value=&quot;333&quot;/&gt;&lt;/object&gt;&lt;object type=&quot;3&quot; unique_id=&quot;10473&quot;&gt;&lt;property id=&quot;20148&quot; value=&quot;5&quot;/&gt;&lt;property id=&quot;20300&quot; value=&quot;Slide 51 - &amp;quot;www.mass.gov/dph/map&amp;quot;&quot;/&gt;&lt;property id=&quot;20307&quot; value=&quot;335&quot;/&gt;&lt;/object&gt;&lt;object type=&quot;3&quot; unique_id=&quot;10474&quot;&gt;&lt;property id=&quot;20148&quot; value=&quot;5&quot;/&gt;&lt;property id=&quot;20300&quot; value=&quot;Slide 52 - &amp;quot;www.mass.gov/dph/map&amp;quot;&quot;/&gt;&lt;property id=&quot;20307&quot; value=&quot;331&quot;/&gt;&lt;/object&gt;&lt;object type=&quot;3&quot; unique_id=&quot;10475&quot;&gt;&lt;property id=&quot;20148&quot; value=&quot;5&quot;/&gt;&lt;property id=&quot;20300&quot; value=&quot;Slide 53 - &amp;quot;www.mass.gov/dph/map&amp;quot;&quot;/&gt;&lt;property id=&quot;20307&quot; value=&quot;358&quot;/&gt;&lt;/object&gt;&lt;object type=&quot;3&quot; unique_id=&quot;10476&quot;&gt;&lt;property id=&quot;20148&quot; value=&quot;5&quot;/&gt;&lt;property id=&quot;20300&quot; value=&quot;Slide 54 - &amp;quot;www.mass.gov/dph/map&amp;quot;&quot;/&gt;&lt;property id=&quot;20307&quot; value=&quot;366&quot;/&gt;&lt;/object&gt;&lt;object type=&quot;3&quot; unique_id=&quot;10477&quot;&gt;&lt;property id=&quot;20148&quot; value=&quot;5&quot;/&gt;&lt;property id=&quot;20300&quot; value=&quot;Slide 55 - &amp;quot;www.mass.gov/dph/map&amp;quot;&quot;/&gt;&lt;property id=&quot;20307&quot; value=&quot;332&quot;/&gt;&lt;/object&gt;&lt;object type=&quot;3&quot; unique_id=&quot;10478&quot;&gt;&lt;property id=&quot;20148&quot; value=&quot;5&quot;/&gt;&lt;property id=&quot;20300&quot; value=&quot;Slide 56 - &amp;quot;Next Webinar Date&amp;quot;&quot;/&gt;&lt;property id=&quot;20307&quot; value=&quot;285&quot;/&gt;&lt;/object&gt;&lt;/object&gt;&lt;object type=&quot;8&quot; unique_id=&quot;10536&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2303</TotalTime>
  <Words>3132</Words>
  <Application>Microsoft Office PowerPoint</Application>
  <PresentationFormat>On-screen Show (4:3)</PresentationFormat>
  <Paragraphs>306</Paragraphs>
  <Slides>56</Slides>
  <Notes>56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63" baseType="lpstr">
      <vt:lpstr>Arial</vt:lpstr>
      <vt:lpstr>Book Antiqua</vt:lpstr>
      <vt:lpstr>Calibri</vt:lpstr>
      <vt:lpstr>Century Gothic</vt:lpstr>
      <vt:lpstr>Apothecary</vt:lpstr>
      <vt:lpstr>Document</vt:lpstr>
      <vt:lpstr>Worksheet</vt:lpstr>
      <vt:lpstr>Medication Administration Program  Winter 2019</vt:lpstr>
      <vt:lpstr>Agenda</vt:lpstr>
      <vt:lpstr>New Information</vt:lpstr>
      <vt:lpstr>Naloxone</vt:lpstr>
      <vt:lpstr>Naloxone</vt:lpstr>
      <vt:lpstr>Epidiolex</vt:lpstr>
      <vt:lpstr>Epidiolex</vt:lpstr>
      <vt:lpstr>Epidiolex</vt:lpstr>
      <vt:lpstr>Epidiolex</vt:lpstr>
      <vt:lpstr>MAP Policy Manual</vt:lpstr>
      <vt:lpstr>www.mass.gov/dph/map</vt:lpstr>
      <vt:lpstr>www.mass.gov/dph/map</vt:lpstr>
      <vt:lpstr>www.mass.gov/dph/map</vt:lpstr>
      <vt:lpstr>www.mass.gov/dph/map</vt:lpstr>
      <vt:lpstr>Epinephrine Administration</vt:lpstr>
      <vt:lpstr>Competency Evaluation Tool for Epinephrine Administration via Auto-Injector Device</vt:lpstr>
      <vt:lpstr>MAP Recent News  </vt:lpstr>
      <vt:lpstr>www.mass.gov/dph/map</vt:lpstr>
      <vt:lpstr>www.mass.gov/dph/map</vt:lpstr>
      <vt:lpstr>www.mass.gov/dph/map</vt:lpstr>
      <vt:lpstr>www.mass.gov/dph/map</vt:lpstr>
      <vt:lpstr>Updates</vt:lpstr>
      <vt:lpstr> Regulations</vt:lpstr>
      <vt:lpstr> Supervisor Modules</vt:lpstr>
      <vt:lpstr>www.mass.gov/dph/map</vt:lpstr>
      <vt:lpstr>www.mass.gov/dph/map</vt:lpstr>
      <vt:lpstr>www.mass.gov/dph/map</vt:lpstr>
      <vt:lpstr>www.mass.gov/dph/map</vt:lpstr>
      <vt:lpstr>HCSIS-Nursing Medication Occurrences</vt:lpstr>
      <vt:lpstr>Issues in the Field</vt:lpstr>
      <vt:lpstr>LOA Documentation</vt:lpstr>
      <vt:lpstr>Routes Training</vt:lpstr>
      <vt:lpstr>Items LIST</vt:lpstr>
      <vt:lpstr> Labels</vt:lpstr>
      <vt:lpstr>Exceptions</vt:lpstr>
      <vt:lpstr>Injectable medications</vt:lpstr>
      <vt:lpstr>Transcription Example</vt:lpstr>
      <vt:lpstr>Count Book Index </vt:lpstr>
      <vt:lpstr>Count Page Transfer</vt:lpstr>
      <vt:lpstr>Count signature Page</vt:lpstr>
      <vt:lpstr>D+S Diversified Technologies</vt:lpstr>
      <vt:lpstr> D+S Diversified Technologies </vt:lpstr>
      <vt:lpstr>D + S Handbook</vt:lpstr>
      <vt:lpstr>hdmASTER.cOM</vt:lpstr>
      <vt:lpstr>ORDER FORM</vt:lpstr>
      <vt:lpstr>Hdmaster.com</vt:lpstr>
      <vt:lpstr>Reminders</vt:lpstr>
      <vt:lpstr>RIA Curriculum 6/30/19</vt:lpstr>
      <vt:lpstr>www.mass.gov/dph/map</vt:lpstr>
      <vt:lpstr>www.mass.gov/dph/map</vt:lpstr>
      <vt:lpstr>www.mass.gov/dph/map</vt:lpstr>
      <vt:lpstr>www.mass.gov/dph/map</vt:lpstr>
      <vt:lpstr>www.mass.gov/dph/map</vt:lpstr>
      <vt:lpstr>www.mass.gov/dph/map</vt:lpstr>
      <vt:lpstr>www.mass.gov/dph/map</vt:lpstr>
      <vt:lpstr>Next Webinar Date</vt:lpstr>
    </vt:vector>
  </TitlesOfParts>
  <Company>EOHHS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 Administration Program</dc:title>
  <dc:creator>Whittemore, Carolyn (DDS)</dc:creator>
  <cp:lastModifiedBy>Gelinas, Joanna</cp:lastModifiedBy>
  <cp:revision>175</cp:revision>
  <cp:lastPrinted>2019-01-17T22:32:08Z</cp:lastPrinted>
  <dcterms:created xsi:type="dcterms:W3CDTF">2018-05-11T16:31:17Z</dcterms:created>
  <dcterms:modified xsi:type="dcterms:W3CDTF">2019-01-23T19:30:13Z</dcterms:modified>
</cp:coreProperties>
</file>