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1"/>
  </p:notesMasterIdLst>
  <p:sldIdLst>
    <p:sldId id="403" r:id="rId2"/>
    <p:sldId id="337" r:id="rId3"/>
    <p:sldId id="333" r:id="rId4"/>
    <p:sldId id="336" r:id="rId5"/>
    <p:sldId id="338" r:id="rId6"/>
    <p:sldId id="334" r:id="rId7"/>
    <p:sldId id="335" r:id="rId8"/>
    <p:sldId id="388" r:id="rId9"/>
    <p:sldId id="372" r:id="rId10"/>
  </p:sldIdLst>
  <p:sldSz cx="9144000" cy="6858000" type="screen4x3"/>
  <p:notesSz cx="7010400" cy="92964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290" autoAdjust="0"/>
  </p:normalViewPr>
  <p:slideViewPr>
    <p:cSldViewPr>
      <p:cViewPr>
        <p:scale>
          <a:sx n="59" d="100"/>
          <a:sy n="59" d="100"/>
        </p:scale>
        <p:origin x="-1620" y="24"/>
      </p:cViewPr>
      <p:guideLst>
        <p:guide orient="horz" pos="2160"/>
        <p:guide pos="2880"/>
      </p:guideLst>
    </p:cSldViewPr>
  </p:slideViewPr>
  <p:notesTextViewPr>
    <p:cViewPr>
      <p:scale>
        <a:sx n="1" d="1"/>
        <a:sy n="1" d="1"/>
      </p:scale>
      <p:origin x="0" y="0"/>
    </p:cViewPr>
  </p:notesTextViewPr>
  <p:sorterViewPr>
    <p:cViewPr>
      <p:scale>
        <a:sx n="100" d="100"/>
        <a:sy n="100" d="100"/>
      </p:scale>
      <p:origin x="0" y="12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002A2F-898A-4B6A-8161-BDEAE7DB8A9B}" type="datetimeFigureOut">
              <a:rPr lang="en-US" smtClean="0"/>
              <a:t>11/8/2017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1DB78D-385D-4D81-8DB9-1CA5353F7A57}" type="slidenum">
              <a:rPr lang="en-US" smtClean="0"/>
              <a:t>‹#›</a:t>
            </a:fld>
            <a:endParaRPr lang="en-US"/>
          </a:p>
        </p:txBody>
      </p:sp>
    </p:spTree>
    <p:extLst>
      <p:ext uri="{BB962C8B-B14F-4D97-AF65-F5344CB8AC3E}">
        <p14:creationId xmlns:p14="http://schemas.microsoft.com/office/powerpoint/2010/main" val="349429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Welcome to the PRN</a:t>
            </a:r>
            <a:r>
              <a:rPr lang="en-US" b="1" i="0" baseline="0" dirty="0" smtClean="0"/>
              <a:t> for Pain, ‘See Pain Indicators’ </a:t>
            </a:r>
            <a:r>
              <a:rPr lang="en-US" b="1" i="0" dirty="0" smtClean="0"/>
              <a:t>webinar training. My name is Carolyn Whittemore, I am a DDS MAP Coordinator</a:t>
            </a:r>
            <a:r>
              <a:rPr lang="en-US" b="1" i="0" baseline="0" dirty="0" smtClean="0"/>
              <a:t> and I am your presenter today. </a:t>
            </a:r>
          </a:p>
          <a:p>
            <a:endParaRPr lang="en-US" b="1" i="0" baseline="0"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PRN</a:t>
            </a:r>
            <a:r>
              <a:rPr lang="en-US" b="1" baseline="0" dirty="0" smtClean="0">
                <a:latin typeface="Arial" panose="020B0604020202020204" pitchFamily="34" charset="0"/>
                <a:cs typeface="Arial" panose="020B0604020202020204" pitchFamily="34" charset="0"/>
              </a:rPr>
              <a:t> for pain</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There is often discussion in the field regarding PRN medication orders for ‘pain’. </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The</a:t>
            </a:r>
            <a:r>
              <a:rPr lang="en-US" b="1" baseline="0" dirty="0" smtClean="0">
                <a:latin typeface="Arial" panose="020B0604020202020204" pitchFamily="34" charset="0"/>
                <a:cs typeface="Arial" panose="020B0604020202020204" pitchFamily="34" charset="0"/>
              </a:rPr>
              <a:t> term ‘pain’ is so broad that in DDS, we ask that it be defined.</a:t>
            </a:r>
            <a:endParaRPr lang="en-US" b="1" dirty="0" smtClean="0">
              <a:latin typeface="Arial" panose="020B0604020202020204" pitchFamily="34" charset="0"/>
              <a:cs typeface="Arial" panose="020B0604020202020204" pitchFamily="34" charset="0"/>
            </a:endParaRPr>
          </a:p>
          <a:p>
            <a:endParaRPr lang="en-US" b="1" i="1" dirty="0"/>
          </a:p>
        </p:txBody>
      </p:sp>
      <p:sp>
        <p:nvSpPr>
          <p:cNvPr id="4" name="Slide Number Placeholder 3"/>
          <p:cNvSpPr>
            <a:spLocks noGrp="1"/>
          </p:cNvSpPr>
          <p:nvPr>
            <p:ph type="sldNum" sz="quarter" idx="10"/>
          </p:nvPr>
        </p:nvSpPr>
        <p:spPr/>
        <p:txBody>
          <a:bodyPr/>
          <a:lstStyle/>
          <a:p>
            <a:fld id="{7C5219A7-1D03-4C26-9293-70F190B0BC1C}" type="slidenum">
              <a:rPr lang="en-US" smtClean="0"/>
              <a:t>1</a:t>
            </a:fld>
            <a:endParaRPr lang="en-US"/>
          </a:p>
        </p:txBody>
      </p:sp>
    </p:spTree>
    <p:extLst>
      <p:ext uri="{BB962C8B-B14F-4D97-AF65-F5344CB8AC3E}">
        <p14:creationId xmlns:p14="http://schemas.microsoft.com/office/powerpoint/2010/main" val="3910348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latin typeface="Arial" panose="020B0604020202020204" pitchFamily="34" charset="0"/>
                <a:cs typeface="Arial" panose="020B0604020202020204" pitchFamily="34" charset="0"/>
              </a:rPr>
              <a:t>Defining pain in</a:t>
            </a:r>
            <a:r>
              <a:rPr lang="en-US" b="1" baseline="0" dirty="0" smtClean="0">
                <a:latin typeface="Arial" panose="020B0604020202020204" pitchFamily="34" charset="0"/>
                <a:cs typeface="Arial" panose="020B0604020202020204" pitchFamily="34" charset="0"/>
              </a:rPr>
              <a:t> an HCP order</a:t>
            </a:r>
            <a:r>
              <a:rPr lang="en-US" b="1" dirty="0" smtClean="0">
                <a:latin typeface="Arial" panose="020B0604020202020204" pitchFamily="34" charset="0"/>
                <a:cs typeface="Arial" panose="020B0604020202020204" pitchFamily="34" charset="0"/>
              </a:rPr>
              <a:t> can</a:t>
            </a:r>
            <a:r>
              <a:rPr lang="en-US" b="1" baseline="0" dirty="0" smtClean="0">
                <a:latin typeface="Arial" panose="020B0604020202020204" pitchFamily="34" charset="0"/>
                <a:cs typeface="Arial" panose="020B0604020202020204" pitchFamily="34" charset="0"/>
              </a:rPr>
              <a:t> be accomplished by listing target signs and symptoms for use</a:t>
            </a:r>
            <a:r>
              <a:rPr lang="en-US" b="1" dirty="0" smtClean="0">
                <a:latin typeface="Arial" panose="020B0604020202020204" pitchFamily="34" charset="0"/>
                <a:cs typeface="Arial" panose="020B0604020202020204" pitchFamily="34" charset="0"/>
              </a:rPr>
              <a:t>. </a:t>
            </a:r>
            <a:r>
              <a:rPr lang="en-US" b="1" baseline="0" dirty="0" smtClean="0">
                <a:latin typeface="Arial" panose="020B0604020202020204" pitchFamily="34" charset="0"/>
                <a:cs typeface="Arial" panose="020B0604020202020204" pitchFamily="34" charset="0"/>
              </a:rPr>
              <a:t>What can be challenging is, when there are several target signs and symptoms listed on the order, they often don’t fit on the pharmacy label, or when writing the prescription, the HCP does not include the target signs and symptoms. The result is a pharmacy label that does not agree with the HCP order.</a:t>
            </a:r>
            <a:endParaRPr lang="en-US" b="1" dirty="0" smtClean="0">
              <a:latin typeface="Arial" panose="020B0604020202020204" pitchFamily="34" charset="0"/>
              <a:cs typeface="Arial" panose="020B0604020202020204" pitchFamily="34" charset="0"/>
            </a:endParaRPr>
          </a:p>
          <a:p>
            <a:pPr defTabSz="931774">
              <a:defRPr/>
            </a:pPr>
            <a:endParaRPr lang="en-US" b="1" dirty="0" smtClean="0">
              <a:latin typeface="Arial" panose="020B0604020202020204" pitchFamily="34" charset="0"/>
              <a:cs typeface="Arial" panose="020B0604020202020204" pitchFamily="34" charset="0"/>
            </a:endParaRPr>
          </a:p>
          <a:p>
            <a:pPr defTabSz="931774">
              <a:defRPr/>
            </a:pPr>
            <a:r>
              <a:rPr lang="en-US" b="1" baseline="0" dirty="0" smtClean="0">
                <a:latin typeface="Arial" panose="020B0604020202020204" pitchFamily="34" charset="0"/>
                <a:cs typeface="Arial" panose="020B0604020202020204" pitchFamily="34" charset="0"/>
              </a:rPr>
              <a:t>I am going to review with you an option of how to get the HCP order, pharmacy label and medication sheet to agree while maintaining all required information for safe medication administration.</a:t>
            </a:r>
          </a:p>
          <a:p>
            <a:pPr defTabSz="931774">
              <a:defRPr/>
            </a:pPr>
            <a:endParaRPr lang="en-US" b="1" baseline="0" dirty="0" smtClean="0">
              <a:latin typeface="Arial" panose="020B0604020202020204" pitchFamily="34" charset="0"/>
              <a:cs typeface="Arial" panose="020B0604020202020204" pitchFamily="34" charset="0"/>
            </a:endParaRPr>
          </a:p>
          <a:p>
            <a:pPr defTabSz="931774">
              <a:defRPr/>
            </a:pPr>
            <a:r>
              <a:rPr lang="en-US" b="1" baseline="0" dirty="0" smtClean="0">
                <a:latin typeface="Arial" panose="020B0604020202020204" pitchFamily="34" charset="0"/>
                <a:cs typeface="Arial" panose="020B0604020202020204" pitchFamily="34" charset="0"/>
              </a:rPr>
              <a:t>Keep in mind as we move through the following slides, as always, </a:t>
            </a:r>
            <a:r>
              <a:rPr lang="en-US" b="1" dirty="0" smtClean="0">
                <a:latin typeface="Arial" panose="020B0604020202020204" pitchFamily="34" charset="0"/>
                <a:cs typeface="Arial" panose="020B0604020202020204" pitchFamily="34" charset="0"/>
              </a:rPr>
              <a:t>PRN orders require the</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5 rights of administration, a</a:t>
            </a:r>
            <a:r>
              <a:rPr lang="en-US" b="1" baseline="0" dirty="0" smtClean="0">
                <a:latin typeface="Arial" panose="020B0604020202020204" pitchFamily="34" charset="0"/>
                <a:cs typeface="Arial" panose="020B0604020202020204" pitchFamily="34" charset="0"/>
              </a:rPr>
              <a:t> reason</a:t>
            </a:r>
            <a:r>
              <a:rPr lang="en-US" b="1" dirty="0" smtClean="0">
                <a:latin typeface="Arial" panose="020B0604020202020204" pitchFamily="34" charset="0"/>
                <a:cs typeface="Arial" panose="020B0604020202020204" pitchFamily="34" charset="0"/>
              </a:rPr>
              <a:t> and parameters for use, such as what to do if the medication is given and is not effective</a:t>
            </a:r>
            <a:r>
              <a:rPr lang="en-US" b="1" baseline="0"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 </a:t>
            </a:r>
          </a:p>
          <a:p>
            <a:pPr defTabSz="931774">
              <a:defRPr/>
            </a:pPr>
            <a:endParaRPr lang="en-US" b="1" baseline="0"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1DB78D-385D-4D81-8DB9-1CA5353F7A57}" type="slidenum">
              <a:rPr lang="en-US" smtClean="0"/>
              <a:t>2</a:t>
            </a:fld>
            <a:endParaRPr lang="en-US"/>
          </a:p>
        </p:txBody>
      </p:sp>
    </p:spTree>
    <p:extLst>
      <p:ext uri="{BB962C8B-B14F-4D97-AF65-F5344CB8AC3E}">
        <p14:creationId xmlns:p14="http://schemas.microsoft.com/office/powerpoint/2010/main" val="248674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latin typeface="Arial" panose="020B0604020202020204" pitchFamily="34" charset="0"/>
                <a:cs typeface="Arial" panose="020B0604020202020204" pitchFamily="34" charset="0"/>
              </a:rPr>
              <a:t>Currently, what I often see when conducting reviews, is i</a:t>
            </a:r>
            <a:r>
              <a:rPr lang="en-US" b="1" dirty="0" smtClean="0">
                <a:latin typeface="Arial" panose="020B0604020202020204" pitchFamily="34" charset="0"/>
                <a:cs typeface="Arial" panose="020B0604020202020204" pitchFamily="34" charset="0"/>
              </a:rPr>
              <a:t>f the person is non-verbal, the ‘reason’ or target signs and symptoms </a:t>
            </a:r>
            <a:r>
              <a:rPr lang="en-US" b="1" baseline="0" dirty="0" smtClean="0">
                <a:latin typeface="Arial" panose="020B0604020202020204" pitchFamily="34" charset="0"/>
                <a:cs typeface="Arial" panose="020B0604020202020204" pitchFamily="34" charset="0"/>
              </a:rPr>
              <a:t>are listed within the order, as seen on your screen. </a:t>
            </a:r>
          </a:p>
        </p:txBody>
      </p:sp>
      <p:sp>
        <p:nvSpPr>
          <p:cNvPr id="4" name="Slide Number Placeholder 3"/>
          <p:cNvSpPr>
            <a:spLocks noGrp="1"/>
          </p:cNvSpPr>
          <p:nvPr>
            <p:ph type="sldNum" sz="quarter" idx="10"/>
          </p:nvPr>
        </p:nvSpPr>
        <p:spPr/>
        <p:txBody>
          <a:bodyPr/>
          <a:lstStyle/>
          <a:p>
            <a:fld id="{C01DB78D-385D-4D81-8DB9-1CA5353F7A57}" type="slidenum">
              <a:rPr lang="en-US" smtClean="0"/>
              <a:t>3</a:t>
            </a:fld>
            <a:endParaRPr lang="en-US"/>
          </a:p>
        </p:txBody>
      </p:sp>
    </p:spTree>
    <p:extLst>
      <p:ext uri="{BB962C8B-B14F-4D97-AF65-F5344CB8AC3E}">
        <p14:creationId xmlns:p14="http://schemas.microsoft.com/office/powerpoint/2010/main" val="248674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A</a:t>
            </a:r>
            <a:r>
              <a:rPr lang="en-US" b="1" baseline="0" dirty="0" smtClean="0">
                <a:latin typeface="Arial" panose="020B0604020202020204" pitchFamily="34" charset="0"/>
                <a:cs typeface="Arial" panose="020B0604020202020204" pitchFamily="34" charset="0"/>
              </a:rPr>
              <a:t>n option is,</a:t>
            </a:r>
            <a:r>
              <a:rPr lang="en-US" b="1" dirty="0" smtClean="0">
                <a:latin typeface="Arial" panose="020B0604020202020204" pitchFamily="34" charset="0"/>
                <a:cs typeface="Arial" panose="020B0604020202020204" pitchFamily="34" charset="0"/>
              </a:rPr>
              <a:t> if the HCP agrees and it is appropriate, instead of writing the possible objective observations</a:t>
            </a:r>
            <a:r>
              <a:rPr lang="en-US" b="1" baseline="0" dirty="0" smtClean="0">
                <a:latin typeface="Arial" panose="020B0604020202020204" pitchFamily="34" charset="0"/>
                <a:cs typeface="Arial" panose="020B0604020202020204" pitchFamily="34" charset="0"/>
              </a:rPr>
              <a:t> the staff may see, </a:t>
            </a:r>
            <a:r>
              <a:rPr lang="en-US" b="1" dirty="0" smtClean="0">
                <a:latin typeface="Arial" panose="020B0604020202020204" pitchFamily="34" charset="0"/>
                <a:cs typeface="Arial" panose="020B0604020202020204" pitchFamily="34" charset="0"/>
              </a:rPr>
              <a:t>the HCP may instead write ‘PRN for pain, see pain indicators’, as the example shows on your screen. The HCP would write the prescription using</a:t>
            </a:r>
            <a:r>
              <a:rPr lang="en-US" b="1" baseline="0" dirty="0" smtClean="0">
                <a:latin typeface="Arial" panose="020B0604020202020204" pitchFamily="34" charset="0"/>
                <a:cs typeface="Arial" panose="020B0604020202020204" pitchFamily="34" charset="0"/>
              </a:rPr>
              <a:t> the same words ‘see pain indicators’. Staff would transcribe the same information, ‘see pain indicators’ onto the medication sheet…</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1DB78D-385D-4D81-8DB9-1CA5353F7A57}" type="slidenum">
              <a:rPr lang="en-US" smtClean="0"/>
              <a:t>4</a:t>
            </a:fld>
            <a:endParaRPr lang="en-US"/>
          </a:p>
        </p:txBody>
      </p:sp>
    </p:spTree>
    <p:extLst>
      <p:ext uri="{BB962C8B-B14F-4D97-AF65-F5344CB8AC3E}">
        <p14:creationId xmlns:p14="http://schemas.microsoft.com/office/powerpoint/2010/main" val="2486742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As</a:t>
            </a:r>
            <a:r>
              <a:rPr lang="en-US" b="1" baseline="0" dirty="0" smtClean="0">
                <a:latin typeface="Arial" panose="020B0604020202020204" pitchFamily="34" charset="0"/>
                <a:cs typeface="Arial" panose="020B0604020202020204" pitchFamily="34" charset="0"/>
              </a:rPr>
              <a:t> you can see on your screen, it is a much more effective way of having the HCP order, pharmacy label and medication sheet agree…… then….</a:t>
            </a:r>
          </a:p>
          <a:p>
            <a:endParaRPr lang="en-US" b="1"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1DB78D-385D-4D81-8DB9-1CA5353F7A57}" type="slidenum">
              <a:rPr lang="en-US" smtClean="0"/>
              <a:t>5</a:t>
            </a:fld>
            <a:endParaRPr lang="en-US"/>
          </a:p>
        </p:txBody>
      </p:sp>
    </p:spTree>
    <p:extLst>
      <p:ext uri="{BB962C8B-B14F-4D97-AF65-F5344CB8AC3E}">
        <p14:creationId xmlns:p14="http://schemas.microsoft.com/office/powerpoint/2010/main" val="271123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there must be a corresponding Pain Indicator Sheet that staff refer to if/when administering the PRN pain medication. The pain indicators listed would be individual specific</a:t>
            </a:r>
            <a:r>
              <a:rPr lang="en-US" b="1" baseline="0" dirty="0" smtClean="0">
                <a:latin typeface="Arial" panose="020B0604020202020204" pitchFamily="34" charset="0"/>
                <a:cs typeface="Arial" panose="020B0604020202020204" pitchFamily="34" charset="0"/>
              </a:rPr>
              <a:t> and would be determined by the team of people who know the person best. This format allows for you to be as descriptive as needed without worrying that the HCP order and pharmacy label do not agree.</a:t>
            </a:r>
          </a:p>
          <a:p>
            <a:endParaRPr lang="en-US" b="1" baseline="0" dirty="0" smtClean="0">
              <a:latin typeface="Arial" panose="020B0604020202020204" pitchFamily="34" charset="0"/>
              <a:cs typeface="Arial" panose="020B0604020202020204" pitchFamily="34" charset="0"/>
            </a:endParaRPr>
          </a:p>
          <a:p>
            <a:pPr defTabSz="931774">
              <a:defRPr/>
            </a:pPr>
            <a:r>
              <a:rPr lang="en-US" b="1" u="none" baseline="0" dirty="0" smtClean="0">
                <a:latin typeface="Arial" panose="020B0604020202020204" pitchFamily="34" charset="0"/>
                <a:cs typeface="Arial" panose="020B0604020202020204" pitchFamily="34" charset="0"/>
              </a:rPr>
              <a:t>The Pain Indicator Face Sheet </a:t>
            </a:r>
            <a:r>
              <a:rPr lang="en-US" b="1" baseline="0" dirty="0" smtClean="0">
                <a:latin typeface="Arial" panose="020B0604020202020204" pitchFamily="34" charset="0"/>
                <a:cs typeface="Arial" panose="020B0604020202020204" pitchFamily="34" charset="0"/>
              </a:rPr>
              <a:t>is to be filed in the medication book with the medications sheets for ease of staff reference during medication administration</a:t>
            </a:r>
            <a:r>
              <a:rPr lang="en-US" b="1" u="none" baseline="0" dirty="0" smtClean="0">
                <a:latin typeface="Arial" panose="020B0604020202020204" pitchFamily="34" charset="0"/>
                <a:cs typeface="Arial" panose="020B0604020202020204" pitchFamily="34" charset="0"/>
              </a:rPr>
              <a:t> and it does not require a HCP signature.</a:t>
            </a:r>
            <a:r>
              <a:rPr lang="en-US" b="1" baseline="0" dirty="0" smtClean="0">
                <a:latin typeface="Arial" panose="020B0604020202020204" pitchFamily="34" charset="0"/>
                <a:cs typeface="Arial" panose="020B0604020202020204" pitchFamily="34" charset="0"/>
              </a:rPr>
              <a:t> </a:t>
            </a:r>
            <a:endParaRPr lang="en-US" b="1"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1DB78D-385D-4D81-8DB9-1CA5353F7A57}" type="slidenum">
              <a:rPr lang="en-US" smtClean="0"/>
              <a:t>6</a:t>
            </a:fld>
            <a:endParaRPr lang="en-US"/>
          </a:p>
        </p:txBody>
      </p:sp>
    </p:spTree>
    <p:extLst>
      <p:ext uri="{BB962C8B-B14F-4D97-AF65-F5344CB8AC3E}">
        <p14:creationId xmlns:p14="http://schemas.microsoft.com/office/powerpoint/2010/main" val="271123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Of course, if the person is</a:t>
            </a:r>
            <a:r>
              <a:rPr lang="en-US" b="1" baseline="0" dirty="0" smtClean="0">
                <a:latin typeface="Arial" panose="020B0604020202020204" pitchFamily="34" charset="0"/>
                <a:cs typeface="Arial" panose="020B0604020202020204" pitchFamily="34" charset="0"/>
              </a:rPr>
              <a:t> able to tell you what's wrong a</a:t>
            </a:r>
            <a:r>
              <a:rPr lang="en-US" b="1" i="0" baseline="0" dirty="0" smtClean="0">
                <a:latin typeface="Arial" panose="020B0604020202020204" pitchFamily="34" charset="0"/>
                <a:cs typeface="Arial" panose="020B0604020202020204" pitchFamily="34" charset="0"/>
              </a:rPr>
              <a:t>nd request the PRN pain medication appropriately, a Pain Indicator face sheet would not be necessary.</a:t>
            </a:r>
            <a:r>
              <a:rPr lang="en-US" b="1" i="0" strike="noStrike" baseline="0" dirty="0" smtClean="0">
                <a:latin typeface="Arial" panose="020B0604020202020204" pitchFamily="34" charset="0"/>
                <a:cs typeface="Arial" panose="020B0604020202020204" pitchFamily="34" charset="0"/>
              </a:rPr>
              <a:t> A person’s ability to request their PRN medication should be reviewed with the HCP and be defined in the HCP order, as seen on your screen.</a:t>
            </a:r>
            <a:endParaRPr lang="en-US" b="1" i="0" strike="noStrike"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1DB78D-385D-4D81-8DB9-1CA5353F7A57}" type="slidenum">
              <a:rPr lang="en-US" smtClean="0"/>
              <a:t>7</a:t>
            </a:fld>
            <a:endParaRPr lang="en-US"/>
          </a:p>
        </p:txBody>
      </p:sp>
    </p:spTree>
    <p:extLst>
      <p:ext uri="{BB962C8B-B14F-4D97-AF65-F5344CB8AC3E}">
        <p14:creationId xmlns:p14="http://schemas.microsoft.com/office/powerpoint/2010/main" val="2486742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latin typeface="Arial" panose="020B0604020202020204" pitchFamily="34" charset="0"/>
                <a:cs typeface="Arial" panose="020B0604020202020204" pitchFamily="34" charset="0"/>
              </a:rPr>
              <a:t>Remind staff, to complete follow up documentation of effectiveness in the form of subjective and/or objective observations such as the person stating ‘my headache is gone’ or what they see the person doing, such as ‘Sally is sleeping on the couch’. </a:t>
            </a:r>
          </a:p>
          <a:p>
            <a:endParaRPr lang="en-US" b="1" baseline="0" dirty="0" smtClean="0">
              <a:latin typeface="Arial" panose="020B0604020202020204" pitchFamily="34" charset="0"/>
              <a:cs typeface="Arial" panose="020B0604020202020204" pitchFamily="34" charset="0"/>
            </a:endParaRPr>
          </a:p>
          <a:p>
            <a:r>
              <a:rPr lang="en-US" b="1" baseline="0" dirty="0" smtClean="0">
                <a:latin typeface="Arial" panose="020B0604020202020204" pitchFamily="34" charset="0"/>
                <a:cs typeface="Arial" panose="020B0604020202020204" pitchFamily="34" charset="0"/>
              </a:rPr>
              <a:t>Staff should not document effectiveness in the form of an assessment such as ‘good’ or ‘good effect’ or ‘not working’</a:t>
            </a:r>
          </a:p>
          <a:p>
            <a:endParaRPr lang="en-US" b="1"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1DB78D-385D-4D81-8DB9-1CA5353F7A57}" type="slidenum">
              <a:rPr lang="en-US" smtClean="0"/>
              <a:t>8</a:t>
            </a:fld>
            <a:endParaRPr lang="en-US"/>
          </a:p>
        </p:txBody>
      </p:sp>
    </p:spTree>
    <p:extLst>
      <p:ext uri="{BB962C8B-B14F-4D97-AF65-F5344CB8AC3E}">
        <p14:creationId xmlns:p14="http://schemas.microsoft.com/office/powerpoint/2010/main" val="2711236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you have additional questions or need further clarification on this topic, please</a:t>
            </a:r>
            <a:r>
              <a:rPr lang="en-US" b="1" baseline="0" dirty="0" smtClean="0"/>
              <a:t> refer to the organizational chart on your screen for names and contact information to direct your questions.</a:t>
            </a:r>
          </a:p>
          <a:p>
            <a:endParaRPr lang="en-US" b="1" baseline="0" dirty="0" smtClean="0"/>
          </a:p>
        </p:txBody>
      </p:sp>
      <p:sp>
        <p:nvSpPr>
          <p:cNvPr id="4" name="Slide Number Placeholder 3"/>
          <p:cNvSpPr>
            <a:spLocks noGrp="1"/>
          </p:cNvSpPr>
          <p:nvPr>
            <p:ph type="sldNum" sz="quarter" idx="10"/>
          </p:nvPr>
        </p:nvSpPr>
        <p:spPr/>
        <p:txBody>
          <a:bodyPr/>
          <a:lstStyle/>
          <a:p>
            <a:fld id="{7C5219A7-1D03-4C26-9293-70F190B0BC1C}" type="slidenum">
              <a:rPr lang="en-US" smtClean="0"/>
              <a:t>9</a:t>
            </a:fld>
            <a:endParaRPr lang="en-US"/>
          </a:p>
        </p:txBody>
      </p:sp>
    </p:spTree>
    <p:extLst>
      <p:ext uri="{BB962C8B-B14F-4D97-AF65-F5344CB8AC3E}">
        <p14:creationId xmlns:p14="http://schemas.microsoft.com/office/powerpoint/2010/main" val="1881852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FA4FFA-2EF5-40AD-BB53-7EE070BDBDD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A4FFA-2EF5-40AD-BB53-7EE070BDBDD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A4FFA-2EF5-40AD-BB53-7EE070BDBDD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A4FFA-2EF5-40AD-BB53-7EE070BDBDD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FA4FFA-2EF5-40AD-BB53-7EE070BDBDD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FA4FFA-2EF5-40AD-BB53-7EE070BDBDDC}"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FA4FFA-2EF5-40AD-BB53-7EE070BDBDDC}"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FA4FFA-2EF5-40AD-BB53-7EE070BDBDDC}"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A4FFA-2EF5-40AD-BB53-7EE070BDBDDC}"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915CE-754C-4AFC-A050-2AAFA6E60F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A4FFA-2EF5-40AD-BB53-7EE070BDBDDC}"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915CE-754C-4AFC-A050-2AAFA6E60F2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0FA4FFA-2EF5-40AD-BB53-7EE070BDBDDC}" type="datetimeFigureOut">
              <a:rPr lang="en-US" smtClean="0"/>
              <a:t>11/8/2017</a:t>
            </a:fld>
            <a:endParaRPr lang="en-US"/>
          </a:p>
        </p:txBody>
      </p:sp>
      <p:sp>
        <p:nvSpPr>
          <p:cNvPr id="9" name="Slide Number Placeholder 8"/>
          <p:cNvSpPr>
            <a:spLocks noGrp="1"/>
          </p:cNvSpPr>
          <p:nvPr>
            <p:ph type="sldNum" sz="quarter" idx="11"/>
          </p:nvPr>
        </p:nvSpPr>
        <p:spPr/>
        <p:txBody>
          <a:bodyPr/>
          <a:lstStyle/>
          <a:p>
            <a:fld id="{9B6915CE-754C-4AFC-A050-2AAFA6E60F2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B6915CE-754C-4AFC-A050-2AAFA6E60F2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0FA4FFA-2EF5-40AD-BB53-7EE070BDBDDC}" type="datetimeFigureOut">
              <a:rPr lang="en-US" smtClean="0"/>
              <a:t>11/8/2017</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b="0" i="0" u="none"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smtClean="0">
                <a:solidFill>
                  <a:schemeClr val="tx1"/>
                </a:solidFill>
              </a:rPr>
              <a:t>PRN for Pain</a:t>
            </a:r>
            <a:br>
              <a:rPr lang="en-US" sz="8000" b="1" dirty="0" smtClean="0">
                <a:solidFill>
                  <a:schemeClr val="tx1"/>
                </a:solidFill>
              </a:rPr>
            </a:br>
            <a:r>
              <a:rPr lang="en-US" sz="4400" b="1" i="1" dirty="0" smtClean="0">
                <a:solidFill>
                  <a:schemeClr val="tx1"/>
                </a:solidFill>
              </a:rPr>
              <a:t>‘See Pain Indicators’</a:t>
            </a:r>
            <a:endParaRPr lang="en-US" sz="4400" b="1" i="1" dirty="0">
              <a:solidFill>
                <a:schemeClr val="tx1"/>
              </a:solidFill>
              <a:effectLst/>
            </a:endParaRPr>
          </a:p>
        </p:txBody>
      </p:sp>
      <p:sp>
        <p:nvSpPr>
          <p:cNvPr id="3" name="Subtitle 2"/>
          <p:cNvSpPr>
            <a:spLocks noGrp="1"/>
          </p:cNvSpPr>
          <p:nvPr>
            <p:ph type="subTitle" idx="1"/>
          </p:nvPr>
        </p:nvSpPr>
        <p:spPr/>
        <p:txBody>
          <a:bodyPr>
            <a:normAutofit fontScale="85000" lnSpcReduction="10000"/>
          </a:bodyPr>
          <a:lstStyle/>
          <a:p>
            <a:r>
              <a:rPr lang="en-US" sz="3200" b="1" dirty="0" smtClean="0"/>
              <a:t>Medication Administration Program</a:t>
            </a:r>
          </a:p>
          <a:p>
            <a:r>
              <a:rPr lang="en-US" sz="2600" b="1" dirty="0" smtClean="0"/>
              <a:t>October 2017</a:t>
            </a:r>
            <a:endParaRPr lang="en-US" sz="2600" b="1" dirty="0"/>
          </a:p>
        </p:txBody>
      </p:sp>
    </p:spTree>
    <p:extLst>
      <p:ext uri="{BB962C8B-B14F-4D97-AF65-F5344CB8AC3E}">
        <p14:creationId xmlns:p14="http://schemas.microsoft.com/office/powerpoint/2010/main" val="1427195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chemeClr val="tx1"/>
                </a:solidFill>
                <a:latin typeface="Arial" panose="020B0604020202020204" pitchFamily="34" charset="0"/>
                <a:cs typeface="Arial" panose="020B0604020202020204" pitchFamily="34" charset="0"/>
              </a:rPr>
              <a:t>      All Must Agree</a:t>
            </a:r>
            <a:endParaRPr lang="en-US" sz="6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5400" b="1" dirty="0" smtClean="0">
                <a:latin typeface="Arial" panose="020B0604020202020204" pitchFamily="34" charset="0"/>
                <a:cs typeface="Arial" panose="020B0604020202020204" pitchFamily="34" charset="0"/>
              </a:rPr>
              <a:t>HCP order</a:t>
            </a:r>
          </a:p>
          <a:p>
            <a:r>
              <a:rPr lang="en-US" sz="5400" b="1" dirty="0" smtClean="0">
                <a:latin typeface="Arial" panose="020B0604020202020204" pitchFamily="34" charset="0"/>
                <a:cs typeface="Arial" panose="020B0604020202020204" pitchFamily="34" charset="0"/>
              </a:rPr>
              <a:t>Pharmacy label</a:t>
            </a:r>
          </a:p>
          <a:p>
            <a:r>
              <a:rPr lang="en-US" sz="5400" b="1" dirty="0" smtClean="0">
                <a:latin typeface="Arial" panose="020B0604020202020204" pitchFamily="34" charset="0"/>
                <a:cs typeface="Arial" panose="020B0604020202020204" pitchFamily="34" charset="0"/>
              </a:rPr>
              <a:t>Medication sheet</a:t>
            </a:r>
          </a:p>
        </p:txBody>
      </p:sp>
      <p:pic>
        <p:nvPicPr>
          <p:cNvPr id="4" name="Picture 3" descr="Image result for image of stick figure shaking hand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990600" cy="838200"/>
          </a:xfrm>
          <a:prstGeom prst="rect">
            <a:avLst/>
          </a:prstGeom>
          <a:noFill/>
          <a:ln>
            <a:noFill/>
          </a:ln>
        </p:spPr>
      </p:pic>
    </p:spTree>
    <p:extLst>
      <p:ext uri="{BB962C8B-B14F-4D97-AF65-F5344CB8AC3E}">
        <p14:creationId xmlns:p14="http://schemas.microsoft.com/office/powerpoint/2010/main" val="328519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chemeClr val="tx1"/>
                </a:solidFill>
                <a:latin typeface="Arial" panose="020B0604020202020204" pitchFamily="34" charset="0"/>
                <a:cs typeface="Arial" panose="020B0604020202020204" pitchFamily="34" charset="0"/>
              </a:rPr>
              <a:t>Reason for Use</a:t>
            </a:r>
            <a:endParaRPr lang="en-US" sz="6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US" sz="4000" dirty="0" smtClean="0">
                <a:latin typeface="Arial" panose="020B0604020202020204" pitchFamily="34" charset="0"/>
                <a:cs typeface="Arial" panose="020B0604020202020204" pitchFamily="34" charset="0"/>
              </a:rPr>
              <a:t>If the person is non-verbal</a:t>
            </a:r>
          </a:p>
          <a:p>
            <a:pPr lvl="1"/>
            <a:r>
              <a:rPr lang="en-US" sz="3800" dirty="0" smtClean="0">
                <a:latin typeface="Arial" panose="020B0604020202020204" pitchFamily="34" charset="0"/>
                <a:cs typeface="Arial" panose="020B0604020202020204" pitchFamily="34" charset="0"/>
              </a:rPr>
              <a:t> Target signs and symptoms may be listed</a:t>
            </a:r>
          </a:p>
          <a:p>
            <a:pPr lvl="2"/>
            <a:r>
              <a:rPr lang="en-US" sz="3600" dirty="0" smtClean="0">
                <a:latin typeface="Arial" panose="020B0604020202020204" pitchFamily="34" charset="0"/>
                <a:cs typeface="Arial" panose="020B0604020202020204" pitchFamily="34" charset="0"/>
              </a:rPr>
              <a:t>For example</a:t>
            </a:r>
          </a:p>
          <a:p>
            <a:pPr lvl="3"/>
            <a:r>
              <a:rPr lang="en-US" sz="3600" b="1" dirty="0" smtClean="0">
                <a:latin typeface="Arial" panose="020B0604020202020204" pitchFamily="34" charset="0"/>
                <a:cs typeface="Arial" panose="020B0604020202020204" pitchFamily="34" charset="0"/>
              </a:rPr>
              <a:t>Tylenol 650mg by mouth every 6 hours PRN for</a:t>
            </a:r>
            <a:r>
              <a:rPr lang="en-US" sz="3600" b="1" i="1" u="sng" dirty="0" smtClean="0">
                <a:latin typeface="Arial" panose="020B0604020202020204" pitchFamily="34" charset="0"/>
                <a:cs typeface="Arial" panose="020B0604020202020204" pitchFamily="34" charset="0"/>
              </a:rPr>
              <a:t> grimacing, crying, moaning or head slapping</a:t>
            </a:r>
            <a:r>
              <a:rPr lang="en-US" sz="3600" b="1" dirty="0" smtClean="0">
                <a:latin typeface="Arial" panose="020B0604020202020204" pitchFamily="34" charset="0"/>
                <a:cs typeface="Arial" panose="020B0604020202020204" pitchFamily="34" charset="0"/>
              </a:rPr>
              <a:t>. </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210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chemeClr val="tx1"/>
                </a:solidFill>
                <a:latin typeface="Arial" panose="020B0604020202020204" pitchFamily="34" charset="0"/>
                <a:cs typeface="Arial" panose="020B0604020202020204" pitchFamily="34" charset="0"/>
              </a:rPr>
              <a:t>     ‘PRN for Pain’</a:t>
            </a:r>
            <a:endParaRPr lang="en-US" sz="6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4000" dirty="0" smtClean="0">
                <a:latin typeface="Arial" panose="020B0604020202020204" pitchFamily="34" charset="0"/>
                <a:cs typeface="Arial" panose="020B0604020202020204" pitchFamily="34" charset="0"/>
              </a:rPr>
              <a:t>If the person is non-verbal</a:t>
            </a:r>
          </a:p>
          <a:p>
            <a:pPr lvl="1"/>
            <a:r>
              <a:rPr lang="en-US" sz="3800" dirty="0" smtClean="0">
                <a:latin typeface="Arial" panose="020B0604020202020204" pitchFamily="34" charset="0"/>
                <a:cs typeface="Arial" panose="020B0604020202020204" pitchFamily="34" charset="0"/>
              </a:rPr>
              <a:t> HCP may write ‘PRN for pain, </a:t>
            </a:r>
            <a:r>
              <a:rPr lang="en-US" sz="3800" dirty="0">
                <a:latin typeface="Arial" panose="020B0604020202020204" pitchFamily="34" charset="0"/>
                <a:cs typeface="Arial" panose="020B0604020202020204" pitchFamily="34" charset="0"/>
              </a:rPr>
              <a:t>s</a:t>
            </a:r>
            <a:r>
              <a:rPr lang="en-US" sz="3800" dirty="0" smtClean="0">
                <a:latin typeface="Arial" panose="020B0604020202020204" pitchFamily="34" charset="0"/>
                <a:cs typeface="Arial" panose="020B0604020202020204" pitchFamily="34" charset="0"/>
              </a:rPr>
              <a:t>ee pain indicators’</a:t>
            </a:r>
          </a:p>
          <a:p>
            <a:pPr lvl="2"/>
            <a:r>
              <a:rPr lang="en-US" sz="3600" dirty="0" smtClean="0">
                <a:latin typeface="Arial" panose="020B0604020202020204" pitchFamily="34" charset="0"/>
                <a:cs typeface="Arial" panose="020B0604020202020204" pitchFamily="34" charset="0"/>
              </a:rPr>
              <a:t>For example</a:t>
            </a:r>
          </a:p>
          <a:p>
            <a:pPr lvl="3"/>
            <a:r>
              <a:rPr lang="en-US" sz="3600" b="1" dirty="0" smtClean="0">
                <a:latin typeface="Arial" panose="020B0604020202020204" pitchFamily="34" charset="0"/>
                <a:cs typeface="Arial" panose="020B0604020202020204" pitchFamily="34" charset="0"/>
              </a:rPr>
              <a:t>Tylenol 650mg by mouth every 6 hours PRN for pain, </a:t>
            </a:r>
            <a:r>
              <a:rPr lang="en-US" sz="3600" b="1" i="1" u="sng" dirty="0" smtClean="0">
                <a:latin typeface="Arial" panose="020B0604020202020204" pitchFamily="34" charset="0"/>
                <a:cs typeface="Arial" panose="020B0604020202020204" pitchFamily="34" charset="0"/>
              </a:rPr>
              <a:t>see pain indicators</a:t>
            </a:r>
            <a:r>
              <a:rPr lang="en-US" sz="3600" b="1" dirty="0" smtClean="0">
                <a:latin typeface="Arial" panose="020B0604020202020204" pitchFamily="34" charset="0"/>
                <a:cs typeface="Arial" panose="020B0604020202020204" pitchFamily="34" charset="0"/>
              </a:rPr>
              <a:t>. </a:t>
            </a:r>
            <a:endParaRPr lang="en-US" sz="3600" b="1" dirty="0">
              <a:latin typeface="Arial" panose="020B0604020202020204" pitchFamily="34" charset="0"/>
              <a:cs typeface="Arial" panose="020B0604020202020204" pitchFamily="34" charset="0"/>
            </a:endParaRPr>
          </a:p>
        </p:txBody>
      </p:sp>
      <p:pic>
        <p:nvPicPr>
          <p:cNvPr id="4" name="Picture 3" descr="Image result for images for stick figure with injur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81000"/>
            <a:ext cx="740410" cy="987425"/>
          </a:xfrm>
          <a:prstGeom prst="rect">
            <a:avLst/>
          </a:prstGeom>
          <a:noFill/>
          <a:ln>
            <a:noFill/>
          </a:ln>
        </p:spPr>
      </p:pic>
    </p:spTree>
    <p:extLst>
      <p:ext uri="{BB962C8B-B14F-4D97-AF65-F5344CB8AC3E}">
        <p14:creationId xmlns:p14="http://schemas.microsoft.com/office/powerpoint/2010/main" val="411453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b="1" dirty="0" smtClean="0">
                <a:solidFill>
                  <a:schemeClr val="tx1"/>
                </a:solidFill>
                <a:latin typeface="Arial" panose="020B0604020202020204" pitchFamily="34" charset="0"/>
                <a:cs typeface="Arial" panose="020B0604020202020204" pitchFamily="34" charset="0"/>
              </a:rPr>
              <a:t>     Pain Indicators</a:t>
            </a:r>
            <a:endParaRPr lang="en-US" sz="6000" b="1"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en-US" sz="4000" b="1" dirty="0" smtClean="0">
                <a:latin typeface="Arial" panose="020B0604020202020204" pitchFamily="34" charset="0"/>
                <a:cs typeface="Arial" panose="020B0604020202020204" pitchFamily="34" charset="0"/>
              </a:rPr>
              <a:t>HCP order</a:t>
            </a:r>
          </a:p>
          <a:p>
            <a:pPr lvl="1"/>
            <a:r>
              <a:rPr lang="en-US" sz="3800" dirty="0" smtClean="0">
                <a:latin typeface="Arial" panose="020B0604020202020204" pitchFamily="34" charset="0"/>
                <a:cs typeface="Arial" panose="020B0604020202020204" pitchFamily="34" charset="0"/>
              </a:rPr>
              <a:t>Every 6 hours PRN pain, </a:t>
            </a:r>
            <a:r>
              <a:rPr lang="en-US" sz="3800" i="1" dirty="0" smtClean="0">
                <a:latin typeface="Arial" panose="020B0604020202020204" pitchFamily="34" charset="0"/>
                <a:cs typeface="Arial" panose="020B0604020202020204" pitchFamily="34" charset="0"/>
              </a:rPr>
              <a:t>see pain indicators</a:t>
            </a:r>
          </a:p>
          <a:p>
            <a:r>
              <a:rPr lang="en-US" sz="4000" b="1" dirty="0" smtClean="0">
                <a:latin typeface="Arial" panose="020B0604020202020204" pitchFamily="34" charset="0"/>
                <a:cs typeface="Arial" panose="020B0604020202020204" pitchFamily="34" charset="0"/>
              </a:rPr>
              <a:t>Pharmacy label</a:t>
            </a:r>
          </a:p>
          <a:p>
            <a:pPr lvl="1"/>
            <a:r>
              <a:rPr lang="en-US" sz="3800" dirty="0" smtClean="0">
                <a:latin typeface="Arial" panose="020B0604020202020204" pitchFamily="34" charset="0"/>
                <a:cs typeface="Arial" panose="020B0604020202020204" pitchFamily="34" charset="0"/>
              </a:rPr>
              <a:t>Every 6 hours PRN pain, </a:t>
            </a:r>
            <a:r>
              <a:rPr lang="en-US" sz="3800" i="1" dirty="0" smtClean="0">
                <a:latin typeface="Arial" panose="020B0604020202020204" pitchFamily="34" charset="0"/>
                <a:cs typeface="Arial" panose="020B0604020202020204" pitchFamily="34" charset="0"/>
              </a:rPr>
              <a:t>see pain indicators</a:t>
            </a:r>
          </a:p>
          <a:p>
            <a:r>
              <a:rPr lang="en-US" sz="4000" b="1" dirty="0" smtClean="0">
                <a:latin typeface="Arial" panose="020B0604020202020204" pitchFamily="34" charset="0"/>
                <a:cs typeface="Arial" panose="020B0604020202020204" pitchFamily="34" charset="0"/>
              </a:rPr>
              <a:t>Medication sheet</a:t>
            </a:r>
          </a:p>
          <a:p>
            <a:pPr lvl="1"/>
            <a:r>
              <a:rPr lang="en-US" sz="3800" dirty="0" smtClean="0">
                <a:latin typeface="Arial" panose="020B0604020202020204" pitchFamily="34" charset="0"/>
                <a:cs typeface="Arial" panose="020B0604020202020204" pitchFamily="34" charset="0"/>
              </a:rPr>
              <a:t>Every 6 hours PRN pain, </a:t>
            </a:r>
            <a:r>
              <a:rPr lang="en-US" sz="3800" i="1" dirty="0" smtClean="0">
                <a:latin typeface="Arial" panose="020B0604020202020204" pitchFamily="34" charset="0"/>
                <a:cs typeface="Arial" panose="020B0604020202020204" pitchFamily="34" charset="0"/>
              </a:rPr>
              <a:t>see pain indicators</a:t>
            </a:r>
            <a:endParaRPr lang="en-US" sz="3800" i="1" dirty="0">
              <a:latin typeface="Arial" panose="020B0604020202020204" pitchFamily="34" charset="0"/>
              <a:cs typeface="Arial" panose="020B0604020202020204" pitchFamily="34" charset="0"/>
            </a:endParaRPr>
          </a:p>
        </p:txBody>
      </p:sp>
      <p:pic>
        <p:nvPicPr>
          <p:cNvPr id="7" name="Picture 6" descr="&quot;&quot;"/>
          <p:cNvPicPr/>
          <p:nvPr/>
        </p:nvPicPr>
        <p:blipFill rotWithShape="1">
          <a:blip r:embed="rId3"/>
          <a:srcRect l="12308" t="8206" r="51854" b="6817"/>
          <a:stretch/>
        </p:blipFill>
        <p:spPr bwMode="auto">
          <a:xfrm>
            <a:off x="685800" y="381000"/>
            <a:ext cx="731520" cy="91440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132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b="1" dirty="0" smtClean="0">
                <a:solidFill>
                  <a:schemeClr val="tx1"/>
                </a:solidFill>
                <a:latin typeface="Arial" panose="020B0604020202020204" pitchFamily="34" charset="0"/>
                <a:cs typeface="Arial" panose="020B0604020202020204" pitchFamily="34" charset="0"/>
              </a:rPr>
              <a:t>Pain Indicators</a:t>
            </a:r>
            <a:endParaRPr lang="en-US" sz="6000" b="1"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n-US" sz="4000" b="1" dirty="0" smtClean="0">
                <a:latin typeface="Arial" panose="020B0604020202020204" pitchFamily="34" charset="0"/>
                <a:cs typeface="Arial" panose="020B0604020202020204" pitchFamily="34" charset="0"/>
              </a:rPr>
              <a:t>Face sheet example:</a:t>
            </a:r>
            <a:endParaRPr lang="en-US" sz="4000" b="1" dirty="0">
              <a:latin typeface="Arial" panose="020B0604020202020204" pitchFamily="34" charset="0"/>
              <a:cs typeface="Arial" panose="020B0604020202020204" pitchFamily="34" charset="0"/>
            </a:endParaRPr>
          </a:p>
        </p:txBody>
      </p:sp>
      <p:sp>
        <p:nvSpPr>
          <p:cNvPr id="2" name="Right Arrow 1"/>
          <p:cNvSpPr/>
          <p:nvPr/>
        </p:nvSpPr>
        <p:spPr>
          <a:xfrm>
            <a:off x="1297844" y="4563747"/>
            <a:ext cx="978408"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rotWithShape="1">
          <a:blip r:embed="rId3"/>
          <a:srcRect l="13388" t="12150" r="55180" b="9084"/>
          <a:stretch/>
        </p:blipFill>
        <p:spPr bwMode="auto">
          <a:xfrm>
            <a:off x="2438400" y="2460627"/>
            <a:ext cx="3383280" cy="420624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981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4000" dirty="0" smtClean="0">
                <a:latin typeface="Arial" panose="020B0604020202020204" pitchFamily="34" charset="0"/>
                <a:cs typeface="Arial" panose="020B0604020202020204" pitchFamily="34" charset="0"/>
              </a:rPr>
              <a:t>If applicable, may be</a:t>
            </a:r>
          </a:p>
          <a:p>
            <a:pPr lvl="1"/>
            <a:r>
              <a:rPr lang="en-US" sz="3700" dirty="0" smtClean="0">
                <a:latin typeface="Arial" panose="020B0604020202020204" pitchFamily="34" charset="0"/>
                <a:cs typeface="Arial" panose="020B0604020202020204" pitchFamily="34" charset="0"/>
              </a:rPr>
              <a:t>‘As requested’ by the person</a:t>
            </a:r>
          </a:p>
          <a:p>
            <a:pPr lvl="2"/>
            <a:r>
              <a:rPr lang="en-US" sz="3500" dirty="0" smtClean="0">
                <a:latin typeface="Arial" panose="020B0604020202020204" pitchFamily="34" charset="0"/>
                <a:cs typeface="Arial" panose="020B0604020202020204" pitchFamily="34" charset="0"/>
              </a:rPr>
              <a:t>For example</a:t>
            </a:r>
          </a:p>
          <a:p>
            <a:pPr lvl="3"/>
            <a:r>
              <a:rPr lang="en-US" sz="3300" b="1" dirty="0" smtClean="0">
                <a:latin typeface="Arial" panose="020B0604020202020204" pitchFamily="34" charset="0"/>
                <a:cs typeface="Arial" panose="020B0604020202020204" pitchFamily="34" charset="0"/>
              </a:rPr>
              <a:t>Tylenol 650mg by mouth every 6 hours PRN for </a:t>
            </a:r>
            <a:r>
              <a:rPr lang="en-US" sz="3300" b="1" i="1" dirty="0" smtClean="0">
                <a:latin typeface="Arial" panose="020B0604020202020204" pitchFamily="34" charset="0"/>
                <a:cs typeface="Arial" panose="020B0604020202020204" pitchFamily="34" charset="0"/>
              </a:rPr>
              <a:t>headache</a:t>
            </a:r>
            <a:r>
              <a:rPr lang="en-US" sz="3300" b="1" dirty="0" smtClean="0">
                <a:latin typeface="Arial" panose="020B0604020202020204" pitchFamily="34" charset="0"/>
                <a:cs typeface="Arial" panose="020B0604020202020204" pitchFamily="34" charset="0"/>
              </a:rPr>
              <a:t> as requested</a:t>
            </a:r>
            <a:endParaRPr lang="en-US" sz="3300" b="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sz="6000" b="1" dirty="0" smtClean="0">
                <a:solidFill>
                  <a:schemeClr val="tx1"/>
                </a:solidFill>
                <a:latin typeface="Arial" panose="020B0604020202020204" pitchFamily="34" charset="0"/>
                <a:cs typeface="Arial" panose="020B0604020202020204" pitchFamily="34" charset="0"/>
              </a:rPr>
              <a:t>As Requested</a:t>
            </a:r>
            <a:endParaRPr lang="en-US" sz="6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108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solidFill>
                  <a:schemeClr val="tx1"/>
                </a:solidFill>
                <a:latin typeface="Arial" panose="020B0604020202020204" pitchFamily="34" charset="0"/>
                <a:cs typeface="Arial" panose="020B0604020202020204" pitchFamily="34" charset="0"/>
              </a:rPr>
              <a:t>       </a:t>
            </a:r>
            <a:r>
              <a:rPr lang="en-US" sz="6000" b="1" dirty="0" smtClean="0">
                <a:solidFill>
                  <a:schemeClr val="tx1"/>
                </a:solidFill>
                <a:latin typeface="Arial" panose="020B0604020202020204" pitchFamily="34" charset="0"/>
                <a:cs typeface="Arial" panose="020B0604020202020204" pitchFamily="34" charset="0"/>
              </a:rPr>
              <a:t>Follow up</a:t>
            </a:r>
            <a:endParaRPr lang="en-US" sz="6000" b="1"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a:bodyPr>
          <a:lstStyle/>
          <a:p>
            <a:r>
              <a:rPr lang="en-US" sz="4000" b="1" dirty="0" smtClean="0"/>
              <a:t>Document</a:t>
            </a:r>
            <a:endParaRPr lang="en-US" sz="4000" b="1" dirty="0"/>
          </a:p>
          <a:p>
            <a:pPr lvl="1"/>
            <a:r>
              <a:rPr lang="en-US" sz="3800" b="1" dirty="0"/>
              <a:t>Observations</a:t>
            </a:r>
          </a:p>
          <a:p>
            <a:pPr lvl="2"/>
            <a:r>
              <a:rPr lang="en-US" sz="3600" b="1" dirty="0"/>
              <a:t>Subjective</a:t>
            </a:r>
          </a:p>
          <a:p>
            <a:pPr lvl="3"/>
            <a:r>
              <a:rPr lang="en-US" sz="3400" b="1" dirty="0"/>
              <a:t>What the person tells </a:t>
            </a:r>
            <a:r>
              <a:rPr lang="en-US" sz="3400" b="1" dirty="0" smtClean="0"/>
              <a:t>you</a:t>
            </a:r>
          </a:p>
          <a:p>
            <a:pPr lvl="4"/>
            <a:r>
              <a:rPr lang="en-US" sz="3200" b="1" dirty="0" smtClean="0"/>
              <a:t>“My headache is gone”</a:t>
            </a:r>
            <a:endParaRPr lang="en-US" sz="3200" b="1" dirty="0"/>
          </a:p>
          <a:p>
            <a:pPr lvl="2"/>
            <a:r>
              <a:rPr lang="en-US" sz="3600" b="1" dirty="0"/>
              <a:t>Objective</a:t>
            </a:r>
          </a:p>
          <a:p>
            <a:pPr lvl="3"/>
            <a:r>
              <a:rPr lang="en-US" sz="3400" b="1" dirty="0"/>
              <a:t>What you see the person </a:t>
            </a:r>
            <a:r>
              <a:rPr lang="en-US" sz="3400" b="1" dirty="0" smtClean="0"/>
              <a:t>doing</a:t>
            </a:r>
          </a:p>
          <a:p>
            <a:pPr lvl="4"/>
            <a:r>
              <a:rPr lang="en-US" sz="3200" b="1" dirty="0" smtClean="0"/>
              <a:t>‘Sally is sleeping on the couch’</a:t>
            </a:r>
            <a:endParaRPr lang="en-US" sz="3200" b="1" dirty="0"/>
          </a:p>
          <a:p>
            <a:endParaRPr lang="en-US" sz="4000" b="1" dirty="0" smtClean="0">
              <a:latin typeface="Arial" panose="020B0604020202020204" pitchFamily="34" charset="0"/>
              <a:cs typeface="Arial" panose="020B0604020202020204" pitchFamily="34" charset="0"/>
            </a:endParaRPr>
          </a:p>
        </p:txBody>
      </p:sp>
      <p:pic>
        <p:nvPicPr>
          <p:cNvPr id="5" name="Picture 4" descr="Image result for image of stick figure with p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822" y="381000"/>
            <a:ext cx="759778" cy="990600"/>
          </a:xfrm>
          <a:prstGeom prst="rect">
            <a:avLst/>
          </a:prstGeom>
          <a:noFill/>
          <a:ln>
            <a:noFill/>
          </a:ln>
        </p:spPr>
      </p:pic>
    </p:spTree>
    <p:extLst>
      <p:ext uri="{BB962C8B-B14F-4D97-AF65-F5344CB8AC3E}">
        <p14:creationId xmlns:p14="http://schemas.microsoft.com/office/powerpoint/2010/main" val="30288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effectLst/>
              </a:rPr>
              <a:t>Questions?</a:t>
            </a:r>
            <a:endParaRPr lang="en-US" sz="6000" b="1" dirty="0">
              <a:effectLst/>
            </a:endParaRPr>
          </a:p>
        </p:txBody>
      </p:sp>
      <p:pic>
        <p:nvPicPr>
          <p:cNvPr id="5" name="Picture 4" descr="&quot;&quot;"/>
          <p:cNvPicPr/>
          <p:nvPr/>
        </p:nvPicPr>
        <p:blipFill rotWithShape="1">
          <a:blip r:embed="rId3"/>
          <a:srcRect l="21543" t="30085" r="56839" b="11964"/>
          <a:stretch/>
        </p:blipFill>
        <p:spPr bwMode="auto">
          <a:xfrm>
            <a:off x="660400" y="304800"/>
            <a:ext cx="914400" cy="1219201"/>
          </a:xfrm>
          <a:prstGeom prst="rect">
            <a:avLst/>
          </a:prstGeom>
          <a:ln>
            <a:noFill/>
          </a:ln>
          <a:extLst>
            <a:ext uri="{53640926-AAD7-44D8-BBD7-CCE9431645EC}">
              <a14:shadowObscured xmlns:a14="http://schemas.microsoft.com/office/drawing/2010/main"/>
            </a:ext>
          </a:extLst>
        </p:spPr>
      </p:pic>
      <p:pic>
        <p:nvPicPr>
          <p:cNvPr id="6" name="Content Placeholder 5" descr="Organization chart"/>
          <p:cNvPicPr>
            <a:picLocks noGrp="1"/>
          </p:cNvPicPr>
          <p:nvPr>
            <p:ph idx="1"/>
          </p:nvPr>
        </p:nvPicPr>
        <p:blipFill rotWithShape="1">
          <a:blip r:embed="rId4"/>
          <a:srcRect l="12304" t="8205" r="52234" b="9568"/>
          <a:stretch/>
        </p:blipFill>
        <p:spPr bwMode="auto">
          <a:xfrm>
            <a:off x="2133600" y="1524001"/>
            <a:ext cx="4114800" cy="521208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914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5986&quot;&gt;&lt;object type=&quot;3&quot; unique_id=&quot;15987&quot;&gt;&lt;property id=&quot;20148&quot; value=&quot;5&quot;/&gt;&lt;property id=&quot;20300&quot; value=&quot;Slide 1 - &amp;quot;PRN for Pain ‘See Pain Indicators’&amp;quot;&quot;/&gt;&lt;property id=&quot;20307&quot; value=&quot;403&quot;/&gt;&lt;/object&gt;&lt;object type=&quot;3&quot; unique_id=&quot;15988&quot;&gt;&lt;property id=&quot;20148&quot; value=&quot;5&quot;/&gt;&lt;property id=&quot;20300&quot; value=&quot;Slide 2 - &amp;quot;      All Must Agree&amp;quot;&quot;/&gt;&lt;property id=&quot;20307&quot; value=&quot;337&quot;/&gt;&lt;/object&gt;&lt;object type=&quot;3&quot; unique_id=&quot;15989&quot;&gt;&lt;property id=&quot;20148&quot; value=&quot;5&quot;/&gt;&lt;property id=&quot;20300&quot; value=&quot;Slide 3 - &amp;quot;Reason for Use&amp;quot;&quot;/&gt;&lt;property id=&quot;20307&quot; value=&quot;333&quot;/&gt;&lt;/object&gt;&lt;object type=&quot;3&quot; unique_id=&quot;15990&quot;&gt;&lt;property id=&quot;20148&quot; value=&quot;5&quot;/&gt;&lt;property id=&quot;20300&quot; value=&quot;Slide 4 - &amp;quot;     ‘PRN for Pain’&amp;quot;&quot;/&gt;&lt;property id=&quot;20307&quot; value=&quot;336&quot;/&gt;&lt;/object&gt;&lt;object type=&quot;3&quot; unique_id=&quot;15991&quot;&gt;&lt;property id=&quot;20148&quot; value=&quot;5&quot;/&gt;&lt;property id=&quot;20300&quot; value=&quot;Slide 5 - &amp;quot;     Pain Indicators&amp;quot;&quot;/&gt;&lt;property id=&quot;20307&quot; value=&quot;338&quot;/&gt;&lt;/object&gt;&lt;object type=&quot;3&quot; unique_id=&quot;15992&quot;&gt;&lt;property id=&quot;20148&quot; value=&quot;5&quot;/&gt;&lt;property id=&quot;20300&quot; value=&quot;Slide 6 - &amp;quot;Pain Indicators&amp;quot;&quot;/&gt;&lt;property id=&quot;20307&quot; value=&quot;334&quot;/&gt;&lt;/object&gt;&lt;object type=&quot;3&quot; unique_id=&quot;15993&quot;&gt;&lt;property id=&quot;20148&quot; value=&quot;5&quot;/&gt;&lt;property id=&quot;20300&quot; value=&quot;Slide 7 - &amp;quot;As Requested&amp;quot;&quot;/&gt;&lt;property id=&quot;20307&quot; value=&quot;335&quot;/&gt;&lt;/object&gt;&lt;object type=&quot;3&quot; unique_id=&quot;15994&quot;&gt;&lt;property id=&quot;20148&quot; value=&quot;5&quot;/&gt;&lt;property id=&quot;20300&quot; value=&quot;Slide 8 - &amp;quot;       Follow up&amp;quot;&quot;/&gt;&lt;property id=&quot;20307&quot; value=&quot;388&quot;/&gt;&lt;/object&gt;&lt;object type=&quot;3&quot; unique_id=&quot;15995&quot;&gt;&lt;property id=&quot;20148&quot; value=&quot;5&quot;/&gt;&lt;property id=&quot;20300&quot; value=&quot;Slide 9 - &amp;quot;Questions?&amp;quot;&quot;/&gt;&lt;property id=&quot;20307&quot; value=&quot;372&quot;/&gt;&lt;/object&gt;&lt;/object&gt;&lt;object type=&quot;8&quot; unique_id=&quot;16006&quot;&gt;&lt;/object&gt;&lt;/object&gt;&lt;/database&gt;"/>
  <p:tag name="MMPROD_NEXTUNIQUEID" val="10011"/>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3067</TotalTime>
  <Words>847</Words>
  <Application>Microsoft Office PowerPoint</Application>
  <PresentationFormat>On-screen Show (4:3)</PresentationFormat>
  <Paragraphs>73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Adjacency</vt:lpstr>
      <vt:lpstr>PRN for Pain ‘See Pain Indicators’</vt:lpstr>
      <vt:lpstr>      All Must Agree</vt:lpstr>
      <vt:lpstr>Reason for Use</vt:lpstr>
      <vt:lpstr>     ‘PRN for Pain’</vt:lpstr>
      <vt:lpstr>     Pain Indicators</vt:lpstr>
      <vt:lpstr>Pain Indicators</vt:lpstr>
      <vt:lpstr>As Requested</vt:lpstr>
      <vt:lpstr>       Follow up</vt:lpstr>
      <vt:lpstr>Questions?</vt:lpstr>
    </vt:vector>
  </TitlesOfParts>
  <Company>EOHHS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Whittemore, Carolyn (DDS)</dc:creator>
  <cp:lastModifiedBy>Dutra, Courtney (Noblett)</cp:lastModifiedBy>
  <cp:revision>368</cp:revision>
  <cp:lastPrinted>2017-10-06T16:26:40Z</cp:lastPrinted>
  <dcterms:created xsi:type="dcterms:W3CDTF">2017-06-09T18:37:20Z</dcterms:created>
  <dcterms:modified xsi:type="dcterms:W3CDTF">2017-11-08T20:36:37Z</dcterms:modified>
</cp:coreProperties>
</file>