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73"/>
  </p:notesMasterIdLst>
  <p:handoutMasterIdLst>
    <p:handoutMasterId r:id="rId74"/>
  </p:handoutMasterIdLst>
  <p:sldIdLst>
    <p:sldId id="256" r:id="rId2"/>
    <p:sldId id="260" r:id="rId3"/>
    <p:sldId id="331" r:id="rId4"/>
    <p:sldId id="258" r:id="rId5"/>
    <p:sldId id="265" r:id="rId6"/>
    <p:sldId id="259" r:id="rId7"/>
    <p:sldId id="332" r:id="rId8"/>
    <p:sldId id="261" r:id="rId9"/>
    <p:sldId id="275" r:id="rId10"/>
    <p:sldId id="277" r:id="rId11"/>
    <p:sldId id="276" r:id="rId12"/>
    <p:sldId id="279" r:id="rId13"/>
    <p:sldId id="280" r:id="rId14"/>
    <p:sldId id="281" r:id="rId15"/>
    <p:sldId id="283" r:id="rId16"/>
    <p:sldId id="336" r:id="rId17"/>
    <p:sldId id="268" r:id="rId18"/>
    <p:sldId id="291" r:id="rId19"/>
    <p:sldId id="284" r:id="rId20"/>
    <p:sldId id="286" r:id="rId21"/>
    <p:sldId id="289" r:id="rId22"/>
    <p:sldId id="287" r:id="rId23"/>
    <p:sldId id="288" r:id="rId24"/>
    <p:sldId id="269" r:id="rId25"/>
    <p:sldId id="285" r:id="rId26"/>
    <p:sldId id="292" r:id="rId27"/>
    <p:sldId id="293" r:id="rId28"/>
    <p:sldId id="270" r:id="rId29"/>
    <p:sldId id="308" r:id="rId30"/>
    <p:sldId id="294" r:id="rId31"/>
    <p:sldId id="295" r:id="rId32"/>
    <p:sldId id="296" r:id="rId33"/>
    <p:sldId id="297" r:id="rId34"/>
    <p:sldId id="333" r:id="rId35"/>
    <p:sldId id="271" r:id="rId36"/>
    <p:sldId id="298" r:id="rId37"/>
    <p:sldId id="299" r:id="rId38"/>
    <p:sldId id="300" r:id="rId39"/>
    <p:sldId id="301" r:id="rId40"/>
    <p:sldId id="302" r:id="rId41"/>
    <p:sldId id="306" r:id="rId42"/>
    <p:sldId id="303" r:id="rId43"/>
    <p:sldId id="272" r:id="rId44"/>
    <p:sldId id="304" r:id="rId45"/>
    <p:sldId id="312" r:id="rId46"/>
    <p:sldId id="313" r:id="rId47"/>
    <p:sldId id="314" r:id="rId48"/>
    <p:sldId id="305" r:id="rId49"/>
    <p:sldId id="311" r:id="rId50"/>
    <p:sldId id="334" r:id="rId51"/>
    <p:sldId id="335" r:id="rId52"/>
    <p:sldId id="315" r:id="rId53"/>
    <p:sldId id="316" r:id="rId54"/>
    <p:sldId id="317" r:id="rId55"/>
    <p:sldId id="318" r:id="rId56"/>
    <p:sldId id="319" r:id="rId57"/>
    <p:sldId id="320" r:id="rId58"/>
    <p:sldId id="326" r:id="rId59"/>
    <p:sldId id="321" r:id="rId60"/>
    <p:sldId id="322" r:id="rId61"/>
    <p:sldId id="323" r:id="rId62"/>
    <p:sldId id="325" r:id="rId63"/>
    <p:sldId id="327" r:id="rId64"/>
    <p:sldId id="328" r:id="rId65"/>
    <p:sldId id="273" r:id="rId66"/>
    <p:sldId id="330" r:id="rId67"/>
    <p:sldId id="329" r:id="rId68"/>
    <p:sldId id="274" r:id="rId69"/>
    <p:sldId id="309" r:id="rId70"/>
    <p:sldId id="310" r:id="rId71"/>
    <p:sldId id="307" r:id="rId7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clrMode="gray"/>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78266" autoAdjust="0"/>
  </p:normalViewPr>
  <p:slideViewPr>
    <p:cSldViewPr>
      <p:cViewPr varScale="1">
        <p:scale>
          <a:sx n="67" d="100"/>
          <a:sy n="67" d="100"/>
        </p:scale>
        <p:origin x="1906" y="58"/>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notesViewPr>
    <p:cSldViewPr snapToGrid="0" snapToObjects="1">
      <p:cViewPr>
        <p:scale>
          <a:sx n="209" d="100"/>
          <a:sy n="209" d="100"/>
        </p:scale>
        <p:origin x="-200" y="-8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EDB4F23-54D4-C643-A237-5095756F93FE}" type="datetimeFigureOut">
              <a:rPr lang="en-US" smtClean="0"/>
              <a:t>7/6/2020</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75E02BF-4F35-8B4D-9B76-3C027B8EFF00}" type="slidenum">
              <a:rPr lang="en-US" smtClean="0"/>
              <a:t>‹#›</a:t>
            </a:fld>
            <a:endParaRPr lang="en-US" dirty="0"/>
          </a:p>
        </p:txBody>
      </p:sp>
    </p:spTree>
    <p:extLst>
      <p:ext uri="{BB962C8B-B14F-4D97-AF65-F5344CB8AC3E}">
        <p14:creationId xmlns:p14="http://schemas.microsoft.com/office/powerpoint/2010/main" val="27859439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1392C76-0E79-41A6-92DD-8EEAC2868053}" type="datetimeFigureOut">
              <a:rPr lang="en-US" smtClean="0"/>
              <a:t>7/6/2020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B0AEF73-4246-4147-ABD6-4FA5636718E4}" type="slidenum">
              <a:rPr lang="en-US" smtClean="0"/>
              <a:t>‹#›</a:t>
            </a:fld>
            <a:endParaRPr lang="en-US" dirty="0"/>
          </a:p>
        </p:txBody>
      </p:sp>
    </p:spTree>
    <p:extLst>
      <p:ext uri="{BB962C8B-B14F-4D97-AF65-F5344CB8AC3E}">
        <p14:creationId xmlns:p14="http://schemas.microsoft.com/office/powerpoint/2010/main" val="3154697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a:t>Welcome to the</a:t>
            </a:r>
            <a:r>
              <a:rPr lang="en-US" sz="1400" b="1" baseline="0" dirty="0"/>
              <a:t> </a:t>
            </a:r>
            <a:r>
              <a:rPr lang="en-US" sz="1400" b="1" dirty="0"/>
              <a:t>Responsibilities in Action Revision Overview.  </a:t>
            </a:r>
            <a:r>
              <a:rPr lang="en-US" sz="1400" b="1" baseline="0" dirty="0"/>
              <a:t>By viewing webinars marked as required, within the specified time period, you’ll meet the MAP Trainer meeting attendance requirement.</a:t>
            </a:r>
            <a:r>
              <a:rPr lang="en-US" sz="1400" b="1" dirty="0"/>
              <a:t> I’m Gina Hunt,</a:t>
            </a:r>
            <a:r>
              <a:rPr lang="en-US" sz="1400" b="1" baseline="0" dirty="0"/>
              <a:t> a Department of Developmental Services MAP Coordinator and I’m you’re webinar presenter. As of June 2020 the revised curriculum is available online to be used as both required training and program reference material. You’ll want to begin phasing it in as you phase out the July 2017 version. The expectation is that you’ll transition to this version by June 30 of 2022. Revisions were made based on feedback from MAP Trainers, Providers, the Departments of Public Health, Mental Health and Children and Families. General revisions include</a:t>
            </a:r>
            <a:endParaRPr lang="en-US" sz="1400" b="1" dirty="0"/>
          </a:p>
          <a:p>
            <a:endParaRPr lang="en-US" dirty="0"/>
          </a:p>
        </p:txBody>
      </p:sp>
      <p:sp>
        <p:nvSpPr>
          <p:cNvPr id="4" name="Slide Number Placeholder 3"/>
          <p:cNvSpPr>
            <a:spLocks noGrp="1"/>
          </p:cNvSpPr>
          <p:nvPr>
            <p:ph type="sldNum" sz="quarter" idx="10"/>
          </p:nvPr>
        </p:nvSpPr>
        <p:spPr/>
        <p:txBody>
          <a:bodyPr/>
          <a:lstStyle/>
          <a:p>
            <a:fld id="{6B0AEF73-4246-4147-ABD6-4FA5636718E4}" type="slidenum">
              <a:rPr lang="en-US" smtClean="0"/>
              <a:t>1</a:t>
            </a:fld>
            <a:endParaRPr lang="en-US" dirty="0"/>
          </a:p>
        </p:txBody>
      </p:sp>
    </p:spTree>
    <p:extLst>
      <p:ext uri="{BB962C8B-B14F-4D97-AF65-F5344CB8AC3E}">
        <p14:creationId xmlns:p14="http://schemas.microsoft.com/office/powerpoint/2010/main" val="27759351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baseline="0" dirty="0"/>
              <a:t>No known allergies was added to Ellen Tracey’s support plan.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1" baseline="0" dirty="0"/>
          </a:p>
          <a:p>
            <a:endParaRPr lang="en-US" sz="1200" b="1" baseline="0" dirty="0"/>
          </a:p>
          <a:p>
            <a:endParaRPr lang="en-US" dirty="0"/>
          </a:p>
        </p:txBody>
      </p:sp>
      <p:sp>
        <p:nvSpPr>
          <p:cNvPr id="4" name="Slide Number Placeholder 3"/>
          <p:cNvSpPr>
            <a:spLocks noGrp="1"/>
          </p:cNvSpPr>
          <p:nvPr>
            <p:ph type="sldNum" sz="quarter" idx="10"/>
          </p:nvPr>
        </p:nvSpPr>
        <p:spPr/>
        <p:txBody>
          <a:bodyPr/>
          <a:lstStyle/>
          <a:p>
            <a:fld id="{6B0AEF73-4246-4147-ABD6-4FA5636718E4}" type="slidenum">
              <a:rPr lang="en-US" smtClean="0"/>
              <a:t>10</a:t>
            </a:fld>
            <a:endParaRPr lang="en-US" dirty="0"/>
          </a:p>
        </p:txBody>
      </p:sp>
    </p:spTree>
    <p:extLst>
      <p:ext uri="{BB962C8B-B14F-4D97-AF65-F5344CB8AC3E}">
        <p14:creationId xmlns:p14="http://schemas.microsoft.com/office/powerpoint/2010/main" val="9695141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baseline="0" dirty="0"/>
              <a:t>In Unit 2</a:t>
            </a:r>
          </a:p>
          <a:p>
            <a:endParaRPr lang="en-US" sz="1200" b="1" baseline="0" dirty="0"/>
          </a:p>
          <a:p>
            <a:endParaRPr lang="is-IS" sz="1200" b="1" dirty="0"/>
          </a:p>
          <a:p>
            <a:endParaRPr lang="en-US" dirty="0"/>
          </a:p>
        </p:txBody>
      </p:sp>
      <p:sp>
        <p:nvSpPr>
          <p:cNvPr id="4" name="Slide Number Placeholder 3"/>
          <p:cNvSpPr>
            <a:spLocks noGrp="1"/>
          </p:cNvSpPr>
          <p:nvPr>
            <p:ph type="sldNum" sz="quarter" idx="10"/>
          </p:nvPr>
        </p:nvSpPr>
        <p:spPr/>
        <p:txBody>
          <a:bodyPr/>
          <a:lstStyle/>
          <a:p>
            <a:fld id="{6B0AEF73-4246-4147-ABD6-4FA5636718E4}" type="slidenum">
              <a:rPr lang="en-US" smtClean="0"/>
              <a:t>11</a:t>
            </a:fld>
            <a:endParaRPr lang="en-US" dirty="0"/>
          </a:p>
        </p:txBody>
      </p:sp>
    </p:spTree>
    <p:extLst>
      <p:ext uri="{BB962C8B-B14F-4D97-AF65-F5344CB8AC3E}">
        <p14:creationId xmlns:p14="http://schemas.microsoft.com/office/powerpoint/2010/main" val="36861367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baseline="0" dirty="0"/>
              <a:t>there are additional examples of when to call 911 including if staff is unsure a person is okay and when directed by a HCP order or protocol.</a:t>
            </a:r>
          </a:p>
          <a:p>
            <a:endParaRPr lang="en-US" sz="1400" b="1" dirty="0"/>
          </a:p>
        </p:txBody>
      </p:sp>
      <p:sp>
        <p:nvSpPr>
          <p:cNvPr id="4" name="Slide Number Placeholder 3"/>
          <p:cNvSpPr>
            <a:spLocks noGrp="1"/>
          </p:cNvSpPr>
          <p:nvPr>
            <p:ph type="sldNum" sz="quarter" idx="10"/>
          </p:nvPr>
        </p:nvSpPr>
        <p:spPr/>
        <p:txBody>
          <a:bodyPr/>
          <a:lstStyle/>
          <a:p>
            <a:fld id="{6B0AEF73-4246-4147-ABD6-4FA5636718E4}" type="slidenum">
              <a:rPr lang="en-US" smtClean="0"/>
              <a:t>12</a:t>
            </a:fld>
            <a:endParaRPr lang="en-US" dirty="0"/>
          </a:p>
        </p:txBody>
      </p:sp>
    </p:spTree>
    <p:extLst>
      <p:ext uri="{BB962C8B-B14F-4D97-AF65-F5344CB8AC3E}">
        <p14:creationId xmlns:p14="http://schemas.microsoft.com/office/powerpoint/2010/main" val="15304342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t>In the documentation</a:t>
            </a:r>
            <a:r>
              <a:rPr lang="en-US" sz="1400" b="1" baseline="0" dirty="0"/>
              <a:t> content, the ink color to use is now specified as blue or black.</a:t>
            </a:r>
          </a:p>
          <a:p>
            <a:endParaRPr lang="en-US" sz="1400" b="1" dirty="0"/>
          </a:p>
        </p:txBody>
      </p:sp>
      <p:sp>
        <p:nvSpPr>
          <p:cNvPr id="4" name="Slide Number Placeholder 3"/>
          <p:cNvSpPr>
            <a:spLocks noGrp="1"/>
          </p:cNvSpPr>
          <p:nvPr>
            <p:ph type="sldNum" sz="quarter" idx="10"/>
          </p:nvPr>
        </p:nvSpPr>
        <p:spPr/>
        <p:txBody>
          <a:bodyPr/>
          <a:lstStyle/>
          <a:p>
            <a:fld id="{6B0AEF73-4246-4147-ABD6-4FA5636718E4}" type="slidenum">
              <a:rPr lang="en-US" smtClean="0"/>
              <a:t>13</a:t>
            </a:fld>
            <a:endParaRPr lang="en-US" dirty="0"/>
          </a:p>
        </p:txBody>
      </p:sp>
    </p:spTree>
    <p:extLst>
      <p:ext uri="{BB962C8B-B14F-4D97-AF65-F5344CB8AC3E}">
        <p14:creationId xmlns:p14="http://schemas.microsoft.com/office/powerpoint/2010/main" val="18962900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a:t>In Unit 3 and throughout the revision</a:t>
            </a:r>
            <a:r>
              <a:rPr lang="is-IS" sz="1400" b="1" dirty="0"/>
              <a:t>…</a:t>
            </a:r>
            <a:endParaRPr lang="en-US" sz="1400" b="1" dirty="0"/>
          </a:p>
        </p:txBody>
      </p:sp>
      <p:sp>
        <p:nvSpPr>
          <p:cNvPr id="4" name="Slide Number Placeholder 3"/>
          <p:cNvSpPr>
            <a:spLocks noGrp="1"/>
          </p:cNvSpPr>
          <p:nvPr>
            <p:ph type="sldNum" sz="quarter" idx="10"/>
          </p:nvPr>
        </p:nvSpPr>
        <p:spPr/>
        <p:txBody>
          <a:bodyPr/>
          <a:lstStyle/>
          <a:p>
            <a:fld id="{6B0AEF73-4246-4147-ABD6-4FA5636718E4}" type="slidenum">
              <a:rPr lang="en-US" smtClean="0"/>
              <a:t>14</a:t>
            </a:fld>
            <a:endParaRPr lang="en-US" dirty="0"/>
          </a:p>
        </p:txBody>
      </p:sp>
    </p:spTree>
    <p:extLst>
      <p:ext uri="{BB962C8B-B14F-4D97-AF65-F5344CB8AC3E}">
        <p14:creationId xmlns:p14="http://schemas.microsoft.com/office/powerpoint/2010/main" val="19928819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s-IS" sz="1400" b="1" dirty="0"/>
              <a:t>there are</a:t>
            </a:r>
            <a:r>
              <a:rPr lang="is-IS" sz="1400" b="1" baseline="0" dirty="0"/>
              <a:t> </a:t>
            </a:r>
            <a:r>
              <a:rPr lang="is-IS" sz="1400" b="1" dirty="0"/>
              <a:t>content modifications and resequencing. </a:t>
            </a:r>
            <a:r>
              <a:rPr lang="en-US" sz="1400" b="1" dirty="0"/>
              <a:t>A doctor now ‘submits’ or ‘provides’ rather than ‘writes’ a prescription. </a:t>
            </a:r>
            <a:r>
              <a:rPr lang="en-US" sz="1400" b="1" baseline="0" dirty="0"/>
              <a:t>The terms ‘transfer document’ and ‘medication release document’ were used interchangeably throughout the curriculum. Now you’ll only see reference to ‘medication release documents’. There are 2 medication release documents, an LOA form and a transfer form.</a:t>
            </a:r>
            <a:r>
              <a:rPr lang="en-US" sz="1400" b="0" baseline="0" dirty="0">
                <a:effectLst/>
              </a:rPr>
              <a:t> </a:t>
            </a:r>
            <a:r>
              <a:rPr lang="en-US" sz="1400" b="1" baseline="0" dirty="0"/>
              <a:t>The statement referencing sunscreen and insect repellant was expanded to include personal hygiene products used to beautify the skin as an additional item that does not require a HCP order.</a:t>
            </a:r>
          </a:p>
          <a:p>
            <a:endParaRPr lang="en-US" sz="1400" b="1" baseline="0" dirty="0"/>
          </a:p>
        </p:txBody>
      </p:sp>
      <p:sp>
        <p:nvSpPr>
          <p:cNvPr id="4" name="Slide Number Placeholder 3"/>
          <p:cNvSpPr>
            <a:spLocks noGrp="1"/>
          </p:cNvSpPr>
          <p:nvPr>
            <p:ph type="sldNum" sz="quarter" idx="10"/>
          </p:nvPr>
        </p:nvSpPr>
        <p:spPr/>
        <p:txBody>
          <a:bodyPr/>
          <a:lstStyle/>
          <a:p>
            <a:fld id="{6B0AEF73-4246-4147-ABD6-4FA5636718E4}" type="slidenum">
              <a:rPr lang="en-US" smtClean="0"/>
              <a:t>15</a:t>
            </a:fld>
            <a:endParaRPr lang="en-US" dirty="0"/>
          </a:p>
        </p:txBody>
      </p:sp>
    </p:spTree>
    <p:extLst>
      <p:ext uri="{BB962C8B-B14F-4D97-AF65-F5344CB8AC3E}">
        <p14:creationId xmlns:p14="http://schemas.microsoft.com/office/powerpoint/2010/main" val="35260061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baseline="0" dirty="0"/>
              <a:t>Gender and level of physical activity were added to the list of Medication Sensitivity factors. The ‘Ask Your Supervisor’ question related to required reference material was updated and now states: </a:t>
            </a:r>
            <a:r>
              <a:rPr lang="en-US" sz="1200" b="1" kern="1200" dirty="0">
                <a:solidFill>
                  <a:schemeClr val="tx1"/>
                </a:solidFill>
                <a:effectLst/>
                <a:latin typeface="+mn-lt"/>
                <a:ea typeface="+mn-ea"/>
                <a:cs typeface="+mn-cs"/>
              </a:rPr>
              <a:t>A current (less than 2 years old) drug reference book (paperback or hardcover) and/or the current (less than 2 years old) printed medication information sheets</a:t>
            </a:r>
            <a:r>
              <a:rPr lang="en-US" sz="1200" b="1" kern="1200" baseline="0" dirty="0">
                <a:solidFill>
                  <a:schemeClr val="tx1"/>
                </a:solidFill>
                <a:effectLst/>
                <a:latin typeface="+mn-lt"/>
                <a:ea typeface="+mn-ea"/>
                <a:cs typeface="+mn-cs"/>
              </a:rPr>
              <a:t> for all prescribed medications must be in the program.</a:t>
            </a:r>
            <a:r>
              <a:rPr lang="en-US" sz="1200" b="1" kern="1200" dirty="0">
                <a:solidFill>
                  <a:schemeClr val="tx1"/>
                </a:solidFill>
                <a:effectLst/>
                <a:latin typeface="+mn-lt"/>
                <a:ea typeface="+mn-ea"/>
                <a:cs typeface="+mn-cs"/>
              </a:rPr>
              <a:t> </a:t>
            </a:r>
            <a:endParaRPr lang="en-US" sz="1200" b="1" dirty="0">
              <a:effectLst/>
            </a:endParaRPr>
          </a:p>
          <a:p>
            <a:endParaRPr lang="en-US" sz="1200" b="1" dirty="0"/>
          </a:p>
          <a:p>
            <a:endParaRPr lang="en-US" sz="1200" b="1" dirty="0"/>
          </a:p>
          <a:p>
            <a:endParaRPr lang="en-US" dirty="0"/>
          </a:p>
        </p:txBody>
      </p:sp>
      <p:sp>
        <p:nvSpPr>
          <p:cNvPr id="4" name="Slide Number Placeholder 3"/>
          <p:cNvSpPr>
            <a:spLocks noGrp="1"/>
          </p:cNvSpPr>
          <p:nvPr>
            <p:ph type="sldNum" sz="quarter" idx="10"/>
          </p:nvPr>
        </p:nvSpPr>
        <p:spPr/>
        <p:txBody>
          <a:bodyPr/>
          <a:lstStyle/>
          <a:p>
            <a:fld id="{6B0AEF73-4246-4147-ABD6-4FA5636718E4}" type="slidenum">
              <a:rPr lang="en-US" smtClean="0"/>
              <a:t>16</a:t>
            </a:fld>
            <a:endParaRPr lang="en-US" dirty="0"/>
          </a:p>
        </p:txBody>
      </p:sp>
    </p:spTree>
    <p:extLst>
      <p:ext uri="{BB962C8B-B14F-4D97-AF65-F5344CB8AC3E}">
        <p14:creationId xmlns:p14="http://schemas.microsoft.com/office/powerpoint/2010/main" val="21080200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a:t>In Unit</a:t>
            </a:r>
            <a:r>
              <a:rPr lang="en-US" sz="1400" b="1" baseline="0" dirty="0"/>
              <a:t> 4</a:t>
            </a:r>
            <a:endParaRPr lang="en-US" sz="1400" b="1" dirty="0"/>
          </a:p>
        </p:txBody>
      </p:sp>
      <p:sp>
        <p:nvSpPr>
          <p:cNvPr id="4" name="Slide Number Placeholder 3"/>
          <p:cNvSpPr>
            <a:spLocks noGrp="1"/>
          </p:cNvSpPr>
          <p:nvPr>
            <p:ph type="sldNum" sz="quarter" idx="10"/>
          </p:nvPr>
        </p:nvSpPr>
        <p:spPr/>
        <p:txBody>
          <a:bodyPr/>
          <a:lstStyle/>
          <a:p>
            <a:fld id="{6B0AEF73-4246-4147-ABD6-4FA5636718E4}" type="slidenum">
              <a:rPr lang="en-US" smtClean="0"/>
              <a:t>17</a:t>
            </a:fld>
            <a:endParaRPr lang="en-US" dirty="0"/>
          </a:p>
        </p:txBody>
      </p:sp>
    </p:spTree>
    <p:extLst>
      <p:ext uri="{BB962C8B-B14F-4D97-AF65-F5344CB8AC3E}">
        <p14:creationId xmlns:p14="http://schemas.microsoft.com/office/powerpoint/2010/main" val="4269192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a:t>The</a:t>
            </a:r>
            <a:r>
              <a:rPr lang="en-US" sz="1400" b="1" baseline="0" dirty="0"/>
              <a:t> topics listed on your screen are the areas in which content modifications were made.  </a:t>
            </a:r>
            <a:endParaRPr lang="en-US" sz="1400" b="1" dirty="0"/>
          </a:p>
        </p:txBody>
      </p:sp>
      <p:sp>
        <p:nvSpPr>
          <p:cNvPr id="4" name="Slide Number Placeholder 3"/>
          <p:cNvSpPr>
            <a:spLocks noGrp="1"/>
          </p:cNvSpPr>
          <p:nvPr>
            <p:ph type="sldNum" sz="quarter" idx="10"/>
          </p:nvPr>
        </p:nvSpPr>
        <p:spPr/>
        <p:txBody>
          <a:bodyPr/>
          <a:lstStyle/>
          <a:p>
            <a:fld id="{6B0AEF73-4246-4147-ABD6-4FA5636718E4}" type="slidenum">
              <a:rPr lang="en-US" smtClean="0"/>
              <a:t>18</a:t>
            </a:fld>
            <a:endParaRPr lang="en-US" dirty="0"/>
          </a:p>
        </p:txBody>
      </p:sp>
    </p:spTree>
    <p:extLst>
      <p:ext uri="{BB962C8B-B14F-4D97-AF65-F5344CB8AC3E}">
        <p14:creationId xmlns:p14="http://schemas.microsoft.com/office/powerpoint/2010/main" val="13020323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s-IS" sz="1400" b="1" dirty="0"/>
              <a:t>The objective</a:t>
            </a:r>
            <a:r>
              <a:rPr lang="is-IS" sz="1400" b="1" baseline="0" dirty="0"/>
              <a:t> regarding using an existing supply of medication now includes a frequency change in addition to a dose change. </a:t>
            </a:r>
            <a:r>
              <a:rPr lang="en-US" sz="1400" b="1" baseline="0" dirty="0"/>
              <a:t>Language was added to this topic indicating a directions change sticker may only be used for a maximum of 30 days.</a:t>
            </a:r>
            <a:endParaRPr lang="en-US" sz="1400" b="1" dirty="0"/>
          </a:p>
          <a:p>
            <a:endParaRPr lang="is-IS" sz="1400" b="1" baseline="0" dirty="0"/>
          </a:p>
          <a:p>
            <a:endParaRPr lang="is-IS" sz="1400" b="1" baseline="0" dirty="0"/>
          </a:p>
          <a:p>
            <a:endParaRPr lang="is-IS" dirty="0"/>
          </a:p>
          <a:p>
            <a:endParaRPr lang="en-US" dirty="0"/>
          </a:p>
        </p:txBody>
      </p:sp>
      <p:sp>
        <p:nvSpPr>
          <p:cNvPr id="4" name="Slide Number Placeholder 3"/>
          <p:cNvSpPr>
            <a:spLocks noGrp="1"/>
          </p:cNvSpPr>
          <p:nvPr>
            <p:ph type="sldNum" sz="quarter" idx="10"/>
          </p:nvPr>
        </p:nvSpPr>
        <p:spPr/>
        <p:txBody>
          <a:bodyPr/>
          <a:lstStyle/>
          <a:p>
            <a:fld id="{6B0AEF73-4246-4147-ABD6-4FA5636718E4}" type="slidenum">
              <a:rPr lang="en-US" smtClean="0"/>
              <a:t>19</a:t>
            </a:fld>
            <a:endParaRPr lang="en-US" dirty="0"/>
          </a:p>
        </p:txBody>
      </p:sp>
    </p:spTree>
    <p:extLst>
      <p:ext uri="{BB962C8B-B14F-4D97-AF65-F5344CB8AC3E}">
        <p14:creationId xmlns:p14="http://schemas.microsoft.com/office/powerpoint/2010/main" val="30855047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s-IS" sz="1400" b="1" dirty="0"/>
              <a:t>t</a:t>
            </a:r>
            <a:r>
              <a:rPr lang="en-US" sz="1400" b="1" dirty="0"/>
              <a:t>he addition of adult residential and day programs funded by the Massachusetts Rehabilitation Commission as an agency in which MAP Certification is now valid. You’ll notice specific MAP Policy numbers have</a:t>
            </a:r>
            <a:r>
              <a:rPr lang="en-US" sz="1400" b="1" baseline="0" dirty="0"/>
              <a:t> been removed throughout in anticipation of approval of a revised MAP Policy manual. The index was updated to reflect enhanced content and the addition of an appendix. The next slides capture the more notable changes in the introduction and units.</a:t>
            </a:r>
            <a:endParaRPr lang="en-US" sz="1400" b="1" dirty="0"/>
          </a:p>
        </p:txBody>
      </p:sp>
      <p:sp>
        <p:nvSpPr>
          <p:cNvPr id="4" name="Slide Number Placeholder 3"/>
          <p:cNvSpPr>
            <a:spLocks noGrp="1"/>
          </p:cNvSpPr>
          <p:nvPr>
            <p:ph type="sldNum" sz="quarter" idx="10"/>
          </p:nvPr>
        </p:nvSpPr>
        <p:spPr/>
        <p:txBody>
          <a:bodyPr/>
          <a:lstStyle/>
          <a:p>
            <a:fld id="{6B0AEF73-4246-4147-ABD6-4FA5636718E4}" type="slidenum">
              <a:rPr lang="en-US" smtClean="0"/>
              <a:t>2</a:t>
            </a:fld>
            <a:endParaRPr lang="en-US" dirty="0"/>
          </a:p>
        </p:txBody>
      </p:sp>
    </p:spTree>
    <p:extLst>
      <p:ext uri="{BB962C8B-B14F-4D97-AF65-F5344CB8AC3E}">
        <p14:creationId xmlns:p14="http://schemas.microsoft.com/office/powerpoint/2010/main" val="39099411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a:t>The curriculum now</a:t>
            </a:r>
            <a:r>
              <a:rPr lang="en-US" sz="1400" b="1" baseline="0" dirty="0"/>
              <a:t> includes the various acceptable HCP signatures, as well as content regarding how long HCP orders are valid if the annual physical cannot be scheduled before the order expires.</a:t>
            </a:r>
          </a:p>
          <a:p>
            <a:endParaRPr lang="en-US" sz="1400" b="1" dirty="0"/>
          </a:p>
        </p:txBody>
      </p:sp>
      <p:sp>
        <p:nvSpPr>
          <p:cNvPr id="4" name="Slide Number Placeholder 3"/>
          <p:cNvSpPr>
            <a:spLocks noGrp="1"/>
          </p:cNvSpPr>
          <p:nvPr>
            <p:ph type="sldNum" sz="quarter" idx="10"/>
          </p:nvPr>
        </p:nvSpPr>
        <p:spPr/>
        <p:txBody>
          <a:bodyPr/>
          <a:lstStyle/>
          <a:p>
            <a:fld id="{6B0AEF73-4246-4147-ABD6-4FA5636718E4}" type="slidenum">
              <a:rPr lang="en-US" smtClean="0"/>
              <a:t>20</a:t>
            </a:fld>
            <a:endParaRPr lang="en-US" dirty="0"/>
          </a:p>
        </p:txBody>
      </p:sp>
    </p:spTree>
    <p:extLst>
      <p:ext uri="{BB962C8B-B14F-4D97-AF65-F5344CB8AC3E}">
        <p14:creationId xmlns:p14="http://schemas.microsoft.com/office/powerpoint/2010/main" val="40962745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a:t>The new content in this topic is regarding the importance of</a:t>
            </a:r>
            <a:r>
              <a:rPr lang="en-US" sz="1400" b="1" baseline="0" dirty="0"/>
              <a:t> d</a:t>
            </a:r>
            <a:r>
              <a:rPr lang="en-US" sz="1400" b="1" dirty="0"/>
              <a:t>iscussing with the HCP any scheduled medication the person may miss as a result of an ER or hospital visit.</a:t>
            </a:r>
          </a:p>
        </p:txBody>
      </p:sp>
      <p:sp>
        <p:nvSpPr>
          <p:cNvPr id="4" name="Slide Number Placeholder 3"/>
          <p:cNvSpPr>
            <a:spLocks noGrp="1"/>
          </p:cNvSpPr>
          <p:nvPr>
            <p:ph type="sldNum" sz="quarter" idx="10"/>
          </p:nvPr>
        </p:nvSpPr>
        <p:spPr/>
        <p:txBody>
          <a:bodyPr/>
          <a:lstStyle/>
          <a:p>
            <a:fld id="{6B0AEF73-4246-4147-ABD6-4FA5636718E4}" type="slidenum">
              <a:rPr lang="en-US" smtClean="0"/>
              <a:t>21</a:t>
            </a:fld>
            <a:endParaRPr lang="en-US" dirty="0"/>
          </a:p>
        </p:txBody>
      </p:sp>
    </p:spTree>
    <p:extLst>
      <p:ext uri="{BB962C8B-B14F-4D97-AF65-F5344CB8AC3E}">
        <p14:creationId xmlns:p14="http://schemas.microsoft.com/office/powerpoint/2010/main" val="30931259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s-IS" sz="1200" b="1" baseline="0" dirty="0"/>
              <a:t>T</a:t>
            </a:r>
            <a:r>
              <a:rPr lang="en-US" sz="1200" b="1" baseline="0" dirty="0"/>
              <a:t>h</a:t>
            </a:r>
            <a:r>
              <a:rPr lang="is-IS" sz="1200" b="1" baseline="0" dirty="0"/>
              <a:t>e fax telephone order form example was updated to include a statement that if a person is in a self-administering training program, the HCP is asked to include the number of days that a person may package and hold their medication. In addition, a new statement was added to the process of taking a telephone order, which is: To help ensure accuracy, if you’re the staff that obtains the telephone order, you should be the staff to transcribe the order.</a:t>
            </a:r>
            <a:endParaRPr lang="is-IS" sz="1200" b="1" dirty="0"/>
          </a:p>
          <a:p>
            <a:endParaRPr lang="en-US" dirty="0"/>
          </a:p>
        </p:txBody>
      </p:sp>
      <p:sp>
        <p:nvSpPr>
          <p:cNvPr id="4" name="Slide Number Placeholder 3"/>
          <p:cNvSpPr>
            <a:spLocks noGrp="1"/>
          </p:cNvSpPr>
          <p:nvPr>
            <p:ph type="sldNum" sz="quarter" idx="10"/>
          </p:nvPr>
        </p:nvSpPr>
        <p:spPr/>
        <p:txBody>
          <a:bodyPr/>
          <a:lstStyle/>
          <a:p>
            <a:fld id="{6B0AEF73-4246-4147-ABD6-4FA5636718E4}" type="slidenum">
              <a:rPr lang="en-US" smtClean="0"/>
              <a:t>22</a:t>
            </a:fld>
            <a:endParaRPr lang="en-US" dirty="0"/>
          </a:p>
        </p:txBody>
      </p:sp>
    </p:spTree>
    <p:extLst>
      <p:ext uri="{BB962C8B-B14F-4D97-AF65-F5344CB8AC3E}">
        <p14:creationId xmlns:p14="http://schemas.microsoft.com/office/powerpoint/2010/main" val="16800495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a:t>The image of a blister pack with the directions change sticker is no different. A new exercise was created to include</a:t>
            </a:r>
            <a:r>
              <a:rPr lang="en-US" sz="1400" b="1" baseline="0" dirty="0"/>
              <a:t> a corresponding </a:t>
            </a:r>
            <a:r>
              <a:rPr lang="en-US" sz="1400" b="1" dirty="0"/>
              <a:t>HCP order that shows an</a:t>
            </a:r>
            <a:r>
              <a:rPr lang="en-US" sz="1400" b="1" baseline="0" dirty="0"/>
              <a:t> increase in the dose of Phenobarbital. Staff are then asked to determine the new amount of tablets to administer.</a:t>
            </a:r>
          </a:p>
          <a:p>
            <a:endParaRPr lang="en-US" sz="1400" b="1" baseline="0" dirty="0"/>
          </a:p>
        </p:txBody>
      </p:sp>
      <p:sp>
        <p:nvSpPr>
          <p:cNvPr id="4" name="Slide Number Placeholder 3"/>
          <p:cNvSpPr>
            <a:spLocks noGrp="1"/>
          </p:cNvSpPr>
          <p:nvPr>
            <p:ph type="sldNum" sz="quarter" idx="10"/>
          </p:nvPr>
        </p:nvSpPr>
        <p:spPr/>
        <p:txBody>
          <a:bodyPr/>
          <a:lstStyle/>
          <a:p>
            <a:fld id="{6B0AEF73-4246-4147-ABD6-4FA5636718E4}" type="slidenum">
              <a:rPr lang="en-US" smtClean="0"/>
              <a:t>23</a:t>
            </a:fld>
            <a:endParaRPr lang="en-US" dirty="0"/>
          </a:p>
        </p:txBody>
      </p:sp>
    </p:spTree>
    <p:extLst>
      <p:ext uri="{BB962C8B-B14F-4D97-AF65-F5344CB8AC3E}">
        <p14:creationId xmlns:p14="http://schemas.microsoft.com/office/powerpoint/2010/main" val="22280353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a:t>In Unit 5 you’ll notice a new sentence that </a:t>
            </a:r>
            <a:r>
              <a:rPr lang="en-US" sz="1400" b="1" dirty="0" err="1"/>
              <a:t>says,“If</a:t>
            </a:r>
            <a:r>
              <a:rPr lang="en-US" sz="1400" b="1" dirty="0"/>
              <a:t> medication is delivered to</a:t>
            </a:r>
            <a:r>
              <a:rPr lang="en-US" sz="1400" b="1" baseline="0" dirty="0"/>
              <a:t> the program while you’re busy, you should ask the driver to wait until you can accept it, verify the contents against the ordering and receiving log and then sign for the medication.”</a:t>
            </a:r>
            <a:endParaRPr lang="en-US" sz="1400" b="1" dirty="0"/>
          </a:p>
        </p:txBody>
      </p:sp>
      <p:sp>
        <p:nvSpPr>
          <p:cNvPr id="4" name="Slide Number Placeholder 3"/>
          <p:cNvSpPr>
            <a:spLocks noGrp="1"/>
          </p:cNvSpPr>
          <p:nvPr>
            <p:ph type="sldNum" sz="quarter" idx="10"/>
          </p:nvPr>
        </p:nvSpPr>
        <p:spPr/>
        <p:txBody>
          <a:bodyPr/>
          <a:lstStyle/>
          <a:p>
            <a:fld id="{6B0AEF73-4246-4147-ABD6-4FA5636718E4}" type="slidenum">
              <a:rPr lang="en-US" smtClean="0"/>
              <a:t>24</a:t>
            </a:fld>
            <a:endParaRPr lang="en-US" dirty="0"/>
          </a:p>
        </p:txBody>
      </p:sp>
    </p:spTree>
    <p:extLst>
      <p:ext uri="{BB962C8B-B14F-4D97-AF65-F5344CB8AC3E}">
        <p14:creationId xmlns:p14="http://schemas.microsoft.com/office/powerpoint/2010/main" val="22201925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a:t>There’s a new Ask Your Supervisor question in this unit that states, “If a medication is ordered and the pharmacy service typically used by</a:t>
            </a:r>
            <a:r>
              <a:rPr lang="en-US" sz="1400" b="1" baseline="0" dirty="0"/>
              <a:t> your work location is not available, ask your supervisor which alternative pharmacy is to be used instead to obtain the medication.” A lot number is no longer a pharmacy label requirement. It does remain as a component on labels in the curriculum. The lot number definition was modified and now states, </a:t>
            </a:r>
            <a:r>
              <a:rPr lang="en-US" sz="1400" b="1" kern="1200" dirty="0">
                <a:solidFill>
                  <a:schemeClr val="tx1"/>
                </a:solidFill>
                <a:effectLst/>
                <a:latin typeface="+mn-lt"/>
                <a:ea typeface="+mn-ea"/>
                <a:cs typeface="+mn-cs"/>
              </a:rPr>
              <a:t>A number that is assigned to each batch of medication produced. All medication from the same batch shares the same lot number.</a:t>
            </a:r>
            <a:r>
              <a:rPr lang="en-US" sz="1400" b="1" kern="1200" baseline="0" dirty="0">
                <a:solidFill>
                  <a:schemeClr val="tx1"/>
                </a:solidFill>
                <a:effectLst/>
                <a:latin typeface="+mn-lt"/>
                <a:ea typeface="+mn-ea"/>
                <a:cs typeface="+mn-cs"/>
              </a:rPr>
              <a:t> </a:t>
            </a:r>
            <a:r>
              <a:rPr lang="en-US" sz="1400" b="1" baseline="0" dirty="0"/>
              <a:t>The statement in regard to hearing about recalls in the news now states, “If you do hear about a medication being recalled, contact the pharmacy with the medication name and follow the pharmacists’ recommendations.” A new section was added</a:t>
            </a:r>
            <a:endParaRPr lang="en-US" sz="1400" b="1" dirty="0"/>
          </a:p>
        </p:txBody>
      </p:sp>
      <p:sp>
        <p:nvSpPr>
          <p:cNvPr id="4" name="Slide Number Placeholder 3"/>
          <p:cNvSpPr>
            <a:spLocks noGrp="1"/>
          </p:cNvSpPr>
          <p:nvPr>
            <p:ph type="sldNum" sz="quarter" idx="10"/>
          </p:nvPr>
        </p:nvSpPr>
        <p:spPr/>
        <p:txBody>
          <a:bodyPr/>
          <a:lstStyle/>
          <a:p>
            <a:fld id="{6B0AEF73-4246-4147-ABD6-4FA5636718E4}" type="slidenum">
              <a:rPr lang="en-US" smtClean="0"/>
              <a:t>25</a:t>
            </a:fld>
            <a:endParaRPr lang="en-US" dirty="0"/>
          </a:p>
        </p:txBody>
      </p:sp>
    </p:spTree>
    <p:extLst>
      <p:ext uri="{BB962C8B-B14F-4D97-AF65-F5344CB8AC3E}">
        <p14:creationId xmlns:p14="http://schemas.microsoft.com/office/powerpoint/2010/main" val="32651206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s-IS" sz="1400" b="1" dirty="0"/>
              <a:t>titled When to Request a Medication Refill. T</a:t>
            </a:r>
            <a:r>
              <a:rPr lang="en-US" sz="1400" b="1" dirty="0"/>
              <a:t>h</a:t>
            </a:r>
            <a:r>
              <a:rPr lang="is-IS" sz="1400" b="1" dirty="0"/>
              <a:t>ere is a corresponding Class D</a:t>
            </a:r>
            <a:r>
              <a:rPr lang="en-US" sz="1400" b="1" dirty="0"/>
              <a:t>I</a:t>
            </a:r>
            <a:r>
              <a:rPr lang="is-IS" sz="1400" b="1" dirty="0"/>
              <a:t>scussion that includes a series of</a:t>
            </a:r>
            <a:r>
              <a:rPr lang="is-IS" sz="1400" b="1" baseline="0" dirty="0"/>
              <a:t> questions related to a blister package image and the importance of ordering a refill when a 7-day supply remains. T</a:t>
            </a:r>
            <a:r>
              <a:rPr lang="en-US" sz="1400" b="1" baseline="0" dirty="0"/>
              <a:t>h</a:t>
            </a:r>
            <a:r>
              <a:rPr lang="is-IS" sz="1400" b="1" baseline="0" dirty="0"/>
              <a:t>e end of unit 5 is in regard to storage.</a:t>
            </a:r>
            <a:endParaRPr lang="en-US" sz="1400" b="1" dirty="0"/>
          </a:p>
        </p:txBody>
      </p:sp>
      <p:sp>
        <p:nvSpPr>
          <p:cNvPr id="4" name="Slide Number Placeholder 3"/>
          <p:cNvSpPr>
            <a:spLocks noGrp="1"/>
          </p:cNvSpPr>
          <p:nvPr>
            <p:ph type="sldNum" sz="quarter" idx="10"/>
          </p:nvPr>
        </p:nvSpPr>
        <p:spPr/>
        <p:txBody>
          <a:bodyPr/>
          <a:lstStyle/>
          <a:p>
            <a:fld id="{6B0AEF73-4246-4147-ABD6-4FA5636718E4}" type="slidenum">
              <a:rPr lang="en-US" smtClean="0"/>
              <a:t>26</a:t>
            </a:fld>
            <a:endParaRPr lang="en-US" dirty="0"/>
          </a:p>
        </p:txBody>
      </p:sp>
    </p:spTree>
    <p:extLst>
      <p:ext uri="{BB962C8B-B14F-4D97-AF65-F5344CB8AC3E}">
        <p14:creationId xmlns:p14="http://schemas.microsoft.com/office/powerpoint/2010/main" val="34347682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a:t>Modifications to Medication Security,</a:t>
            </a:r>
            <a:r>
              <a:rPr lang="en-US" sz="1400" b="1" baseline="0" dirty="0"/>
              <a:t> </a:t>
            </a:r>
            <a:r>
              <a:rPr lang="en-US" sz="1400" b="1" dirty="0"/>
              <a:t>Storage and the preparation area include:</a:t>
            </a:r>
          </a:p>
          <a:p>
            <a:pPr marL="285750" indent="-285750">
              <a:buFont typeface="Arial"/>
              <a:buChar char="•"/>
            </a:pPr>
            <a:r>
              <a:rPr lang="en-US" sz="1400" b="1" dirty="0"/>
              <a:t>The addition of the word key in regard to securing medication.  </a:t>
            </a:r>
          </a:p>
          <a:p>
            <a:pPr marL="285750" indent="-285750">
              <a:buFont typeface="Arial"/>
              <a:buChar char="•"/>
            </a:pPr>
            <a:r>
              <a:rPr lang="en-US" sz="1400" b="1" dirty="0"/>
              <a:t>The statement that medication must remain in its</a:t>
            </a:r>
            <a:r>
              <a:rPr lang="en-US" sz="1400" b="1" baseline="0" dirty="0"/>
              <a:t> original container and </a:t>
            </a:r>
          </a:p>
          <a:p>
            <a:pPr marL="285750" indent="-285750">
              <a:buFont typeface="Arial"/>
              <a:buChar char="•"/>
            </a:pPr>
            <a:r>
              <a:rPr lang="en-US" sz="1400" b="1" baseline="0" dirty="0"/>
              <a:t>To avoid distractions turn off your cell phone.</a:t>
            </a:r>
          </a:p>
          <a:p>
            <a:pPr marL="0" indent="0">
              <a:buFont typeface="Arial"/>
              <a:buNone/>
            </a:pPr>
            <a:endParaRPr lang="en-US" sz="1400" b="1" baseline="0" dirty="0"/>
          </a:p>
          <a:p>
            <a:pPr marL="285750" indent="-285750">
              <a:buFont typeface="Arial"/>
              <a:buChar char="•"/>
            </a:pPr>
            <a:endParaRPr lang="en-US" sz="1400" b="1" baseline="0" dirty="0"/>
          </a:p>
          <a:p>
            <a:pPr marL="285750" indent="-285750">
              <a:buFont typeface="Arial"/>
              <a:buChar char="•"/>
            </a:pPr>
            <a:endParaRPr lang="en-US" sz="1400" b="1" dirty="0"/>
          </a:p>
          <a:p>
            <a:endParaRPr lang="en-US" sz="1400" b="1" dirty="0"/>
          </a:p>
        </p:txBody>
      </p:sp>
      <p:sp>
        <p:nvSpPr>
          <p:cNvPr id="4" name="Slide Number Placeholder 3"/>
          <p:cNvSpPr>
            <a:spLocks noGrp="1"/>
          </p:cNvSpPr>
          <p:nvPr>
            <p:ph type="sldNum" sz="quarter" idx="10"/>
          </p:nvPr>
        </p:nvSpPr>
        <p:spPr/>
        <p:txBody>
          <a:bodyPr/>
          <a:lstStyle/>
          <a:p>
            <a:fld id="{6B0AEF73-4246-4147-ABD6-4FA5636718E4}" type="slidenum">
              <a:rPr lang="en-US" smtClean="0"/>
              <a:t>27</a:t>
            </a:fld>
            <a:endParaRPr lang="en-US" dirty="0"/>
          </a:p>
        </p:txBody>
      </p:sp>
    </p:spTree>
    <p:extLst>
      <p:ext uri="{BB962C8B-B14F-4D97-AF65-F5344CB8AC3E}">
        <p14:creationId xmlns:p14="http://schemas.microsoft.com/office/powerpoint/2010/main" val="19047753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a:t>Revisions</a:t>
            </a:r>
            <a:r>
              <a:rPr lang="en-US" sz="1400" b="1" baseline="0" dirty="0"/>
              <a:t> in this unit include a word substitution, additional abbreviations, new acceptable codes, a revised definition and enhanced content.</a:t>
            </a:r>
            <a:endParaRPr lang="en-US" sz="1400" b="1" dirty="0"/>
          </a:p>
        </p:txBody>
      </p:sp>
      <p:sp>
        <p:nvSpPr>
          <p:cNvPr id="4" name="Slide Number Placeholder 3"/>
          <p:cNvSpPr>
            <a:spLocks noGrp="1"/>
          </p:cNvSpPr>
          <p:nvPr>
            <p:ph type="sldNum" sz="quarter" idx="10"/>
          </p:nvPr>
        </p:nvSpPr>
        <p:spPr/>
        <p:txBody>
          <a:bodyPr/>
          <a:lstStyle/>
          <a:p>
            <a:fld id="{6B0AEF73-4246-4147-ABD6-4FA5636718E4}" type="slidenum">
              <a:rPr lang="en-US" smtClean="0"/>
              <a:t>28</a:t>
            </a:fld>
            <a:endParaRPr lang="en-US" dirty="0"/>
          </a:p>
        </p:txBody>
      </p:sp>
    </p:spTree>
    <p:extLst>
      <p:ext uri="{BB962C8B-B14F-4D97-AF65-F5344CB8AC3E}">
        <p14:creationId xmlns:p14="http://schemas.microsoft.com/office/powerpoint/2010/main" val="1428261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a:t>The term</a:t>
            </a:r>
            <a:r>
              <a:rPr lang="en-US" sz="1400" b="1" baseline="0" dirty="0"/>
              <a:t> Medication Record is now used to describe what typically includes an Emergency Fact Sheet, HCP orders, medication sheets and medication information sheets.</a:t>
            </a:r>
            <a:endParaRPr lang="en-US" sz="1400" b="1" dirty="0"/>
          </a:p>
        </p:txBody>
      </p:sp>
      <p:sp>
        <p:nvSpPr>
          <p:cNvPr id="4" name="Slide Number Placeholder 3"/>
          <p:cNvSpPr>
            <a:spLocks noGrp="1"/>
          </p:cNvSpPr>
          <p:nvPr>
            <p:ph type="sldNum" sz="quarter" idx="10"/>
          </p:nvPr>
        </p:nvSpPr>
        <p:spPr/>
        <p:txBody>
          <a:bodyPr/>
          <a:lstStyle/>
          <a:p>
            <a:fld id="{6B0AEF73-4246-4147-ABD6-4FA5636718E4}" type="slidenum">
              <a:rPr lang="en-US" smtClean="0"/>
              <a:t>29</a:t>
            </a:fld>
            <a:endParaRPr lang="en-US" dirty="0"/>
          </a:p>
        </p:txBody>
      </p:sp>
    </p:spTree>
    <p:extLst>
      <p:ext uri="{BB962C8B-B14F-4D97-AF65-F5344CB8AC3E}">
        <p14:creationId xmlns:p14="http://schemas.microsoft.com/office/powerpoint/2010/main" val="13413888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baseline="0" dirty="0"/>
              <a:t>There is </a:t>
            </a:r>
            <a:r>
              <a:rPr lang="en-US" sz="1200" b="1" dirty="0"/>
              <a:t>now a brief description of a</a:t>
            </a:r>
            <a:r>
              <a:rPr lang="en-US" sz="1200" b="1" baseline="0" dirty="0"/>
              <a:t> MAP Massachusetts Controlled Substances Registration. </a:t>
            </a:r>
            <a:r>
              <a:rPr lang="is-IS" sz="1200" b="1" baseline="0" dirty="0"/>
              <a:t>In addition, the D&amp;S Technology testing company information was updated to reflect the Test M</a:t>
            </a:r>
            <a:r>
              <a:rPr lang="en-US" sz="1200" b="1" baseline="0" dirty="0"/>
              <a:t>a</a:t>
            </a:r>
            <a:r>
              <a:rPr lang="is-IS" sz="1200" b="1" baseline="0" dirty="0"/>
              <a:t>ster Universe website. </a:t>
            </a:r>
            <a:r>
              <a:rPr lang="is-IS" sz="1200" b="1" dirty="0"/>
              <a:t> </a:t>
            </a:r>
          </a:p>
          <a:p>
            <a:endParaRPr lang="is-IS" sz="1200" b="1" dirty="0"/>
          </a:p>
          <a:p>
            <a:endParaRPr lang="en-US" sz="1200" b="1" dirty="0"/>
          </a:p>
          <a:p>
            <a:endParaRPr lang="en-US" dirty="0"/>
          </a:p>
        </p:txBody>
      </p:sp>
      <p:sp>
        <p:nvSpPr>
          <p:cNvPr id="4" name="Slide Number Placeholder 3"/>
          <p:cNvSpPr>
            <a:spLocks noGrp="1"/>
          </p:cNvSpPr>
          <p:nvPr>
            <p:ph type="sldNum" sz="quarter" idx="10"/>
          </p:nvPr>
        </p:nvSpPr>
        <p:spPr/>
        <p:txBody>
          <a:bodyPr/>
          <a:lstStyle/>
          <a:p>
            <a:fld id="{6B0AEF73-4246-4147-ABD6-4FA5636718E4}" type="slidenum">
              <a:rPr lang="en-US" smtClean="0"/>
              <a:t>3</a:t>
            </a:fld>
            <a:endParaRPr lang="en-US" dirty="0"/>
          </a:p>
        </p:txBody>
      </p:sp>
    </p:spTree>
    <p:extLst>
      <p:ext uri="{BB962C8B-B14F-4D97-AF65-F5344CB8AC3E}">
        <p14:creationId xmlns:p14="http://schemas.microsoft.com/office/powerpoint/2010/main" val="36010263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a:t>The abbreviations for international units, orally dissolving tablets and subcutaneous were added to</a:t>
            </a:r>
            <a:r>
              <a:rPr lang="en-US" sz="1400" b="1" baseline="0" dirty="0"/>
              <a:t> the list.</a:t>
            </a:r>
            <a:endParaRPr lang="en-US" sz="1400" b="1" dirty="0"/>
          </a:p>
        </p:txBody>
      </p:sp>
      <p:sp>
        <p:nvSpPr>
          <p:cNvPr id="4" name="Slide Number Placeholder 3"/>
          <p:cNvSpPr>
            <a:spLocks noGrp="1"/>
          </p:cNvSpPr>
          <p:nvPr>
            <p:ph type="sldNum" sz="quarter" idx="10"/>
          </p:nvPr>
        </p:nvSpPr>
        <p:spPr/>
        <p:txBody>
          <a:bodyPr/>
          <a:lstStyle/>
          <a:p>
            <a:fld id="{6B0AEF73-4246-4147-ABD6-4FA5636718E4}" type="slidenum">
              <a:rPr lang="en-US" smtClean="0"/>
              <a:t>30</a:t>
            </a:fld>
            <a:endParaRPr lang="en-US" dirty="0"/>
          </a:p>
        </p:txBody>
      </p:sp>
    </p:spTree>
    <p:extLst>
      <p:ext uri="{BB962C8B-B14F-4D97-AF65-F5344CB8AC3E}">
        <p14:creationId xmlns:p14="http://schemas.microsoft.com/office/powerpoint/2010/main" val="9013814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kern="1200" dirty="0">
                <a:solidFill>
                  <a:schemeClr val="tx1"/>
                </a:solidFill>
                <a:effectLst/>
                <a:latin typeface="+mn-lt"/>
                <a:ea typeface="+mn-ea"/>
                <a:cs typeface="+mn-cs"/>
              </a:rPr>
              <a:t>Although the med sheets were not revised to include all of the possible</a:t>
            </a:r>
            <a:r>
              <a:rPr lang="en-US" sz="1400" b="1" kern="1200" baseline="0" dirty="0">
                <a:solidFill>
                  <a:schemeClr val="tx1"/>
                </a:solidFill>
                <a:effectLst/>
                <a:latin typeface="+mn-lt"/>
                <a:ea typeface="+mn-ea"/>
                <a:cs typeface="+mn-cs"/>
              </a:rPr>
              <a:t> acceptable codes allowed, i</a:t>
            </a:r>
            <a:r>
              <a:rPr lang="en-US" sz="1400" b="1" kern="1200" dirty="0">
                <a:solidFill>
                  <a:schemeClr val="tx1"/>
                </a:solidFill>
                <a:effectLst/>
                <a:latin typeface="+mn-lt"/>
                <a:ea typeface="+mn-ea"/>
                <a:cs typeface="+mn-cs"/>
              </a:rPr>
              <a:t>f you use an acceptable code on a med sheet, the code and its meaning must be listed on that med sheet. The use of ‘A’</a:t>
            </a:r>
            <a:r>
              <a:rPr lang="en-US" sz="1400" b="1" kern="1200" baseline="0" dirty="0">
                <a:solidFill>
                  <a:schemeClr val="tx1"/>
                </a:solidFill>
                <a:effectLst/>
                <a:latin typeface="+mn-lt"/>
                <a:ea typeface="+mn-ea"/>
                <a:cs typeface="+mn-cs"/>
              </a:rPr>
              <a:t> for</a:t>
            </a:r>
            <a:r>
              <a:rPr lang="en-US" sz="1400" b="1" kern="1200" dirty="0">
                <a:solidFill>
                  <a:schemeClr val="tx1"/>
                </a:solidFill>
                <a:effectLst/>
                <a:latin typeface="+mn-lt"/>
                <a:ea typeface="+mn-ea"/>
                <a:cs typeface="+mn-cs"/>
              </a:rPr>
              <a:t> absent indicates medication was not administered due to unauthorized reasons beyond staff’s control such as the person left the program without agreement or supervision or did not return as planned without agreement or supervision during medication administration time. ‘H’ now includes respite The use of ‘NSS’ for no second staff available indicates a second staff was not available for dose verification prior to administration of warfarin sodium.</a:t>
            </a:r>
            <a:r>
              <a:rPr lang="en-US" sz="1400" b="1" kern="1200" baseline="0" dirty="0">
                <a:solidFill>
                  <a:schemeClr val="tx1"/>
                </a:solidFill>
                <a:effectLst/>
                <a:latin typeface="+mn-lt"/>
                <a:ea typeface="+mn-ea"/>
                <a:cs typeface="+mn-cs"/>
              </a:rPr>
              <a:t> </a:t>
            </a:r>
            <a:r>
              <a:rPr lang="en-US" sz="1400" b="1" kern="1200" dirty="0">
                <a:solidFill>
                  <a:schemeClr val="tx1"/>
                </a:solidFill>
                <a:effectLst/>
                <a:latin typeface="+mn-lt"/>
                <a:ea typeface="+mn-ea"/>
                <a:cs typeface="+mn-cs"/>
              </a:rPr>
              <a:t>NSS  replaces the circled x symbol. The use of ‘V’ for vacation indicates medication was administered by Certified staff when the staff accompanies a person on a planned vacation.</a:t>
            </a:r>
            <a:r>
              <a:rPr lang="en-US" sz="1400" b="1" dirty="0">
                <a:effectLst/>
              </a:rPr>
              <a:t> </a:t>
            </a:r>
            <a:endParaRPr lang="en-US" sz="1400" b="1" dirty="0"/>
          </a:p>
        </p:txBody>
      </p:sp>
      <p:sp>
        <p:nvSpPr>
          <p:cNvPr id="4" name="Slide Number Placeholder 3"/>
          <p:cNvSpPr>
            <a:spLocks noGrp="1"/>
          </p:cNvSpPr>
          <p:nvPr>
            <p:ph type="sldNum" sz="quarter" idx="10"/>
          </p:nvPr>
        </p:nvSpPr>
        <p:spPr/>
        <p:txBody>
          <a:bodyPr/>
          <a:lstStyle/>
          <a:p>
            <a:fld id="{6B0AEF73-4246-4147-ABD6-4FA5636718E4}" type="slidenum">
              <a:rPr lang="en-US" smtClean="0"/>
              <a:t>31</a:t>
            </a:fld>
            <a:endParaRPr lang="en-US" dirty="0"/>
          </a:p>
        </p:txBody>
      </p:sp>
    </p:spTree>
    <p:extLst>
      <p:ext uri="{BB962C8B-B14F-4D97-AF65-F5344CB8AC3E}">
        <p14:creationId xmlns:p14="http://schemas.microsoft.com/office/powerpoint/2010/main" val="411194120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kern="1200" dirty="0">
                <a:solidFill>
                  <a:schemeClr val="tx1"/>
                </a:solidFill>
                <a:effectLst/>
                <a:latin typeface="+mn-lt"/>
                <a:ea typeface="+mn-ea"/>
                <a:cs typeface="+mn-cs"/>
              </a:rPr>
              <a:t>The use of the LOA code now </a:t>
            </a:r>
            <a:r>
              <a:rPr lang="en-US" sz="1400" b="1" kern="1200" baseline="0" dirty="0">
                <a:solidFill>
                  <a:schemeClr val="tx1"/>
                </a:solidFill>
                <a:effectLst/>
                <a:latin typeface="+mn-lt"/>
                <a:ea typeface="+mn-ea"/>
                <a:cs typeface="+mn-cs"/>
              </a:rPr>
              <a:t>indicates m</a:t>
            </a:r>
            <a:r>
              <a:rPr lang="en-US" sz="1400" b="1" kern="1200" dirty="0">
                <a:solidFill>
                  <a:schemeClr val="tx1"/>
                </a:solidFill>
                <a:effectLst/>
                <a:latin typeface="+mn-lt"/>
                <a:ea typeface="+mn-ea"/>
                <a:cs typeface="+mn-cs"/>
              </a:rPr>
              <a:t>edication was transferred to</a:t>
            </a:r>
            <a:r>
              <a:rPr lang="en-US" sz="1400" b="1" kern="1200" baseline="0" dirty="0">
                <a:solidFill>
                  <a:schemeClr val="tx1"/>
                </a:solidFill>
                <a:effectLst/>
                <a:latin typeface="+mn-lt"/>
                <a:ea typeface="+mn-ea"/>
                <a:cs typeface="+mn-cs"/>
              </a:rPr>
              <a:t> a person’s</a:t>
            </a:r>
            <a:r>
              <a:rPr lang="en-US" sz="1400" b="1" kern="1200" dirty="0">
                <a:solidFill>
                  <a:schemeClr val="tx1"/>
                </a:solidFill>
                <a:effectLst/>
                <a:latin typeface="+mn-lt"/>
                <a:ea typeface="+mn-ea"/>
                <a:cs typeface="+mn-cs"/>
              </a:rPr>
              <a:t> family,</a:t>
            </a:r>
            <a:r>
              <a:rPr lang="en-US" sz="1400" b="1" kern="1200" baseline="0" dirty="0">
                <a:solidFill>
                  <a:schemeClr val="tx1"/>
                </a:solidFill>
                <a:effectLst/>
                <a:latin typeface="+mn-lt"/>
                <a:ea typeface="+mn-ea"/>
                <a:cs typeface="+mn-cs"/>
              </a:rPr>
              <a:t> </a:t>
            </a:r>
            <a:r>
              <a:rPr lang="en-US" sz="1400" b="1" kern="1200" dirty="0">
                <a:solidFill>
                  <a:schemeClr val="tx1"/>
                </a:solidFill>
                <a:effectLst/>
                <a:latin typeface="+mn-lt"/>
                <a:ea typeface="+mn-ea"/>
                <a:cs typeface="+mn-cs"/>
              </a:rPr>
              <a:t>guardian</a:t>
            </a:r>
            <a:r>
              <a:rPr lang="en-US" sz="1400" b="1" kern="1200" baseline="0" dirty="0">
                <a:solidFill>
                  <a:schemeClr val="tx1"/>
                </a:solidFill>
                <a:effectLst/>
                <a:latin typeface="+mn-lt"/>
                <a:ea typeface="+mn-ea"/>
                <a:cs typeface="+mn-cs"/>
              </a:rPr>
              <a:t> or </a:t>
            </a:r>
            <a:r>
              <a:rPr lang="en-US" sz="1400" b="1" kern="1200" dirty="0">
                <a:solidFill>
                  <a:schemeClr val="tx1"/>
                </a:solidFill>
                <a:effectLst/>
                <a:latin typeface="+mn-lt"/>
                <a:ea typeface="+mn-ea"/>
                <a:cs typeface="+mn-cs"/>
              </a:rPr>
              <a:t>responsible party for administration while on leave of absence. The use of the new OSA code indicates</a:t>
            </a:r>
            <a:r>
              <a:rPr lang="en-US" sz="1400" b="1" kern="1200" baseline="0" dirty="0">
                <a:solidFill>
                  <a:schemeClr val="tx1"/>
                </a:solidFill>
                <a:effectLst/>
                <a:latin typeface="+mn-lt"/>
                <a:ea typeface="+mn-ea"/>
                <a:cs typeface="+mn-cs"/>
              </a:rPr>
              <a:t> m</a:t>
            </a:r>
            <a:r>
              <a:rPr lang="en-US" sz="1400" b="1" kern="1200" dirty="0">
                <a:solidFill>
                  <a:schemeClr val="tx1"/>
                </a:solidFill>
                <a:effectLst/>
                <a:latin typeface="+mn-lt"/>
                <a:ea typeface="+mn-ea"/>
                <a:cs typeface="+mn-cs"/>
              </a:rPr>
              <a:t>edication was administered by Certified staff at an off-site location, such as the movies</a:t>
            </a:r>
            <a:r>
              <a:rPr lang="en-US" sz="1400" b="1" kern="1200" baseline="0" dirty="0">
                <a:solidFill>
                  <a:schemeClr val="tx1"/>
                </a:solidFill>
                <a:effectLst/>
                <a:latin typeface="+mn-lt"/>
                <a:ea typeface="+mn-ea"/>
                <a:cs typeface="+mn-cs"/>
              </a:rPr>
              <a:t> or</a:t>
            </a:r>
            <a:r>
              <a:rPr lang="en-US" sz="1400" b="1" kern="1200" dirty="0">
                <a:solidFill>
                  <a:schemeClr val="tx1"/>
                </a:solidFill>
                <a:effectLst/>
                <a:latin typeface="+mn-lt"/>
                <a:ea typeface="+mn-ea"/>
                <a:cs typeface="+mn-cs"/>
              </a:rPr>
              <a:t> a community outing, etc. The use of these</a:t>
            </a:r>
            <a:r>
              <a:rPr lang="en-US" sz="1400" b="1" kern="1200" baseline="0" dirty="0">
                <a:solidFill>
                  <a:schemeClr val="tx1"/>
                </a:solidFill>
                <a:effectLst/>
                <a:latin typeface="+mn-lt"/>
                <a:ea typeface="+mn-ea"/>
                <a:cs typeface="+mn-cs"/>
              </a:rPr>
              <a:t> codes and how to document are both covered in detail in Unit 8.</a:t>
            </a:r>
            <a:endParaRPr lang="en-US" sz="1400" b="1"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B0AEF73-4246-4147-ABD6-4FA5636718E4}" type="slidenum">
              <a:rPr lang="en-US" smtClean="0"/>
              <a:t>32</a:t>
            </a:fld>
            <a:endParaRPr lang="en-US" dirty="0"/>
          </a:p>
        </p:txBody>
      </p:sp>
    </p:spTree>
    <p:extLst>
      <p:ext uri="{BB962C8B-B14F-4D97-AF65-F5344CB8AC3E}">
        <p14:creationId xmlns:p14="http://schemas.microsoft.com/office/powerpoint/2010/main" val="209675715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a:t>Although the information is not new,</a:t>
            </a:r>
            <a:r>
              <a:rPr lang="en-US" sz="1400" b="1" baseline="0" dirty="0"/>
              <a:t> additional </a:t>
            </a:r>
            <a:r>
              <a:rPr lang="en-US" sz="1400" b="1" dirty="0"/>
              <a:t>content was</a:t>
            </a:r>
            <a:r>
              <a:rPr lang="en-US" sz="1400" b="1" baseline="0" dirty="0"/>
              <a:t> added to correspond with the visual examples of when transcribing a frequency and when completing accuracy checks. </a:t>
            </a:r>
            <a:endParaRPr lang="en-US" sz="1400" b="1" dirty="0"/>
          </a:p>
        </p:txBody>
      </p:sp>
      <p:sp>
        <p:nvSpPr>
          <p:cNvPr id="4" name="Slide Number Placeholder 3"/>
          <p:cNvSpPr>
            <a:spLocks noGrp="1"/>
          </p:cNvSpPr>
          <p:nvPr>
            <p:ph type="sldNum" sz="quarter" idx="10"/>
          </p:nvPr>
        </p:nvSpPr>
        <p:spPr/>
        <p:txBody>
          <a:bodyPr/>
          <a:lstStyle/>
          <a:p>
            <a:fld id="{6B0AEF73-4246-4147-ABD6-4FA5636718E4}" type="slidenum">
              <a:rPr lang="en-US" smtClean="0"/>
              <a:t>33</a:t>
            </a:fld>
            <a:endParaRPr lang="en-US" dirty="0"/>
          </a:p>
        </p:txBody>
      </p:sp>
    </p:spTree>
    <p:extLst>
      <p:ext uri="{BB962C8B-B14F-4D97-AF65-F5344CB8AC3E}">
        <p14:creationId xmlns:p14="http://schemas.microsoft.com/office/powerpoint/2010/main" val="90902758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a:t>Posting and verifying after completing a transcription</a:t>
            </a:r>
            <a:r>
              <a:rPr lang="en-US" sz="1400" b="1" baseline="0" dirty="0"/>
              <a:t> is still expected; using blue or black ink to do so is acceptable. You’ll notice in the revision the red and green ink colors are no longer used. </a:t>
            </a:r>
            <a:endParaRPr lang="en-US" sz="1400" b="1" dirty="0"/>
          </a:p>
        </p:txBody>
      </p:sp>
      <p:sp>
        <p:nvSpPr>
          <p:cNvPr id="4" name="Slide Number Placeholder 3"/>
          <p:cNvSpPr>
            <a:spLocks noGrp="1"/>
          </p:cNvSpPr>
          <p:nvPr>
            <p:ph type="sldNum" sz="quarter" idx="10"/>
          </p:nvPr>
        </p:nvSpPr>
        <p:spPr/>
        <p:txBody>
          <a:bodyPr/>
          <a:lstStyle/>
          <a:p>
            <a:fld id="{6B0AEF73-4246-4147-ABD6-4FA5636718E4}" type="slidenum">
              <a:rPr lang="en-US" smtClean="0"/>
              <a:t>34</a:t>
            </a:fld>
            <a:endParaRPr lang="en-US" dirty="0"/>
          </a:p>
        </p:txBody>
      </p:sp>
    </p:spTree>
    <p:extLst>
      <p:ext uri="{BB962C8B-B14F-4D97-AF65-F5344CB8AC3E}">
        <p14:creationId xmlns:p14="http://schemas.microsoft.com/office/powerpoint/2010/main" val="151628033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a:t>in Unit</a:t>
            </a:r>
            <a:r>
              <a:rPr lang="en-US" sz="1400" b="1" baseline="0" dirty="0"/>
              <a:t> 7</a:t>
            </a:r>
            <a:endParaRPr lang="en-US" sz="1400" b="1" dirty="0"/>
          </a:p>
        </p:txBody>
      </p:sp>
      <p:sp>
        <p:nvSpPr>
          <p:cNvPr id="4" name="Slide Number Placeholder 3"/>
          <p:cNvSpPr>
            <a:spLocks noGrp="1"/>
          </p:cNvSpPr>
          <p:nvPr>
            <p:ph type="sldNum" sz="quarter" idx="10"/>
          </p:nvPr>
        </p:nvSpPr>
        <p:spPr/>
        <p:txBody>
          <a:bodyPr/>
          <a:lstStyle/>
          <a:p>
            <a:fld id="{6B0AEF73-4246-4147-ABD6-4FA5636718E4}" type="slidenum">
              <a:rPr lang="en-US" smtClean="0"/>
              <a:t>35</a:t>
            </a:fld>
            <a:endParaRPr lang="en-US" dirty="0"/>
          </a:p>
        </p:txBody>
      </p:sp>
    </p:spTree>
    <p:extLst>
      <p:ext uri="{BB962C8B-B14F-4D97-AF65-F5344CB8AC3E}">
        <p14:creationId xmlns:p14="http://schemas.microsoft.com/office/powerpoint/2010/main" val="83163809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a:t>The next several slides will cover these topics.</a:t>
            </a:r>
          </a:p>
        </p:txBody>
      </p:sp>
      <p:sp>
        <p:nvSpPr>
          <p:cNvPr id="4" name="Slide Number Placeholder 3"/>
          <p:cNvSpPr>
            <a:spLocks noGrp="1"/>
          </p:cNvSpPr>
          <p:nvPr>
            <p:ph type="sldNum" sz="quarter" idx="10"/>
          </p:nvPr>
        </p:nvSpPr>
        <p:spPr/>
        <p:txBody>
          <a:bodyPr/>
          <a:lstStyle/>
          <a:p>
            <a:fld id="{6B0AEF73-4246-4147-ABD6-4FA5636718E4}" type="slidenum">
              <a:rPr lang="en-US" smtClean="0"/>
              <a:t>36</a:t>
            </a:fld>
            <a:endParaRPr lang="en-US" dirty="0"/>
          </a:p>
        </p:txBody>
      </p:sp>
    </p:spTree>
    <p:extLst>
      <p:ext uri="{BB962C8B-B14F-4D97-AF65-F5344CB8AC3E}">
        <p14:creationId xmlns:p14="http://schemas.microsoft.com/office/powerpoint/2010/main" val="41155766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a:t>The information regarding Vital Signs training related to medication administration was</a:t>
            </a:r>
            <a:r>
              <a:rPr lang="en-US" sz="1400" b="1" baseline="0" dirty="0"/>
              <a:t> added to the curriculum.</a:t>
            </a:r>
            <a:endParaRPr lang="en-US" sz="1400" b="1" dirty="0"/>
          </a:p>
        </p:txBody>
      </p:sp>
      <p:sp>
        <p:nvSpPr>
          <p:cNvPr id="4" name="Slide Number Placeholder 3"/>
          <p:cNvSpPr>
            <a:spLocks noGrp="1"/>
          </p:cNvSpPr>
          <p:nvPr>
            <p:ph type="sldNum" sz="quarter" idx="10"/>
          </p:nvPr>
        </p:nvSpPr>
        <p:spPr/>
        <p:txBody>
          <a:bodyPr/>
          <a:lstStyle/>
          <a:p>
            <a:fld id="{6B0AEF73-4246-4147-ABD6-4FA5636718E4}" type="slidenum">
              <a:rPr lang="en-US" smtClean="0"/>
              <a:t>37</a:t>
            </a:fld>
            <a:endParaRPr lang="en-US" dirty="0"/>
          </a:p>
        </p:txBody>
      </p:sp>
    </p:spTree>
    <p:extLst>
      <p:ext uri="{BB962C8B-B14F-4D97-AF65-F5344CB8AC3E}">
        <p14:creationId xmlns:p14="http://schemas.microsoft.com/office/powerpoint/2010/main" val="211653301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a:t>New sentences were added to the PRN medication content to help distinguish between target signs and symptoms and the reason a medication is ordered. The content also includes that the one hour window does not apply to PRN medication.</a:t>
            </a:r>
          </a:p>
        </p:txBody>
      </p:sp>
      <p:sp>
        <p:nvSpPr>
          <p:cNvPr id="4" name="Slide Number Placeholder 3"/>
          <p:cNvSpPr>
            <a:spLocks noGrp="1"/>
          </p:cNvSpPr>
          <p:nvPr>
            <p:ph type="sldNum" sz="quarter" idx="10"/>
          </p:nvPr>
        </p:nvSpPr>
        <p:spPr/>
        <p:txBody>
          <a:bodyPr/>
          <a:lstStyle/>
          <a:p>
            <a:fld id="{6B0AEF73-4246-4147-ABD6-4FA5636718E4}" type="slidenum">
              <a:rPr lang="en-US" smtClean="0"/>
              <a:t>38</a:t>
            </a:fld>
            <a:endParaRPr lang="en-US" dirty="0"/>
          </a:p>
        </p:txBody>
      </p:sp>
    </p:spTree>
    <p:extLst>
      <p:ext uri="{BB962C8B-B14F-4D97-AF65-F5344CB8AC3E}">
        <p14:creationId xmlns:p14="http://schemas.microsoft.com/office/powerpoint/2010/main" val="348211531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a:t>Only those routes</a:t>
            </a:r>
            <a:r>
              <a:rPr lang="en-US" sz="1400" b="1" baseline="0" dirty="0"/>
              <a:t> by which a Certified staff may administer medications are now included.</a:t>
            </a:r>
            <a:endParaRPr lang="en-US" sz="1400" b="1" dirty="0"/>
          </a:p>
        </p:txBody>
      </p:sp>
      <p:sp>
        <p:nvSpPr>
          <p:cNvPr id="4" name="Slide Number Placeholder 3"/>
          <p:cNvSpPr>
            <a:spLocks noGrp="1"/>
          </p:cNvSpPr>
          <p:nvPr>
            <p:ph type="sldNum" sz="quarter" idx="10"/>
          </p:nvPr>
        </p:nvSpPr>
        <p:spPr/>
        <p:txBody>
          <a:bodyPr/>
          <a:lstStyle/>
          <a:p>
            <a:fld id="{6B0AEF73-4246-4147-ABD6-4FA5636718E4}" type="slidenum">
              <a:rPr lang="en-US" smtClean="0"/>
              <a:t>39</a:t>
            </a:fld>
            <a:endParaRPr lang="en-US" dirty="0"/>
          </a:p>
        </p:txBody>
      </p:sp>
    </p:spTree>
    <p:extLst>
      <p:ext uri="{BB962C8B-B14F-4D97-AF65-F5344CB8AC3E}">
        <p14:creationId xmlns:p14="http://schemas.microsoft.com/office/powerpoint/2010/main" val="39981416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400" b="1" dirty="0"/>
              <a:t>The introduction includes additional </a:t>
            </a:r>
            <a:r>
              <a:rPr lang="en-US" sz="1400" b="1" baseline="0" dirty="0"/>
              <a:t>locations where MAP Certification is not valid.  </a:t>
            </a:r>
          </a:p>
          <a:p>
            <a:pPr lvl="0"/>
            <a:endParaRPr lang="en-US" sz="1400" b="1" kern="1200" dirty="0">
              <a:solidFill>
                <a:schemeClr val="tx1"/>
              </a:solidFill>
              <a:effectLst/>
              <a:latin typeface="+mn-lt"/>
              <a:ea typeface="+mn-ea"/>
              <a:cs typeface="+mn-cs"/>
            </a:endParaRPr>
          </a:p>
          <a:p>
            <a:pPr lvl="0"/>
            <a:endParaRPr lang="en-US" sz="1400" b="1"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B0AEF73-4246-4147-ABD6-4FA5636718E4}" type="slidenum">
              <a:rPr lang="en-US" smtClean="0"/>
              <a:t>4</a:t>
            </a:fld>
            <a:endParaRPr lang="en-US" dirty="0"/>
          </a:p>
        </p:txBody>
      </p:sp>
    </p:spTree>
    <p:extLst>
      <p:ext uri="{BB962C8B-B14F-4D97-AF65-F5344CB8AC3E}">
        <p14:creationId xmlns:p14="http://schemas.microsoft.com/office/powerpoint/2010/main" val="49286566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a:t>Due to interpretations other than those intended, Check 3 of the medication administration process was reworded.</a:t>
            </a:r>
          </a:p>
        </p:txBody>
      </p:sp>
      <p:sp>
        <p:nvSpPr>
          <p:cNvPr id="4" name="Slide Number Placeholder 3"/>
          <p:cNvSpPr>
            <a:spLocks noGrp="1"/>
          </p:cNvSpPr>
          <p:nvPr>
            <p:ph type="sldNum" sz="quarter" idx="10"/>
          </p:nvPr>
        </p:nvSpPr>
        <p:spPr/>
        <p:txBody>
          <a:bodyPr/>
          <a:lstStyle/>
          <a:p>
            <a:fld id="{6B0AEF73-4246-4147-ABD6-4FA5636718E4}" type="slidenum">
              <a:rPr lang="en-US" smtClean="0"/>
              <a:t>40</a:t>
            </a:fld>
            <a:endParaRPr lang="en-US" dirty="0"/>
          </a:p>
        </p:txBody>
      </p:sp>
    </p:spTree>
    <p:extLst>
      <p:ext uri="{BB962C8B-B14F-4D97-AF65-F5344CB8AC3E}">
        <p14:creationId xmlns:p14="http://schemas.microsoft.com/office/powerpoint/2010/main" val="53344237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a:t>There are new liquid medication</a:t>
            </a:r>
            <a:r>
              <a:rPr lang="en-US" sz="1400" b="1" baseline="0" dirty="0"/>
              <a:t> label images that are easier to read.  </a:t>
            </a:r>
            <a:endParaRPr lang="en-US" sz="1400" b="1" dirty="0"/>
          </a:p>
        </p:txBody>
      </p:sp>
      <p:sp>
        <p:nvSpPr>
          <p:cNvPr id="4" name="Slide Number Placeholder 3"/>
          <p:cNvSpPr>
            <a:spLocks noGrp="1"/>
          </p:cNvSpPr>
          <p:nvPr>
            <p:ph type="sldNum" sz="quarter" idx="10"/>
          </p:nvPr>
        </p:nvSpPr>
        <p:spPr/>
        <p:txBody>
          <a:bodyPr/>
          <a:lstStyle/>
          <a:p>
            <a:fld id="{6B0AEF73-4246-4147-ABD6-4FA5636718E4}" type="slidenum">
              <a:rPr lang="en-US" smtClean="0"/>
              <a:t>41</a:t>
            </a:fld>
            <a:endParaRPr lang="en-US" dirty="0"/>
          </a:p>
        </p:txBody>
      </p:sp>
    </p:spTree>
    <p:extLst>
      <p:ext uri="{BB962C8B-B14F-4D97-AF65-F5344CB8AC3E}">
        <p14:creationId xmlns:p14="http://schemas.microsoft.com/office/powerpoint/2010/main" val="363375187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a:t>Refusal content was modified to reinforce that the prescribing HCP be notified; not necessarily to obtain a recommendation. In addition, new exercises were added to reinforce to staff that when reporting refusals of someone who refuses</a:t>
            </a:r>
            <a:r>
              <a:rPr lang="en-US" sz="1400" b="1" baseline="0" dirty="0"/>
              <a:t> often, to be sure to report all of the refusals, not only the one the staff was directly involved with.</a:t>
            </a:r>
            <a:endParaRPr lang="en-US" sz="1400" b="1" dirty="0"/>
          </a:p>
        </p:txBody>
      </p:sp>
      <p:sp>
        <p:nvSpPr>
          <p:cNvPr id="4" name="Slide Number Placeholder 3"/>
          <p:cNvSpPr>
            <a:spLocks noGrp="1"/>
          </p:cNvSpPr>
          <p:nvPr>
            <p:ph type="sldNum" sz="quarter" idx="10"/>
          </p:nvPr>
        </p:nvSpPr>
        <p:spPr/>
        <p:txBody>
          <a:bodyPr/>
          <a:lstStyle/>
          <a:p>
            <a:fld id="{6B0AEF73-4246-4147-ABD6-4FA5636718E4}" type="slidenum">
              <a:rPr lang="en-US" smtClean="0"/>
              <a:t>42</a:t>
            </a:fld>
            <a:endParaRPr lang="en-US" dirty="0"/>
          </a:p>
        </p:txBody>
      </p:sp>
    </p:spTree>
    <p:extLst>
      <p:ext uri="{BB962C8B-B14F-4D97-AF65-F5344CB8AC3E}">
        <p14:creationId xmlns:p14="http://schemas.microsoft.com/office/powerpoint/2010/main" val="368140619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baseline="0" dirty="0"/>
              <a:t>Unit 8 contains both enhanced content and new concepts.</a:t>
            </a:r>
            <a:endParaRPr lang="en-US" sz="1400" b="1" dirty="0"/>
          </a:p>
        </p:txBody>
      </p:sp>
      <p:sp>
        <p:nvSpPr>
          <p:cNvPr id="4" name="Slide Number Placeholder 3"/>
          <p:cNvSpPr>
            <a:spLocks noGrp="1"/>
          </p:cNvSpPr>
          <p:nvPr>
            <p:ph type="sldNum" sz="quarter" idx="10"/>
          </p:nvPr>
        </p:nvSpPr>
        <p:spPr/>
        <p:txBody>
          <a:bodyPr/>
          <a:lstStyle/>
          <a:p>
            <a:fld id="{6B0AEF73-4246-4147-ABD6-4FA5636718E4}" type="slidenum">
              <a:rPr lang="en-US" smtClean="0"/>
              <a:t>43</a:t>
            </a:fld>
            <a:endParaRPr lang="en-US" dirty="0"/>
          </a:p>
        </p:txBody>
      </p:sp>
    </p:spTree>
    <p:extLst>
      <p:ext uri="{BB962C8B-B14F-4D97-AF65-F5344CB8AC3E}">
        <p14:creationId xmlns:p14="http://schemas.microsoft.com/office/powerpoint/2010/main" val="226980356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a:t>In regard to a Count Book, content was added to ensure the site address and a Book number are documented.</a:t>
            </a:r>
          </a:p>
          <a:p>
            <a:endParaRPr lang="en-US" sz="1400" b="1" dirty="0"/>
          </a:p>
          <a:p>
            <a:endParaRPr lang="en-US" sz="1400" b="1" dirty="0"/>
          </a:p>
        </p:txBody>
      </p:sp>
      <p:sp>
        <p:nvSpPr>
          <p:cNvPr id="4" name="Slide Number Placeholder 3"/>
          <p:cNvSpPr>
            <a:spLocks noGrp="1"/>
          </p:cNvSpPr>
          <p:nvPr>
            <p:ph type="sldNum" sz="quarter" idx="10"/>
          </p:nvPr>
        </p:nvSpPr>
        <p:spPr/>
        <p:txBody>
          <a:bodyPr/>
          <a:lstStyle/>
          <a:p>
            <a:fld id="{6B0AEF73-4246-4147-ABD6-4FA5636718E4}" type="slidenum">
              <a:rPr lang="en-US" smtClean="0"/>
              <a:t>44</a:t>
            </a:fld>
            <a:endParaRPr lang="en-US" dirty="0"/>
          </a:p>
        </p:txBody>
      </p:sp>
    </p:spTree>
    <p:extLst>
      <p:ext uri="{BB962C8B-B14F-4D97-AF65-F5344CB8AC3E}">
        <p14:creationId xmlns:p14="http://schemas.microsoft.com/office/powerpoint/2010/main" val="271462772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t>Language is included so that staff know</a:t>
            </a:r>
            <a:r>
              <a:rPr lang="en-US" sz="1200" b="1" baseline="0" dirty="0"/>
              <a:t> a</a:t>
            </a:r>
            <a:r>
              <a:rPr lang="en-US" sz="1200" b="1" dirty="0"/>
              <a:t>s the index is updated, the preceding page number is not crossed out.</a:t>
            </a:r>
          </a:p>
          <a:p>
            <a:endParaRPr lang="en-US" dirty="0"/>
          </a:p>
        </p:txBody>
      </p:sp>
      <p:sp>
        <p:nvSpPr>
          <p:cNvPr id="4" name="Slide Number Placeholder 3"/>
          <p:cNvSpPr>
            <a:spLocks noGrp="1"/>
          </p:cNvSpPr>
          <p:nvPr>
            <p:ph type="sldNum" sz="quarter" idx="10"/>
          </p:nvPr>
        </p:nvSpPr>
        <p:spPr/>
        <p:txBody>
          <a:bodyPr/>
          <a:lstStyle/>
          <a:p>
            <a:fld id="{6B0AEF73-4246-4147-ABD6-4FA5636718E4}" type="slidenum">
              <a:rPr lang="en-US" smtClean="0"/>
              <a:t>45</a:t>
            </a:fld>
            <a:endParaRPr lang="en-US" dirty="0"/>
          </a:p>
        </p:txBody>
      </p:sp>
    </p:spTree>
    <p:extLst>
      <p:ext uri="{BB962C8B-B14F-4D97-AF65-F5344CB8AC3E}">
        <p14:creationId xmlns:p14="http://schemas.microsoft.com/office/powerpoint/2010/main" val="280510258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a:t>On a count sheet, when transferring information from an old page to a new one, the words ‘page transfer’ are now used.</a:t>
            </a:r>
          </a:p>
        </p:txBody>
      </p:sp>
      <p:sp>
        <p:nvSpPr>
          <p:cNvPr id="4" name="Slide Number Placeholder 3"/>
          <p:cNvSpPr>
            <a:spLocks noGrp="1"/>
          </p:cNvSpPr>
          <p:nvPr>
            <p:ph type="sldNum" sz="quarter" idx="10"/>
          </p:nvPr>
        </p:nvSpPr>
        <p:spPr/>
        <p:txBody>
          <a:bodyPr/>
          <a:lstStyle/>
          <a:p>
            <a:fld id="{6B0AEF73-4246-4147-ABD6-4FA5636718E4}" type="slidenum">
              <a:rPr lang="en-US" smtClean="0"/>
              <a:t>46</a:t>
            </a:fld>
            <a:endParaRPr lang="en-US" dirty="0"/>
          </a:p>
        </p:txBody>
      </p:sp>
    </p:spTree>
    <p:extLst>
      <p:ext uri="{BB962C8B-B14F-4D97-AF65-F5344CB8AC3E}">
        <p14:creationId xmlns:p14="http://schemas.microsoft.com/office/powerpoint/2010/main" val="334952039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t>When documenting the time a count was conducted language is included to look at a clock and document the time to the exact minute. The use of the word ‘witness’</a:t>
            </a:r>
            <a:r>
              <a:rPr lang="en-US" sz="1200" b="1" baseline="0" dirty="0"/>
              <a:t> </a:t>
            </a:r>
            <a:r>
              <a:rPr lang="en-US" sz="1200" b="1" dirty="0"/>
              <a:t>next to a staff signature on a Count Signature Sheet when the two staff conducting a count are working together</a:t>
            </a:r>
            <a:r>
              <a:rPr lang="en-US" sz="1200" b="1" baseline="0" dirty="0"/>
              <a:t> has been recommended by DPH. The curriculum content now reflects the DPH recommendation.</a:t>
            </a:r>
            <a:r>
              <a:rPr lang="en-US" sz="1200" b="1" dirty="0"/>
              <a:t> </a:t>
            </a:r>
          </a:p>
          <a:p>
            <a:endParaRPr lang="en-US" dirty="0"/>
          </a:p>
        </p:txBody>
      </p:sp>
      <p:sp>
        <p:nvSpPr>
          <p:cNvPr id="4" name="Slide Number Placeholder 3"/>
          <p:cNvSpPr>
            <a:spLocks noGrp="1"/>
          </p:cNvSpPr>
          <p:nvPr>
            <p:ph type="sldNum" sz="quarter" idx="10"/>
          </p:nvPr>
        </p:nvSpPr>
        <p:spPr/>
        <p:txBody>
          <a:bodyPr/>
          <a:lstStyle/>
          <a:p>
            <a:fld id="{6B0AEF73-4246-4147-ABD6-4FA5636718E4}" type="slidenum">
              <a:rPr lang="en-US" smtClean="0"/>
              <a:t>47</a:t>
            </a:fld>
            <a:endParaRPr lang="en-US" dirty="0"/>
          </a:p>
        </p:txBody>
      </p:sp>
    </p:spTree>
    <p:extLst>
      <p:ext uri="{BB962C8B-B14F-4D97-AF65-F5344CB8AC3E}">
        <p14:creationId xmlns:p14="http://schemas.microsoft.com/office/powerpoint/2010/main" val="121963217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a:t>The conditions of when a single</a:t>
            </a:r>
            <a:r>
              <a:rPr lang="en-US" sz="1400" b="1" baseline="0" dirty="0"/>
              <a:t> person count may be conducted were updated. </a:t>
            </a:r>
            <a:endParaRPr lang="en-US" sz="1400" b="1" dirty="0"/>
          </a:p>
        </p:txBody>
      </p:sp>
      <p:sp>
        <p:nvSpPr>
          <p:cNvPr id="4" name="Slide Number Placeholder 3"/>
          <p:cNvSpPr>
            <a:spLocks noGrp="1"/>
          </p:cNvSpPr>
          <p:nvPr>
            <p:ph type="sldNum" sz="quarter" idx="10"/>
          </p:nvPr>
        </p:nvSpPr>
        <p:spPr/>
        <p:txBody>
          <a:bodyPr/>
          <a:lstStyle/>
          <a:p>
            <a:fld id="{6B0AEF73-4246-4147-ABD6-4FA5636718E4}" type="slidenum">
              <a:rPr lang="en-US" smtClean="0"/>
              <a:t>48</a:t>
            </a:fld>
            <a:endParaRPr lang="en-US" dirty="0"/>
          </a:p>
        </p:txBody>
      </p:sp>
    </p:spTree>
    <p:extLst>
      <p:ext uri="{BB962C8B-B14F-4D97-AF65-F5344CB8AC3E}">
        <p14:creationId xmlns:p14="http://schemas.microsoft.com/office/powerpoint/2010/main" val="51701930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a:t>There is a new exercise related to staff responsibility if there are no refills remaining.</a:t>
            </a:r>
          </a:p>
        </p:txBody>
      </p:sp>
      <p:sp>
        <p:nvSpPr>
          <p:cNvPr id="4" name="Slide Number Placeholder 3"/>
          <p:cNvSpPr>
            <a:spLocks noGrp="1"/>
          </p:cNvSpPr>
          <p:nvPr>
            <p:ph type="sldNum" sz="quarter" idx="10"/>
          </p:nvPr>
        </p:nvSpPr>
        <p:spPr/>
        <p:txBody>
          <a:bodyPr/>
          <a:lstStyle/>
          <a:p>
            <a:fld id="{6B0AEF73-4246-4147-ABD6-4FA5636718E4}" type="slidenum">
              <a:rPr lang="en-US" smtClean="0"/>
              <a:t>49</a:t>
            </a:fld>
            <a:endParaRPr lang="en-US" dirty="0"/>
          </a:p>
        </p:txBody>
      </p:sp>
    </p:spTree>
    <p:extLst>
      <p:ext uri="{BB962C8B-B14F-4D97-AF65-F5344CB8AC3E}">
        <p14:creationId xmlns:p14="http://schemas.microsoft.com/office/powerpoint/2010/main" val="12572926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s-IS" sz="1400" b="1" dirty="0"/>
              <a:t>A change in the medication administration demo pretest component, is</a:t>
            </a:r>
            <a:r>
              <a:rPr lang="is-IS" sz="1400" b="1" baseline="0" dirty="0"/>
              <a:t> the elimination of</a:t>
            </a:r>
            <a:r>
              <a:rPr lang="is-IS" sz="1400" b="1" dirty="0"/>
              <a:t> the option for</a:t>
            </a:r>
            <a:r>
              <a:rPr lang="is-IS" sz="1400" b="1" baseline="0" dirty="0"/>
              <a:t> a MAP Trainer to </a:t>
            </a:r>
            <a:r>
              <a:rPr lang="is-IS" sz="1400" b="1" dirty="0"/>
              <a:t>allow a peer to provide feedback. Now only the MAP Trainer may</a:t>
            </a:r>
            <a:r>
              <a:rPr lang="is-IS" sz="1400" b="1" baseline="0" dirty="0"/>
              <a:t> do so for pretest purposes. </a:t>
            </a:r>
            <a:r>
              <a:rPr lang="is-IS" sz="1400" b="1" dirty="0"/>
              <a:t>The MAP Trainer Instructions and corresponding checklist used to evaluate the competency of staff demonstration of this skill</a:t>
            </a:r>
            <a:r>
              <a:rPr lang="is-IS" sz="1400" b="1" baseline="0" dirty="0"/>
              <a:t> was updated to reflect the change. T</a:t>
            </a:r>
            <a:r>
              <a:rPr lang="en-US" sz="1400" b="1" baseline="0" dirty="0"/>
              <a:t>o locate the</a:t>
            </a:r>
            <a:r>
              <a:rPr lang="is-IS" sz="1400" b="1" baseline="0" dirty="0"/>
              <a:t> documents,</a:t>
            </a:r>
            <a:endParaRPr lang="en-US" sz="1400" b="1" dirty="0"/>
          </a:p>
          <a:p>
            <a:endParaRPr lang="en-US" sz="1400" dirty="0"/>
          </a:p>
        </p:txBody>
      </p:sp>
      <p:sp>
        <p:nvSpPr>
          <p:cNvPr id="4" name="Slide Number Placeholder 3"/>
          <p:cNvSpPr>
            <a:spLocks noGrp="1"/>
          </p:cNvSpPr>
          <p:nvPr>
            <p:ph type="sldNum" sz="quarter" idx="10"/>
          </p:nvPr>
        </p:nvSpPr>
        <p:spPr/>
        <p:txBody>
          <a:bodyPr/>
          <a:lstStyle/>
          <a:p>
            <a:fld id="{6B0AEF73-4246-4147-ABD6-4FA5636718E4}" type="slidenum">
              <a:rPr lang="en-US" smtClean="0"/>
              <a:t>5</a:t>
            </a:fld>
            <a:endParaRPr lang="en-US" dirty="0"/>
          </a:p>
        </p:txBody>
      </p:sp>
    </p:spTree>
    <p:extLst>
      <p:ext uri="{BB962C8B-B14F-4D97-AF65-F5344CB8AC3E}">
        <p14:creationId xmlns:p14="http://schemas.microsoft.com/office/powerpoint/2010/main" val="1559873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a:t>This unit now</a:t>
            </a:r>
            <a:r>
              <a:rPr lang="en-US" sz="1400" b="1" baseline="0" dirty="0"/>
              <a:t> has a section titled Medication Administration at Locations Other than the Residential Program.</a:t>
            </a:r>
            <a:endParaRPr lang="en-US" sz="1400" b="1" dirty="0"/>
          </a:p>
        </p:txBody>
      </p:sp>
      <p:sp>
        <p:nvSpPr>
          <p:cNvPr id="4" name="Slide Number Placeholder 3"/>
          <p:cNvSpPr>
            <a:spLocks noGrp="1"/>
          </p:cNvSpPr>
          <p:nvPr>
            <p:ph type="sldNum" sz="quarter" idx="10"/>
          </p:nvPr>
        </p:nvSpPr>
        <p:spPr/>
        <p:txBody>
          <a:bodyPr/>
          <a:lstStyle/>
          <a:p>
            <a:fld id="{6B0AEF73-4246-4147-ABD6-4FA5636718E4}" type="slidenum">
              <a:rPr lang="en-US" smtClean="0"/>
              <a:t>50</a:t>
            </a:fld>
            <a:endParaRPr lang="en-US" dirty="0"/>
          </a:p>
        </p:txBody>
      </p:sp>
    </p:spTree>
    <p:extLst>
      <p:ext uri="{BB962C8B-B14F-4D97-AF65-F5344CB8AC3E}">
        <p14:creationId xmlns:p14="http://schemas.microsoft.com/office/powerpoint/2010/main" val="182365652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a:t>The new section titles include medication related responsibilities of both residential program staff and day program staff. There are new exercises and visual examples</a:t>
            </a:r>
            <a:r>
              <a:rPr lang="en-US" dirty="0"/>
              <a:t>.</a:t>
            </a:r>
          </a:p>
        </p:txBody>
      </p:sp>
      <p:sp>
        <p:nvSpPr>
          <p:cNvPr id="4" name="Slide Number Placeholder 3"/>
          <p:cNvSpPr>
            <a:spLocks noGrp="1"/>
          </p:cNvSpPr>
          <p:nvPr>
            <p:ph type="sldNum" sz="quarter" idx="10"/>
          </p:nvPr>
        </p:nvSpPr>
        <p:spPr/>
        <p:txBody>
          <a:bodyPr/>
          <a:lstStyle/>
          <a:p>
            <a:fld id="{6B0AEF73-4246-4147-ABD6-4FA5636718E4}" type="slidenum">
              <a:rPr lang="en-US" smtClean="0"/>
              <a:t>51</a:t>
            </a:fld>
            <a:endParaRPr lang="en-US" dirty="0"/>
          </a:p>
        </p:txBody>
      </p:sp>
    </p:spTree>
    <p:extLst>
      <p:ext uri="{BB962C8B-B14F-4D97-AF65-F5344CB8AC3E}">
        <p14:creationId xmlns:p14="http://schemas.microsoft.com/office/powerpoint/2010/main" val="217389356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kern="1200" dirty="0">
                <a:solidFill>
                  <a:schemeClr val="tx1"/>
                </a:solidFill>
                <a:effectLst/>
                <a:latin typeface="+mn-lt"/>
                <a:ea typeface="+mn-ea"/>
                <a:cs typeface="+mn-cs"/>
              </a:rPr>
              <a:t>The new content</a:t>
            </a:r>
            <a:r>
              <a:rPr lang="en-US" sz="1400" b="1" kern="1200" baseline="0" dirty="0">
                <a:solidFill>
                  <a:schemeClr val="tx1"/>
                </a:solidFill>
                <a:effectLst/>
                <a:latin typeface="+mn-lt"/>
                <a:ea typeface="+mn-ea"/>
                <a:cs typeface="+mn-cs"/>
              </a:rPr>
              <a:t> covering day program staff responsibilities includes</a:t>
            </a:r>
            <a:r>
              <a:rPr lang="en-US" sz="1400" b="1" kern="1200" dirty="0">
                <a:solidFill>
                  <a:schemeClr val="tx1"/>
                </a:solidFill>
                <a:effectLst/>
                <a:latin typeface="+mn-lt"/>
                <a:ea typeface="+mn-ea"/>
                <a:cs typeface="+mn-cs"/>
              </a:rPr>
              <a:t> the need for a system. The system needs to ensure Number 1: a complete set of current HCP orders are received from the residential program for each person; including PRN medication orders that may be needed during day program hours, Number 2: verify that the amount of medication received from residential program staff is adequate and, Number 3: to transcribe</a:t>
            </a:r>
            <a:r>
              <a:rPr lang="en-US" sz="1400" b="1" kern="1200" baseline="0" dirty="0">
                <a:solidFill>
                  <a:schemeClr val="tx1"/>
                </a:solidFill>
                <a:effectLst/>
                <a:latin typeface="+mn-lt"/>
                <a:ea typeface="+mn-ea"/>
                <a:cs typeface="+mn-cs"/>
              </a:rPr>
              <a:t> o</a:t>
            </a:r>
            <a:r>
              <a:rPr lang="en-US" sz="1400" b="1" kern="1200" dirty="0">
                <a:solidFill>
                  <a:schemeClr val="tx1"/>
                </a:solidFill>
                <a:effectLst/>
                <a:latin typeface="+mn-lt"/>
                <a:ea typeface="+mn-ea"/>
                <a:cs typeface="+mn-cs"/>
              </a:rPr>
              <a:t>nly medications scheduled during day program hours.</a:t>
            </a:r>
          </a:p>
          <a:p>
            <a:pPr marL="285750" indent="-285750">
              <a:buFont typeface="Arial"/>
              <a:buChar char="•"/>
            </a:pPr>
            <a:endParaRPr lang="en-US" sz="1400" b="1" kern="1200" dirty="0">
              <a:solidFill>
                <a:schemeClr val="tx1"/>
              </a:solidFill>
              <a:effectLst/>
              <a:latin typeface="+mn-lt"/>
              <a:ea typeface="+mn-ea"/>
              <a:cs typeface="+mn-cs"/>
            </a:endParaRPr>
          </a:p>
          <a:p>
            <a:pPr marL="0" indent="0">
              <a:buFont typeface="Arial"/>
              <a:buNone/>
            </a:pPr>
            <a:endParaRPr lang="en-US" sz="1400" b="1" kern="1200" dirty="0">
              <a:solidFill>
                <a:schemeClr val="tx1"/>
              </a:solidFill>
              <a:effectLst/>
              <a:latin typeface="+mn-lt"/>
              <a:ea typeface="+mn-ea"/>
              <a:cs typeface="+mn-cs"/>
            </a:endParaRPr>
          </a:p>
          <a:p>
            <a:endParaRPr lang="en-US" sz="1600" b="1" dirty="0"/>
          </a:p>
        </p:txBody>
      </p:sp>
      <p:sp>
        <p:nvSpPr>
          <p:cNvPr id="4" name="Slide Number Placeholder 3"/>
          <p:cNvSpPr>
            <a:spLocks noGrp="1"/>
          </p:cNvSpPr>
          <p:nvPr>
            <p:ph type="sldNum" sz="quarter" idx="10"/>
          </p:nvPr>
        </p:nvSpPr>
        <p:spPr/>
        <p:txBody>
          <a:bodyPr/>
          <a:lstStyle/>
          <a:p>
            <a:fld id="{6B0AEF73-4246-4147-ABD6-4FA5636718E4}" type="slidenum">
              <a:rPr lang="en-US" smtClean="0"/>
              <a:t>52</a:t>
            </a:fld>
            <a:endParaRPr lang="en-US" dirty="0"/>
          </a:p>
        </p:txBody>
      </p:sp>
    </p:spTree>
    <p:extLst>
      <p:ext uri="{BB962C8B-B14F-4D97-AF65-F5344CB8AC3E}">
        <p14:creationId xmlns:p14="http://schemas.microsoft.com/office/powerpoint/2010/main" val="398272309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a:t>There’s</a:t>
            </a:r>
            <a:r>
              <a:rPr lang="en-US" sz="1400" b="1" baseline="0" dirty="0"/>
              <a:t> a </a:t>
            </a:r>
            <a:r>
              <a:rPr lang="en-US" sz="1400" b="1" dirty="0"/>
              <a:t>visual example of how to transcribe a medication at</a:t>
            </a:r>
            <a:r>
              <a:rPr lang="en-US" sz="1400" b="1" baseline="0" dirty="0"/>
              <a:t> the day program, leaving only those boxes open for which day program staff are responsible to administer.</a:t>
            </a:r>
            <a:endParaRPr lang="en-US" sz="1400" b="1" dirty="0"/>
          </a:p>
        </p:txBody>
      </p:sp>
      <p:sp>
        <p:nvSpPr>
          <p:cNvPr id="4" name="Slide Number Placeholder 3"/>
          <p:cNvSpPr>
            <a:spLocks noGrp="1"/>
          </p:cNvSpPr>
          <p:nvPr>
            <p:ph type="sldNum" sz="quarter" idx="10"/>
          </p:nvPr>
        </p:nvSpPr>
        <p:spPr/>
        <p:txBody>
          <a:bodyPr/>
          <a:lstStyle/>
          <a:p>
            <a:fld id="{6B0AEF73-4246-4147-ABD6-4FA5636718E4}" type="slidenum">
              <a:rPr lang="en-US" smtClean="0"/>
              <a:t>53</a:t>
            </a:fld>
            <a:endParaRPr lang="en-US" dirty="0"/>
          </a:p>
        </p:txBody>
      </p:sp>
    </p:spTree>
    <p:extLst>
      <p:ext uri="{BB962C8B-B14F-4D97-AF65-F5344CB8AC3E}">
        <p14:creationId xmlns:p14="http://schemas.microsoft.com/office/powerpoint/2010/main" val="28394754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a:t>After transcribing, there is an example of how day program staff </a:t>
            </a:r>
            <a:r>
              <a:rPr lang="en-US" sz="1400" b="1" kern="1200" dirty="0">
                <a:solidFill>
                  <a:schemeClr val="tx1"/>
                </a:solidFill>
                <a:effectLst/>
                <a:latin typeface="+mn-lt"/>
                <a:ea typeface="+mn-ea"/>
                <a:cs typeface="+mn-cs"/>
              </a:rPr>
              <a:t>must post and verify the HCP order under the post and verify section that was completed by residential program staff.</a:t>
            </a:r>
          </a:p>
          <a:p>
            <a:endParaRPr lang="en-US" dirty="0"/>
          </a:p>
          <a:p>
            <a:endParaRPr lang="en-US" dirty="0"/>
          </a:p>
        </p:txBody>
      </p:sp>
      <p:sp>
        <p:nvSpPr>
          <p:cNvPr id="4" name="Slide Number Placeholder 3"/>
          <p:cNvSpPr>
            <a:spLocks noGrp="1"/>
          </p:cNvSpPr>
          <p:nvPr>
            <p:ph type="sldNum" sz="quarter" idx="10"/>
          </p:nvPr>
        </p:nvSpPr>
        <p:spPr/>
        <p:txBody>
          <a:bodyPr/>
          <a:lstStyle/>
          <a:p>
            <a:fld id="{6B0AEF73-4246-4147-ABD6-4FA5636718E4}" type="slidenum">
              <a:rPr lang="en-US" smtClean="0"/>
              <a:t>54</a:t>
            </a:fld>
            <a:endParaRPr lang="en-US" dirty="0"/>
          </a:p>
        </p:txBody>
      </p:sp>
    </p:spTree>
    <p:extLst>
      <p:ext uri="{BB962C8B-B14F-4D97-AF65-F5344CB8AC3E}">
        <p14:creationId xmlns:p14="http://schemas.microsoft.com/office/powerpoint/2010/main" val="350434867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400" b="1" dirty="0"/>
              <a:t>Off-Site</a:t>
            </a:r>
            <a:r>
              <a:rPr lang="en-US" sz="1400" b="1" baseline="0" dirty="0"/>
              <a:t> medication administration is new content in regard to how to prepare, administer and document for those times when a person leaves their residential program </a:t>
            </a:r>
            <a:r>
              <a:rPr lang="en-US" sz="1400" b="1" kern="1200" dirty="0">
                <a:solidFill>
                  <a:schemeClr val="tx1"/>
                </a:solidFill>
                <a:effectLst/>
                <a:latin typeface="+mn-lt"/>
                <a:ea typeface="+mn-ea"/>
                <a:cs typeface="+mn-cs"/>
              </a:rPr>
              <a:t>for a community outing, the movie theater or the mall and will have their medication administered while attending the activity. Another example that falls into this category is when a person leaves the day program to go to their work location, or to attend an activity, and will have their medication administered during work or while attending an activity during scheduled day program hours.  </a:t>
            </a:r>
          </a:p>
          <a:p>
            <a:endParaRPr lang="en-US" sz="1400" dirty="0"/>
          </a:p>
          <a:p>
            <a:endParaRPr lang="en-US" dirty="0"/>
          </a:p>
        </p:txBody>
      </p:sp>
      <p:sp>
        <p:nvSpPr>
          <p:cNvPr id="4" name="Slide Number Placeholder 3"/>
          <p:cNvSpPr>
            <a:spLocks noGrp="1"/>
          </p:cNvSpPr>
          <p:nvPr>
            <p:ph type="sldNum" sz="quarter" idx="10"/>
          </p:nvPr>
        </p:nvSpPr>
        <p:spPr/>
        <p:txBody>
          <a:bodyPr/>
          <a:lstStyle/>
          <a:p>
            <a:fld id="{6B0AEF73-4246-4147-ABD6-4FA5636718E4}" type="slidenum">
              <a:rPr lang="en-US" smtClean="0"/>
              <a:t>55</a:t>
            </a:fld>
            <a:endParaRPr lang="en-US" dirty="0"/>
          </a:p>
        </p:txBody>
      </p:sp>
    </p:spTree>
    <p:extLst>
      <p:ext uri="{BB962C8B-B14F-4D97-AF65-F5344CB8AC3E}">
        <p14:creationId xmlns:p14="http://schemas.microsoft.com/office/powerpoint/2010/main" val="317127922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kern="1200" dirty="0">
                <a:solidFill>
                  <a:schemeClr val="tx1"/>
                </a:solidFill>
                <a:effectLst/>
                <a:latin typeface="+mn-lt"/>
                <a:ea typeface="+mn-ea"/>
                <a:cs typeface="+mn-cs"/>
              </a:rPr>
              <a:t>If staff will be administering medication during a time period of more than 24 hours, the medication must be prepared by the pharmacy. If the pharmacy cannot prepare the medication and staff will be administering medication during a time period of less than 24 hours, staff may prepare the medication. When staff prepare the off-site medication, the</a:t>
            </a:r>
            <a:r>
              <a:rPr lang="en-US" sz="1400" b="1" kern="1200" baseline="0" dirty="0">
                <a:solidFill>
                  <a:schemeClr val="tx1"/>
                </a:solidFill>
                <a:effectLst/>
                <a:latin typeface="+mn-lt"/>
                <a:ea typeface="+mn-ea"/>
                <a:cs typeface="+mn-cs"/>
              </a:rPr>
              <a:t> same staff</a:t>
            </a:r>
            <a:r>
              <a:rPr lang="en-US" sz="1400" b="1" kern="1200" dirty="0">
                <a:solidFill>
                  <a:schemeClr val="tx1"/>
                </a:solidFill>
                <a:effectLst/>
                <a:latin typeface="+mn-lt"/>
                <a:ea typeface="+mn-ea"/>
                <a:cs typeface="+mn-cs"/>
              </a:rPr>
              <a:t> must also be responsible for administering the medication. The manner of preparation by staff is the same as LOA medication preparation, a coin envelope may be used with all the necessary information included.</a:t>
            </a:r>
          </a:p>
        </p:txBody>
      </p:sp>
      <p:sp>
        <p:nvSpPr>
          <p:cNvPr id="4" name="Slide Number Placeholder 3"/>
          <p:cNvSpPr>
            <a:spLocks noGrp="1"/>
          </p:cNvSpPr>
          <p:nvPr>
            <p:ph type="sldNum" sz="quarter" idx="10"/>
          </p:nvPr>
        </p:nvSpPr>
        <p:spPr/>
        <p:txBody>
          <a:bodyPr/>
          <a:lstStyle/>
          <a:p>
            <a:fld id="{6B0AEF73-4246-4147-ABD6-4FA5636718E4}" type="slidenum">
              <a:rPr lang="en-US" smtClean="0"/>
              <a:t>56</a:t>
            </a:fld>
            <a:endParaRPr lang="en-US" dirty="0"/>
          </a:p>
        </p:txBody>
      </p:sp>
    </p:spTree>
    <p:extLst>
      <p:ext uri="{BB962C8B-B14F-4D97-AF65-F5344CB8AC3E}">
        <p14:creationId xmlns:p14="http://schemas.microsoft.com/office/powerpoint/2010/main" val="311114259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After preparation of the OSA medication,</a:t>
            </a:r>
            <a:r>
              <a:rPr lang="en-US" sz="1200" b="0" kern="1200" baseline="0" dirty="0">
                <a:solidFill>
                  <a:schemeClr val="tx1"/>
                </a:solidFill>
                <a:effectLst/>
                <a:latin typeface="+mn-lt"/>
                <a:ea typeface="+mn-ea"/>
                <a:cs typeface="+mn-cs"/>
              </a:rPr>
              <a:t> </a:t>
            </a:r>
            <a:r>
              <a:rPr lang="en-US" sz="1200" b="1" kern="1200" baseline="0" dirty="0">
                <a:solidFill>
                  <a:schemeClr val="tx1"/>
                </a:solidFill>
                <a:effectLst/>
                <a:latin typeface="+mn-lt"/>
                <a:ea typeface="+mn-ea"/>
                <a:cs typeface="+mn-cs"/>
              </a:rPr>
              <a:t>staff must </a:t>
            </a:r>
            <a:r>
              <a:rPr lang="en-US" sz="1200" b="1" kern="1200" dirty="0">
                <a:solidFill>
                  <a:schemeClr val="tx1"/>
                </a:solidFill>
                <a:effectLst/>
                <a:latin typeface="+mn-lt"/>
                <a:ea typeface="+mn-ea"/>
                <a:cs typeface="+mn-cs"/>
              </a:rPr>
              <a:t>document a medication progress or narrative note that includes the location </a:t>
            </a:r>
            <a:r>
              <a:rPr lang="en-US" sz="1200" b="1" kern="1200" dirty="0">
                <a:solidFill>
                  <a:srgbClr val="FF0000"/>
                </a:solidFill>
                <a:effectLst/>
                <a:latin typeface="+mn-lt"/>
                <a:ea typeface="+mn-ea"/>
                <a:cs typeface="+mn-cs"/>
              </a:rPr>
              <a:t>that</a:t>
            </a:r>
            <a:r>
              <a:rPr lang="en-US" sz="1200" b="1" kern="1200" baseline="0" dirty="0">
                <a:solidFill>
                  <a:srgbClr val="FF0000"/>
                </a:solidFill>
                <a:effectLst/>
                <a:latin typeface="+mn-lt"/>
                <a:ea typeface="+mn-ea"/>
                <a:cs typeface="+mn-cs"/>
              </a:rPr>
              <a:t> they</a:t>
            </a:r>
            <a:r>
              <a:rPr lang="en-US" sz="1200" b="1" kern="1200" baseline="0" dirty="0">
                <a:solidFill>
                  <a:schemeClr val="tx1"/>
                </a:solidFill>
                <a:effectLst/>
                <a:latin typeface="+mn-lt"/>
                <a:ea typeface="+mn-ea"/>
                <a:cs typeface="+mn-cs"/>
              </a:rPr>
              <a:t>’</a:t>
            </a:r>
            <a:r>
              <a:rPr lang="en-US" sz="1200" b="1" kern="1200" dirty="0">
                <a:solidFill>
                  <a:schemeClr val="tx1"/>
                </a:solidFill>
                <a:effectLst/>
                <a:latin typeface="+mn-lt"/>
                <a:ea typeface="+mn-ea"/>
                <a:cs typeface="+mn-cs"/>
              </a:rPr>
              <a:t>ll be administering the OSA medication. The corresponding medication box remains open.</a:t>
            </a:r>
          </a:p>
          <a:p>
            <a:endParaRPr lang="en-US" dirty="0"/>
          </a:p>
        </p:txBody>
      </p:sp>
      <p:sp>
        <p:nvSpPr>
          <p:cNvPr id="4" name="Slide Number Placeholder 3"/>
          <p:cNvSpPr>
            <a:spLocks noGrp="1"/>
          </p:cNvSpPr>
          <p:nvPr>
            <p:ph type="sldNum" sz="quarter" idx="10"/>
          </p:nvPr>
        </p:nvSpPr>
        <p:spPr/>
        <p:txBody>
          <a:bodyPr/>
          <a:lstStyle/>
          <a:p>
            <a:fld id="{6B0AEF73-4246-4147-ABD6-4FA5636718E4}" type="slidenum">
              <a:rPr lang="en-US" smtClean="0"/>
              <a:t>57</a:t>
            </a:fld>
            <a:endParaRPr lang="en-US" dirty="0"/>
          </a:p>
        </p:txBody>
      </p:sp>
    </p:spTree>
    <p:extLst>
      <p:ext uri="{BB962C8B-B14F-4D97-AF65-F5344CB8AC3E}">
        <p14:creationId xmlns:p14="http://schemas.microsoft.com/office/powerpoint/2010/main" val="324908842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a:t>When the OSA medication is countable, it’s documented as shown</a:t>
            </a:r>
            <a:r>
              <a:rPr lang="en-US" sz="1400" b="1" baseline="0" dirty="0"/>
              <a:t> on the slide.</a:t>
            </a:r>
            <a:endParaRPr lang="en-US" sz="1400" b="1" dirty="0"/>
          </a:p>
        </p:txBody>
      </p:sp>
      <p:sp>
        <p:nvSpPr>
          <p:cNvPr id="4" name="Slide Number Placeholder 3"/>
          <p:cNvSpPr>
            <a:spLocks noGrp="1"/>
          </p:cNvSpPr>
          <p:nvPr>
            <p:ph type="sldNum" sz="quarter" idx="10"/>
          </p:nvPr>
        </p:nvSpPr>
        <p:spPr/>
        <p:txBody>
          <a:bodyPr/>
          <a:lstStyle/>
          <a:p>
            <a:fld id="{6B0AEF73-4246-4147-ABD6-4FA5636718E4}" type="slidenum">
              <a:rPr lang="en-US" smtClean="0"/>
              <a:t>58</a:t>
            </a:fld>
            <a:endParaRPr lang="en-US" dirty="0"/>
          </a:p>
        </p:txBody>
      </p:sp>
    </p:spTree>
    <p:extLst>
      <p:ext uri="{BB962C8B-B14F-4D97-AF65-F5344CB8AC3E}">
        <p14:creationId xmlns:p14="http://schemas.microsoft.com/office/powerpoint/2010/main" val="207967562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effectLst/>
                <a:latin typeface="+mn-lt"/>
                <a:ea typeface="+mn-ea"/>
                <a:cs typeface="+mn-cs"/>
              </a:rPr>
              <a:t>During the off-site med administration time, staff must have a copy of their current MAP Certificate.</a:t>
            </a:r>
          </a:p>
          <a:p>
            <a:endParaRPr lang="en-US" dirty="0"/>
          </a:p>
        </p:txBody>
      </p:sp>
      <p:sp>
        <p:nvSpPr>
          <p:cNvPr id="4" name="Slide Number Placeholder 3"/>
          <p:cNvSpPr>
            <a:spLocks noGrp="1"/>
          </p:cNvSpPr>
          <p:nvPr>
            <p:ph type="sldNum" sz="quarter" idx="10"/>
          </p:nvPr>
        </p:nvSpPr>
        <p:spPr/>
        <p:txBody>
          <a:bodyPr/>
          <a:lstStyle/>
          <a:p>
            <a:fld id="{6B0AEF73-4246-4147-ABD6-4FA5636718E4}" type="slidenum">
              <a:rPr lang="en-US" smtClean="0"/>
              <a:t>59</a:t>
            </a:fld>
            <a:endParaRPr lang="en-US" dirty="0"/>
          </a:p>
        </p:txBody>
      </p:sp>
    </p:spTree>
    <p:extLst>
      <p:ext uri="{BB962C8B-B14F-4D97-AF65-F5344CB8AC3E}">
        <p14:creationId xmlns:p14="http://schemas.microsoft.com/office/powerpoint/2010/main" val="32811274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s-IS" sz="1400" b="1" dirty="0"/>
              <a:t>go to </a:t>
            </a:r>
            <a:r>
              <a:rPr lang="en-US" sz="1400" b="1" dirty="0"/>
              <a:t>the TMU </a:t>
            </a:r>
            <a:r>
              <a:rPr lang="en-US" sz="1400" b="1" baseline="0" dirty="0"/>
              <a:t>website and sign in</a:t>
            </a:r>
            <a:r>
              <a:rPr lang="en-US" sz="1400" b="1" dirty="0"/>
              <a:t>.</a:t>
            </a:r>
          </a:p>
        </p:txBody>
      </p:sp>
      <p:sp>
        <p:nvSpPr>
          <p:cNvPr id="4" name="Slide Number Placeholder 3"/>
          <p:cNvSpPr>
            <a:spLocks noGrp="1"/>
          </p:cNvSpPr>
          <p:nvPr>
            <p:ph type="sldNum" sz="quarter" idx="10"/>
          </p:nvPr>
        </p:nvSpPr>
        <p:spPr/>
        <p:txBody>
          <a:bodyPr/>
          <a:lstStyle/>
          <a:p>
            <a:fld id="{6B0AEF73-4246-4147-ABD6-4FA5636718E4}" type="slidenum">
              <a:rPr lang="en-US" smtClean="0"/>
              <a:t>6</a:t>
            </a:fld>
            <a:endParaRPr lang="en-US" dirty="0"/>
          </a:p>
        </p:txBody>
      </p:sp>
    </p:spTree>
    <p:extLst>
      <p:ext uri="{BB962C8B-B14F-4D97-AF65-F5344CB8AC3E}">
        <p14:creationId xmlns:p14="http://schemas.microsoft.com/office/powerpoint/2010/main" val="188595997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kern="1200" dirty="0">
                <a:solidFill>
                  <a:schemeClr val="tx1"/>
                </a:solidFill>
                <a:effectLst/>
                <a:latin typeface="+mn-lt"/>
                <a:ea typeface="+mn-ea"/>
                <a:cs typeface="+mn-cs"/>
              </a:rPr>
              <a:t>When staff return from an off-site medication administration</a:t>
            </a:r>
            <a:r>
              <a:rPr lang="en-US" sz="1400" b="0" kern="1200" baseline="0" dirty="0">
                <a:solidFill>
                  <a:schemeClr val="tx1"/>
                </a:solidFill>
                <a:effectLst/>
                <a:latin typeface="+mn-lt"/>
                <a:ea typeface="+mn-ea"/>
                <a:cs typeface="+mn-cs"/>
              </a:rPr>
              <a:t> </a:t>
            </a:r>
            <a:r>
              <a:rPr lang="en-US" sz="1400" b="1" kern="1200" dirty="0">
                <a:solidFill>
                  <a:schemeClr val="tx1"/>
                </a:solidFill>
                <a:effectLst/>
                <a:latin typeface="+mn-lt"/>
                <a:ea typeface="+mn-ea"/>
                <a:cs typeface="+mn-cs"/>
              </a:rPr>
              <a:t>with the person to their home or day program, staff must write a second medication progress or narrative note indicating the medication was administered.</a:t>
            </a:r>
          </a:p>
          <a:p>
            <a:endParaRPr lang="en-US" dirty="0"/>
          </a:p>
        </p:txBody>
      </p:sp>
      <p:sp>
        <p:nvSpPr>
          <p:cNvPr id="4" name="Slide Number Placeholder 3"/>
          <p:cNvSpPr>
            <a:spLocks noGrp="1"/>
          </p:cNvSpPr>
          <p:nvPr>
            <p:ph type="sldNum" sz="quarter" idx="10"/>
          </p:nvPr>
        </p:nvSpPr>
        <p:spPr/>
        <p:txBody>
          <a:bodyPr/>
          <a:lstStyle/>
          <a:p>
            <a:fld id="{6B0AEF73-4246-4147-ABD6-4FA5636718E4}" type="slidenum">
              <a:rPr lang="en-US" smtClean="0"/>
              <a:t>60</a:t>
            </a:fld>
            <a:endParaRPr lang="en-US" dirty="0"/>
          </a:p>
        </p:txBody>
      </p:sp>
    </p:spTree>
    <p:extLst>
      <p:ext uri="{BB962C8B-B14F-4D97-AF65-F5344CB8AC3E}">
        <p14:creationId xmlns:p14="http://schemas.microsoft.com/office/powerpoint/2010/main" val="342667082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kern="1200" dirty="0">
                <a:solidFill>
                  <a:schemeClr val="tx1"/>
                </a:solidFill>
                <a:effectLst/>
                <a:latin typeface="+mn-lt"/>
                <a:ea typeface="+mn-ea"/>
                <a:cs typeface="+mn-cs"/>
              </a:rPr>
              <a:t>Any unused OSA oral medication prepared by staff may not be returned for use; the</a:t>
            </a:r>
            <a:r>
              <a:rPr lang="en-US" sz="1400" b="1" kern="1200" baseline="0" dirty="0">
                <a:solidFill>
                  <a:schemeClr val="tx1"/>
                </a:solidFill>
                <a:effectLst/>
                <a:latin typeface="+mn-lt"/>
                <a:ea typeface="+mn-ea"/>
                <a:cs typeface="+mn-cs"/>
              </a:rPr>
              <a:t> med</a:t>
            </a:r>
            <a:r>
              <a:rPr lang="en-US" sz="1400" b="1" kern="1200" dirty="0">
                <a:solidFill>
                  <a:schemeClr val="tx1"/>
                </a:solidFill>
                <a:effectLst/>
                <a:latin typeface="+mn-lt"/>
                <a:ea typeface="+mn-ea"/>
                <a:cs typeface="+mn-cs"/>
              </a:rPr>
              <a:t> must be disposed and documented in the disposal log. Any unused OSA oral medication prepared by the pharmacy in tamper-resistant packaging may be returned for use. If it’s a countable medication it must be added back into the count.</a:t>
            </a:r>
          </a:p>
          <a:p>
            <a:endParaRPr lang="en-US" sz="1400" b="1" dirty="0"/>
          </a:p>
        </p:txBody>
      </p:sp>
      <p:sp>
        <p:nvSpPr>
          <p:cNvPr id="4" name="Slide Number Placeholder 3"/>
          <p:cNvSpPr>
            <a:spLocks noGrp="1"/>
          </p:cNvSpPr>
          <p:nvPr>
            <p:ph type="sldNum" sz="quarter" idx="10"/>
          </p:nvPr>
        </p:nvSpPr>
        <p:spPr/>
        <p:txBody>
          <a:bodyPr/>
          <a:lstStyle/>
          <a:p>
            <a:fld id="{6B0AEF73-4246-4147-ABD6-4FA5636718E4}" type="slidenum">
              <a:rPr lang="en-US" smtClean="0"/>
              <a:t>61</a:t>
            </a:fld>
            <a:endParaRPr lang="en-US" dirty="0"/>
          </a:p>
        </p:txBody>
      </p:sp>
    </p:spTree>
    <p:extLst>
      <p:ext uri="{BB962C8B-B14F-4D97-AF65-F5344CB8AC3E}">
        <p14:creationId xmlns:p14="http://schemas.microsoft.com/office/powerpoint/2010/main" val="84877568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t>The staff responsible for medication administration in the residential program in this example, when the person is away, will document ‘OSA’ in the medication box at the scheduled administration time. The same would apply to day program. The day program staff responsible for medication administration in the day program when a person is away at work, or away at a community activity, will document OSA.  </a:t>
            </a:r>
          </a:p>
          <a:p>
            <a:endParaRPr lang="en-US" dirty="0"/>
          </a:p>
        </p:txBody>
      </p:sp>
      <p:sp>
        <p:nvSpPr>
          <p:cNvPr id="4" name="Slide Number Placeholder 3"/>
          <p:cNvSpPr>
            <a:spLocks noGrp="1"/>
          </p:cNvSpPr>
          <p:nvPr>
            <p:ph type="sldNum" sz="quarter" idx="10"/>
          </p:nvPr>
        </p:nvSpPr>
        <p:spPr/>
        <p:txBody>
          <a:bodyPr/>
          <a:lstStyle/>
          <a:p>
            <a:fld id="{6B0AEF73-4246-4147-ABD6-4FA5636718E4}" type="slidenum">
              <a:rPr lang="en-US" smtClean="0"/>
              <a:t>62</a:t>
            </a:fld>
            <a:endParaRPr lang="en-US" dirty="0"/>
          </a:p>
        </p:txBody>
      </p:sp>
    </p:spTree>
    <p:extLst>
      <p:ext uri="{BB962C8B-B14F-4D97-AF65-F5344CB8AC3E}">
        <p14:creationId xmlns:p14="http://schemas.microsoft.com/office/powerpoint/2010/main" val="164182135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kern="1200" dirty="0">
                <a:solidFill>
                  <a:schemeClr val="tx1"/>
                </a:solidFill>
                <a:effectLst/>
                <a:latin typeface="+mn-lt"/>
                <a:ea typeface="+mn-ea"/>
                <a:cs typeface="+mn-cs"/>
              </a:rPr>
              <a:t>There</a:t>
            </a:r>
            <a:r>
              <a:rPr lang="en-US" sz="1400" b="1" kern="1200" baseline="0" dirty="0">
                <a:solidFill>
                  <a:schemeClr val="tx1"/>
                </a:solidFill>
                <a:effectLst/>
                <a:latin typeface="+mn-lt"/>
                <a:ea typeface="+mn-ea"/>
                <a:cs typeface="+mn-cs"/>
              </a:rPr>
              <a:t> is a new visual and additional content about this topic, explaining, a</a:t>
            </a:r>
            <a:r>
              <a:rPr lang="en-US" sz="1400" b="1" kern="1200" dirty="0">
                <a:solidFill>
                  <a:schemeClr val="tx1"/>
                </a:solidFill>
                <a:effectLst/>
                <a:latin typeface="+mn-lt"/>
                <a:ea typeface="+mn-ea"/>
                <a:cs typeface="+mn-cs"/>
              </a:rPr>
              <a:t>lthough not a MAP requirement, if used, what</a:t>
            </a:r>
            <a:r>
              <a:rPr lang="en-US" sz="1400" b="1" kern="1200" baseline="0" dirty="0">
                <a:solidFill>
                  <a:schemeClr val="tx1"/>
                </a:solidFill>
                <a:effectLst/>
                <a:latin typeface="+mn-lt"/>
                <a:ea typeface="+mn-ea"/>
                <a:cs typeface="+mn-cs"/>
              </a:rPr>
              <a:t> to document on the back</a:t>
            </a:r>
            <a:r>
              <a:rPr lang="en-US" sz="1400" b="1" kern="1200" dirty="0">
                <a:solidFill>
                  <a:schemeClr val="tx1"/>
                </a:solidFill>
                <a:effectLst/>
                <a:latin typeface="+mn-lt"/>
                <a:ea typeface="+mn-ea"/>
                <a:cs typeface="+mn-cs"/>
              </a:rPr>
              <a:t> of the blister pack. The</a:t>
            </a:r>
            <a:r>
              <a:rPr lang="en-US" sz="1400" b="1" kern="1200" baseline="0" dirty="0">
                <a:solidFill>
                  <a:schemeClr val="tx1"/>
                </a:solidFill>
                <a:effectLst/>
                <a:latin typeface="+mn-lt"/>
                <a:ea typeface="+mn-ea"/>
                <a:cs typeface="+mn-cs"/>
              </a:rPr>
              <a:t> content specifies, w</a:t>
            </a:r>
            <a:r>
              <a:rPr lang="en-US" sz="1400" b="1" kern="1200" dirty="0">
                <a:solidFill>
                  <a:schemeClr val="tx1"/>
                </a:solidFill>
                <a:effectLst/>
                <a:latin typeface="+mn-lt"/>
                <a:ea typeface="+mn-ea"/>
                <a:cs typeface="+mn-cs"/>
              </a:rPr>
              <a:t>hen blister pack monitoring is used, staff should look at the set of documentation before theirs. If they notice there is no documentation for an earlier dose of medication that should have been administered by a previous staff, they are required  to contact a MAP Consultant. It also explains the second part of blister pack monitoring is a</a:t>
            </a:r>
            <a:r>
              <a:rPr lang="en-US" sz="1400" b="1" kern="1200" baseline="0" dirty="0">
                <a:solidFill>
                  <a:schemeClr val="tx1"/>
                </a:solidFill>
                <a:effectLst/>
                <a:latin typeface="+mn-lt"/>
                <a:ea typeface="+mn-ea"/>
                <a:cs typeface="+mn-cs"/>
              </a:rPr>
              <a:t> </a:t>
            </a:r>
            <a:r>
              <a:rPr lang="en-US" sz="1400" b="1" kern="1200" dirty="0">
                <a:solidFill>
                  <a:schemeClr val="tx1"/>
                </a:solidFill>
                <a:effectLst/>
                <a:latin typeface="+mn-lt"/>
                <a:ea typeface="+mn-ea"/>
                <a:cs typeface="+mn-cs"/>
              </a:rPr>
              <a:t>supervisor or their designee periodically reviewing the documentation to ensure medication was given as prescribed. </a:t>
            </a:r>
          </a:p>
          <a:p>
            <a:endParaRPr lang="en-US" sz="1400" b="1" dirty="0"/>
          </a:p>
        </p:txBody>
      </p:sp>
      <p:sp>
        <p:nvSpPr>
          <p:cNvPr id="4" name="Slide Number Placeholder 3"/>
          <p:cNvSpPr>
            <a:spLocks noGrp="1"/>
          </p:cNvSpPr>
          <p:nvPr>
            <p:ph type="sldNum" sz="quarter" idx="10"/>
          </p:nvPr>
        </p:nvSpPr>
        <p:spPr/>
        <p:txBody>
          <a:bodyPr/>
          <a:lstStyle/>
          <a:p>
            <a:fld id="{6B0AEF73-4246-4147-ABD6-4FA5636718E4}" type="slidenum">
              <a:rPr lang="en-US" smtClean="0"/>
              <a:t>63</a:t>
            </a:fld>
            <a:endParaRPr lang="en-US" dirty="0"/>
          </a:p>
        </p:txBody>
      </p:sp>
    </p:spTree>
    <p:extLst>
      <p:ext uri="{BB962C8B-B14F-4D97-AF65-F5344CB8AC3E}">
        <p14:creationId xmlns:p14="http://schemas.microsoft.com/office/powerpoint/2010/main" val="54510760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a:t>This topic was enhanced to include the process if there</a:t>
            </a:r>
            <a:r>
              <a:rPr lang="en-US" sz="1400" b="1" baseline="0" dirty="0"/>
              <a:t> is suspected tampering, and what to do if there is a loss, diversion or documentation inconsistencies.</a:t>
            </a:r>
            <a:endParaRPr lang="en-US" sz="1400" b="1" dirty="0"/>
          </a:p>
        </p:txBody>
      </p:sp>
      <p:sp>
        <p:nvSpPr>
          <p:cNvPr id="4" name="Slide Number Placeholder 3"/>
          <p:cNvSpPr>
            <a:spLocks noGrp="1"/>
          </p:cNvSpPr>
          <p:nvPr>
            <p:ph type="sldNum" sz="quarter" idx="10"/>
          </p:nvPr>
        </p:nvSpPr>
        <p:spPr/>
        <p:txBody>
          <a:bodyPr/>
          <a:lstStyle/>
          <a:p>
            <a:fld id="{6B0AEF73-4246-4147-ABD6-4FA5636718E4}" type="slidenum">
              <a:rPr lang="en-US" smtClean="0"/>
              <a:t>64</a:t>
            </a:fld>
            <a:endParaRPr lang="en-US" dirty="0"/>
          </a:p>
        </p:txBody>
      </p:sp>
    </p:spTree>
    <p:extLst>
      <p:ext uri="{BB962C8B-B14F-4D97-AF65-F5344CB8AC3E}">
        <p14:creationId xmlns:p14="http://schemas.microsoft.com/office/powerpoint/2010/main" val="301609298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effectLst/>
                <a:latin typeface="+mn-lt"/>
                <a:ea typeface="+mn-ea"/>
                <a:cs typeface="+mn-cs"/>
              </a:rPr>
              <a:t>Based</a:t>
            </a:r>
            <a:r>
              <a:rPr lang="en-US" sz="1400" b="1" kern="1200" baseline="0" dirty="0">
                <a:solidFill>
                  <a:schemeClr val="tx1"/>
                </a:solidFill>
                <a:effectLst/>
                <a:latin typeface="+mn-lt"/>
                <a:ea typeface="+mn-ea"/>
                <a:cs typeface="+mn-cs"/>
              </a:rPr>
              <a:t> on hotline data, t</a:t>
            </a:r>
            <a:r>
              <a:rPr lang="en-US" sz="1400" b="1" kern="1200" dirty="0">
                <a:solidFill>
                  <a:schemeClr val="tx1"/>
                </a:solidFill>
                <a:effectLst/>
                <a:latin typeface="+mn-lt"/>
                <a:ea typeface="+mn-ea"/>
                <a:cs typeface="+mn-cs"/>
              </a:rPr>
              <a:t>here was a statement added to Unit 9 that states, “If after ordering a refill you have been told it was too soon to obtain the medication, contact your Supervisor. The Supervisor will review medication administrations compared to the amount received from the pharmacy to determine if too much medication was administered.”</a:t>
            </a:r>
          </a:p>
          <a:p>
            <a:endParaRPr lang="en-US" sz="1400" b="1" dirty="0"/>
          </a:p>
          <a:p>
            <a:endParaRPr lang="en-US" sz="1400" b="1" dirty="0"/>
          </a:p>
        </p:txBody>
      </p:sp>
      <p:sp>
        <p:nvSpPr>
          <p:cNvPr id="4" name="Slide Number Placeholder 3"/>
          <p:cNvSpPr>
            <a:spLocks noGrp="1"/>
          </p:cNvSpPr>
          <p:nvPr>
            <p:ph type="sldNum" sz="quarter" idx="10"/>
          </p:nvPr>
        </p:nvSpPr>
        <p:spPr/>
        <p:txBody>
          <a:bodyPr/>
          <a:lstStyle/>
          <a:p>
            <a:fld id="{6B0AEF73-4246-4147-ABD6-4FA5636718E4}" type="slidenum">
              <a:rPr lang="en-US" smtClean="0"/>
              <a:t>65</a:t>
            </a:fld>
            <a:endParaRPr lang="en-US" dirty="0"/>
          </a:p>
        </p:txBody>
      </p:sp>
    </p:spTree>
    <p:extLst>
      <p:ext uri="{BB962C8B-B14F-4D97-AF65-F5344CB8AC3E}">
        <p14:creationId xmlns:p14="http://schemas.microsoft.com/office/powerpoint/2010/main" val="109026600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t>The appendix is new. It’s not required training</a:t>
            </a:r>
            <a:r>
              <a:rPr lang="en-US" sz="1200" b="1" baseline="0" dirty="0"/>
              <a:t> content and there’s no test questions from this section. It includes</a:t>
            </a:r>
            <a:endParaRPr lang="en-US" dirty="0"/>
          </a:p>
        </p:txBody>
      </p:sp>
      <p:sp>
        <p:nvSpPr>
          <p:cNvPr id="4" name="Slide Number Placeholder 3"/>
          <p:cNvSpPr>
            <a:spLocks noGrp="1"/>
          </p:cNvSpPr>
          <p:nvPr>
            <p:ph type="sldNum" sz="quarter" idx="10"/>
          </p:nvPr>
        </p:nvSpPr>
        <p:spPr/>
        <p:txBody>
          <a:bodyPr/>
          <a:lstStyle/>
          <a:p>
            <a:fld id="{6B0AEF73-4246-4147-ABD6-4FA5636718E4}" type="slidenum">
              <a:rPr lang="en-US" smtClean="0"/>
              <a:t>66</a:t>
            </a:fld>
            <a:endParaRPr lang="en-US" dirty="0"/>
          </a:p>
        </p:txBody>
      </p:sp>
    </p:spTree>
    <p:extLst>
      <p:ext uri="{BB962C8B-B14F-4D97-AF65-F5344CB8AC3E}">
        <p14:creationId xmlns:p14="http://schemas.microsoft.com/office/powerpoint/2010/main" val="349244903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s-IS" sz="1400" b="1" dirty="0"/>
              <a:t>the definitions of a late entry and real time. </a:t>
            </a:r>
            <a:r>
              <a:rPr lang="en-US" sz="1400" b="1" dirty="0"/>
              <a:t>A late entry is a progress note written well after a task was completed and tells a story of what happened earlier. Real time is the actual time, to the minute (what you see on the clock).  </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baseline="0" dirty="0"/>
          </a:p>
          <a:p>
            <a:endParaRPr lang="en-US" dirty="0"/>
          </a:p>
        </p:txBody>
      </p:sp>
      <p:sp>
        <p:nvSpPr>
          <p:cNvPr id="4" name="Slide Number Placeholder 3"/>
          <p:cNvSpPr>
            <a:spLocks noGrp="1"/>
          </p:cNvSpPr>
          <p:nvPr>
            <p:ph type="sldNum" sz="quarter" idx="10"/>
          </p:nvPr>
        </p:nvSpPr>
        <p:spPr/>
        <p:txBody>
          <a:bodyPr/>
          <a:lstStyle/>
          <a:p>
            <a:fld id="{6B0AEF73-4246-4147-ABD6-4FA5636718E4}" type="slidenum">
              <a:rPr lang="en-US" smtClean="0"/>
              <a:t>67</a:t>
            </a:fld>
            <a:endParaRPr lang="en-US" dirty="0"/>
          </a:p>
        </p:txBody>
      </p:sp>
    </p:spTree>
    <p:extLst>
      <p:ext uri="{BB962C8B-B14F-4D97-AF65-F5344CB8AC3E}">
        <p14:creationId xmlns:p14="http://schemas.microsoft.com/office/powerpoint/2010/main" val="20820370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a:t>It includes a ‘Quick Guide’ that explains the right way to document,</a:t>
            </a:r>
            <a:r>
              <a:rPr lang="en-US" sz="1400" b="1" baseline="0" dirty="0"/>
              <a:t> what not to do and why. This is followed by</a:t>
            </a:r>
            <a:endParaRPr lang="en-US" sz="1400" b="1" dirty="0"/>
          </a:p>
        </p:txBody>
      </p:sp>
      <p:sp>
        <p:nvSpPr>
          <p:cNvPr id="4" name="Slide Number Placeholder 3"/>
          <p:cNvSpPr>
            <a:spLocks noGrp="1"/>
          </p:cNvSpPr>
          <p:nvPr>
            <p:ph type="sldNum" sz="quarter" idx="10"/>
          </p:nvPr>
        </p:nvSpPr>
        <p:spPr/>
        <p:txBody>
          <a:bodyPr/>
          <a:lstStyle/>
          <a:p>
            <a:fld id="{6B0AEF73-4246-4147-ABD6-4FA5636718E4}" type="slidenum">
              <a:rPr lang="en-US" smtClean="0"/>
              <a:t>68</a:t>
            </a:fld>
            <a:endParaRPr lang="en-US" dirty="0"/>
          </a:p>
        </p:txBody>
      </p:sp>
    </p:spTree>
    <p:extLst>
      <p:ext uri="{BB962C8B-B14F-4D97-AF65-F5344CB8AC3E}">
        <p14:creationId xmlns:p14="http://schemas.microsoft.com/office/powerpoint/2010/main" val="236593162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baseline="0" dirty="0"/>
              <a:t>typical issues staff may encounter once they’re MAP Certified. Each issue is set up as what’s required, followed by a scenario in which meeting a requirement can happen but just not at that moment and what staff are to do. The issue is followed by</a:t>
            </a:r>
            <a:endParaRPr lang="en-US" dirty="0"/>
          </a:p>
        </p:txBody>
      </p:sp>
      <p:sp>
        <p:nvSpPr>
          <p:cNvPr id="4" name="Slide Number Placeholder 3"/>
          <p:cNvSpPr>
            <a:spLocks noGrp="1"/>
          </p:cNvSpPr>
          <p:nvPr>
            <p:ph type="sldNum" sz="quarter" idx="10"/>
          </p:nvPr>
        </p:nvSpPr>
        <p:spPr/>
        <p:txBody>
          <a:bodyPr/>
          <a:lstStyle/>
          <a:p>
            <a:fld id="{6B0AEF73-4246-4147-ABD6-4FA5636718E4}" type="slidenum">
              <a:rPr lang="en-US" smtClean="0"/>
              <a:t>69</a:t>
            </a:fld>
            <a:endParaRPr lang="en-US" dirty="0"/>
          </a:p>
        </p:txBody>
      </p:sp>
    </p:spTree>
    <p:extLst>
      <p:ext uri="{BB962C8B-B14F-4D97-AF65-F5344CB8AC3E}">
        <p14:creationId xmlns:p14="http://schemas.microsoft.com/office/powerpoint/2010/main" val="21153457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a:t>Click on the downloads option at the top of the bar to access</a:t>
            </a:r>
          </a:p>
        </p:txBody>
      </p:sp>
      <p:sp>
        <p:nvSpPr>
          <p:cNvPr id="4" name="Slide Number Placeholder 3"/>
          <p:cNvSpPr>
            <a:spLocks noGrp="1"/>
          </p:cNvSpPr>
          <p:nvPr>
            <p:ph type="sldNum" sz="quarter" idx="10"/>
          </p:nvPr>
        </p:nvSpPr>
        <p:spPr/>
        <p:txBody>
          <a:bodyPr/>
          <a:lstStyle/>
          <a:p>
            <a:fld id="{6B0AEF73-4246-4147-ABD6-4FA5636718E4}" type="slidenum">
              <a:rPr lang="en-US" smtClean="0"/>
              <a:t>7</a:t>
            </a:fld>
            <a:endParaRPr lang="en-US" dirty="0"/>
          </a:p>
        </p:txBody>
      </p:sp>
    </p:spTree>
    <p:extLst>
      <p:ext uri="{BB962C8B-B14F-4D97-AF65-F5344CB8AC3E}">
        <p14:creationId xmlns:p14="http://schemas.microsoft.com/office/powerpoint/2010/main" val="230527910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s-IS" sz="1400" b="1" dirty="0"/>
              <a:t>a visual example of how to document to</a:t>
            </a:r>
            <a:r>
              <a:rPr lang="is-IS" sz="1400" b="1" baseline="0" dirty="0"/>
              <a:t> </a:t>
            </a:r>
            <a:r>
              <a:rPr lang="is-IS" sz="1400" b="1" dirty="0"/>
              <a:t>meet the requirement.</a:t>
            </a:r>
            <a:endParaRPr lang="en-US" sz="1400" b="1" dirty="0"/>
          </a:p>
        </p:txBody>
      </p:sp>
      <p:sp>
        <p:nvSpPr>
          <p:cNvPr id="4" name="Slide Number Placeholder 3"/>
          <p:cNvSpPr>
            <a:spLocks noGrp="1"/>
          </p:cNvSpPr>
          <p:nvPr>
            <p:ph type="sldNum" sz="quarter" idx="10"/>
          </p:nvPr>
        </p:nvSpPr>
        <p:spPr/>
        <p:txBody>
          <a:bodyPr/>
          <a:lstStyle/>
          <a:p>
            <a:fld id="{6B0AEF73-4246-4147-ABD6-4FA5636718E4}" type="slidenum">
              <a:rPr lang="en-US" smtClean="0"/>
              <a:t>70</a:t>
            </a:fld>
            <a:endParaRPr lang="en-US" dirty="0"/>
          </a:p>
        </p:txBody>
      </p:sp>
    </p:spTree>
    <p:extLst>
      <p:ext uri="{BB962C8B-B14F-4D97-AF65-F5344CB8AC3E}">
        <p14:creationId xmlns:p14="http://schemas.microsoft.com/office/powerpoint/2010/main" val="157603231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a:t>This concludes the RIA overview. The June 2020</a:t>
            </a:r>
            <a:r>
              <a:rPr lang="en-US" sz="1400" b="1" baseline="0" dirty="0"/>
              <a:t> Revision is available online. You have until June 30 of 2022 to transition to this version. Thank you for listening.</a:t>
            </a:r>
            <a:endParaRPr lang="en-US" sz="1400" b="1" dirty="0"/>
          </a:p>
        </p:txBody>
      </p:sp>
      <p:sp>
        <p:nvSpPr>
          <p:cNvPr id="4" name="Slide Number Placeholder 3"/>
          <p:cNvSpPr>
            <a:spLocks noGrp="1"/>
          </p:cNvSpPr>
          <p:nvPr>
            <p:ph type="sldNum" sz="quarter" idx="10"/>
          </p:nvPr>
        </p:nvSpPr>
        <p:spPr/>
        <p:txBody>
          <a:bodyPr/>
          <a:lstStyle/>
          <a:p>
            <a:fld id="{6B0AEF73-4246-4147-ABD6-4FA5636718E4}" type="slidenum">
              <a:rPr lang="en-US" smtClean="0"/>
              <a:t>71</a:t>
            </a:fld>
            <a:endParaRPr lang="en-US" dirty="0"/>
          </a:p>
        </p:txBody>
      </p:sp>
    </p:spTree>
    <p:extLst>
      <p:ext uri="{BB962C8B-B14F-4D97-AF65-F5344CB8AC3E}">
        <p14:creationId xmlns:p14="http://schemas.microsoft.com/office/powerpoint/2010/main" val="1446324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s-IS" sz="1400" b="1" dirty="0"/>
              <a:t>the Trainer</a:t>
            </a:r>
            <a:r>
              <a:rPr lang="is-IS" sz="1400" b="1" baseline="0" dirty="0"/>
              <a:t> instructions and the corresponding checklist. The instructions were rewritten, however, other than only the MAP Trainer providing feedback, there are no other changes in the process or in the scoring.   </a:t>
            </a:r>
          </a:p>
          <a:p>
            <a:pPr marL="0" marR="0" indent="0" algn="l" defTabSz="914400" rtl="0" eaLnBrk="1" fontAlgn="auto" latinLnBrk="0" hangingPunct="1">
              <a:lnSpc>
                <a:spcPct val="100000"/>
              </a:lnSpc>
              <a:spcBef>
                <a:spcPts val="0"/>
              </a:spcBef>
              <a:spcAft>
                <a:spcPts val="0"/>
              </a:spcAft>
              <a:buClrTx/>
              <a:buSzTx/>
              <a:buFontTx/>
              <a:buNone/>
              <a:tabLst/>
              <a:defRPr/>
            </a:pPr>
            <a:endParaRPr lang="is-IS" sz="1400" b="1"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1"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1" dirty="0"/>
          </a:p>
          <a:p>
            <a:endParaRPr lang="en-US" dirty="0"/>
          </a:p>
        </p:txBody>
      </p:sp>
      <p:sp>
        <p:nvSpPr>
          <p:cNvPr id="4" name="Slide Number Placeholder 3"/>
          <p:cNvSpPr>
            <a:spLocks noGrp="1"/>
          </p:cNvSpPr>
          <p:nvPr>
            <p:ph type="sldNum" sz="quarter" idx="10"/>
          </p:nvPr>
        </p:nvSpPr>
        <p:spPr/>
        <p:txBody>
          <a:bodyPr/>
          <a:lstStyle/>
          <a:p>
            <a:fld id="{6B0AEF73-4246-4147-ABD6-4FA5636718E4}" type="slidenum">
              <a:rPr lang="en-US" smtClean="0"/>
              <a:t>8</a:t>
            </a:fld>
            <a:endParaRPr lang="en-US" dirty="0"/>
          </a:p>
        </p:txBody>
      </p:sp>
    </p:spTree>
    <p:extLst>
      <p:ext uri="{BB962C8B-B14F-4D97-AF65-F5344CB8AC3E}">
        <p14:creationId xmlns:p14="http://schemas.microsoft.com/office/powerpoint/2010/main" val="188013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a:t>In Unit 1</a:t>
            </a:r>
            <a:r>
              <a:rPr lang="en-US" sz="1400" b="1" baseline="0" dirty="0"/>
              <a:t> a few sentences and the </a:t>
            </a:r>
            <a:r>
              <a:rPr lang="en-US" sz="1400" b="1" dirty="0"/>
              <a:t>medication principles exercise </a:t>
            </a:r>
            <a:r>
              <a:rPr lang="en-US" sz="1400" b="1" baseline="0" dirty="0"/>
              <a:t>were slightly modified for clarity with no change in overall subject matter.</a:t>
            </a:r>
            <a:r>
              <a:rPr lang="en-US" sz="1400" b="1" dirty="0"/>
              <a:t> </a:t>
            </a:r>
            <a:r>
              <a:rPr lang="en-US" sz="1400" b="1" baseline="0" dirty="0"/>
              <a:t>In addition</a:t>
            </a:r>
          </a:p>
          <a:p>
            <a:endParaRPr lang="en-US" sz="1400" b="1" baseline="0" dirty="0"/>
          </a:p>
          <a:p>
            <a:endParaRPr lang="en-US" sz="1400" dirty="0"/>
          </a:p>
        </p:txBody>
      </p:sp>
      <p:sp>
        <p:nvSpPr>
          <p:cNvPr id="4" name="Slide Number Placeholder 3"/>
          <p:cNvSpPr>
            <a:spLocks noGrp="1"/>
          </p:cNvSpPr>
          <p:nvPr>
            <p:ph type="sldNum" sz="quarter" idx="10"/>
          </p:nvPr>
        </p:nvSpPr>
        <p:spPr/>
        <p:txBody>
          <a:bodyPr/>
          <a:lstStyle/>
          <a:p>
            <a:fld id="{6B0AEF73-4246-4147-ABD6-4FA5636718E4}" type="slidenum">
              <a:rPr lang="en-US" smtClean="0"/>
              <a:t>9</a:t>
            </a:fld>
            <a:endParaRPr lang="en-US" dirty="0"/>
          </a:p>
        </p:txBody>
      </p:sp>
    </p:spTree>
    <p:extLst>
      <p:ext uri="{BB962C8B-B14F-4D97-AF65-F5344CB8AC3E}">
        <p14:creationId xmlns:p14="http://schemas.microsoft.com/office/powerpoint/2010/main" val="39448375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dirty="0"/>
              <a:t>Click to edit Master title style</a:t>
            </a:r>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C4BF9F21-7AAF-4C95-9B94-CCBE0516F1C0}" type="datetimeFigureOut">
              <a:rPr lang="en-US" smtClean="0"/>
              <a:t>7/6/2020</a:t>
            </a:fld>
            <a:endParaRPr lang="en-US" dirty="0"/>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dirty="0"/>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AD7CA7F3-509B-4C9D-B2D4-87A40127F7FC}"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4BF9F21-7AAF-4C95-9B94-CCBE0516F1C0}" type="datetimeFigureOut">
              <a:rPr lang="en-US" smtClean="0"/>
              <a:t>7/6/2020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D7CA7F3-509B-4C9D-B2D4-87A40127F7FC}"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C4BF9F21-7AAF-4C95-9B94-CCBE0516F1C0}" type="datetimeFigureOut">
              <a:rPr lang="en-US" smtClean="0"/>
              <a:t>7/6/2020</a:t>
            </a:fld>
            <a:endParaRPr lang="en-US" dirty="0"/>
          </a:p>
        </p:txBody>
      </p:sp>
      <p:sp>
        <p:nvSpPr>
          <p:cNvPr id="5" name="Footer Placeholder 4"/>
          <p:cNvSpPr>
            <a:spLocks noGrp="1"/>
          </p:cNvSpPr>
          <p:nvPr>
            <p:ph type="ftr" sz="quarter" idx="11"/>
          </p:nvPr>
        </p:nvSpPr>
        <p:spPr>
          <a:xfrm>
            <a:off x="457201" y="6248207"/>
            <a:ext cx="5573483" cy="365125"/>
          </a:xfrm>
        </p:spPr>
        <p:txBody>
          <a:bodyPr/>
          <a:lstStyle/>
          <a:p>
            <a:endParaRPr lang="en-US" dirty="0"/>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6" name="Slide Number Placeholder 5"/>
          <p:cNvSpPr>
            <a:spLocks noGrp="1"/>
          </p:cNvSpPr>
          <p:nvPr>
            <p:ph type="sldNum" sz="quarter" idx="12"/>
          </p:nvPr>
        </p:nvSpPr>
        <p:spPr>
          <a:xfrm rot="5400000">
            <a:off x="5989638" y="144462"/>
            <a:ext cx="533400" cy="244476"/>
          </a:xfrm>
        </p:spPr>
        <p:txBody>
          <a:bodyPr/>
          <a:lstStyle/>
          <a:p>
            <a:fld id="{AD7CA7F3-509B-4C9D-B2D4-87A40127F7FC}"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C4BF9F21-7AAF-4C95-9B94-CCBE0516F1C0}" type="datetimeFigureOut">
              <a:rPr lang="en-US" smtClean="0"/>
              <a:t>7/6/2020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AD7CA7F3-509B-4C9D-B2D4-87A40127F7FC}" type="slidenum">
              <a:rPr lang="en-US" smtClean="0"/>
              <a:t>‹#›</a:t>
            </a:fld>
            <a:endParaRPr lang="en-US" dirty="0"/>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a:t>Click to edit Master title style</a:t>
            </a:r>
          </a:p>
        </p:txBody>
      </p:sp>
      <p:sp>
        <p:nvSpPr>
          <p:cNvPr id="12" name="Date Placeholder 11"/>
          <p:cNvSpPr>
            <a:spLocks noGrp="1"/>
          </p:cNvSpPr>
          <p:nvPr>
            <p:ph type="dt" sz="half" idx="10"/>
          </p:nvPr>
        </p:nvSpPr>
        <p:spPr/>
        <p:txBody>
          <a:bodyPr/>
          <a:lstStyle/>
          <a:p>
            <a:fld id="{C4BF9F21-7AAF-4C95-9B94-CCBE0516F1C0}" type="datetimeFigureOut">
              <a:rPr lang="en-US" smtClean="0"/>
              <a:t>7/6/2020</a:t>
            </a:fld>
            <a:endParaRPr lang="en-US" dirty="0"/>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AD7CA7F3-509B-4C9D-B2D4-87A40127F7FC}" type="slidenum">
              <a:rPr lang="en-US" smtClean="0"/>
              <a:t>‹#›</a:t>
            </a:fld>
            <a:endParaRPr lang="en-US" dirty="0"/>
          </a:p>
        </p:txBody>
      </p:sp>
      <p:sp>
        <p:nvSpPr>
          <p:cNvPr id="14" name="Footer Placeholder 13"/>
          <p:cNvSpPr>
            <a:spLocks noGrp="1"/>
          </p:cNvSpPr>
          <p:nvPr>
            <p:ph type="ftr" sz="quarter" idx="12"/>
          </p:nvPr>
        </p:nvSpPr>
        <p:spPr/>
        <p:txBody>
          <a:bodyPr/>
          <a:lstStyle/>
          <a:p>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5100" b="1"/>
            </a:lvl1pPr>
          </a:lstStyle>
          <a:p>
            <a:r>
              <a:rPr kumimoji="0" lang="en-US" dirty="0"/>
              <a:t>Click to edit Master title style</a:t>
            </a:r>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p:txBody>
          <a:bodyPr rtlCol="0"/>
          <a:lstStyle/>
          <a:p>
            <a:fld id="{C4BF9F21-7AAF-4C95-9B94-CCBE0516F1C0}" type="datetimeFigureOut">
              <a:rPr lang="en-US" smtClean="0"/>
              <a:t>7/6/2020</a:t>
            </a:fld>
            <a:endParaRPr lang="en-US" dirty="0"/>
          </a:p>
        </p:txBody>
      </p:sp>
      <p:sp>
        <p:nvSpPr>
          <p:cNvPr id="10" name="Slide Number Placeholder 9"/>
          <p:cNvSpPr>
            <a:spLocks noGrp="1"/>
          </p:cNvSpPr>
          <p:nvPr>
            <p:ph type="sldNum" sz="quarter" idx="16"/>
          </p:nvPr>
        </p:nvSpPr>
        <p:spPr/>
        <p:txBody>
          <a:bodyPr rtlCol="0"/>
          <a:lstStyle/>
          <a:p>
            <a:fld id="{AD7CA7F3-509B-4C9D-B2D4-87A40127F7FC}" type="slidenum">
              <a:rPr lang="en-US" smtClean="0"/>
              <a:t>‹#›</a:t>
            </a:fld>
            <a:endParaRPr lang="en-US" dirty="0"/>
          </a:p>
        </p:txBody>
      </p:sp>
      <p:sp>
        <p:nvSpPr>
          <p:cNvPr id="12" name="Footer Placeholder 11"/>
          <p:cNvSpPr>
            <a:spLocks noGrp="1"/>
          </p:cNvSpPr>
          <p:nvPr>
            <p:ph type="ftr" sz="quarter" idx="17"/>
          </p:nvPr>
        </p:nvSpPr>
        <p:spPr/>
        <p:txBody>
          <a:bodyPr rtlCol="0"/>
          <a:lstStyle/>
          <a:p>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a:t>Click to edit Master title style</a:t>
            </a:r>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fld id="{C4BF9F21-7AAF-4C95-9B94-CCBE0516F1C0}" type="datetimeFigureOut">
              <a:rPr lang="en-US" smtClean="0"/>
              <a:t>7/6/2020</a:t>
            </a:fld>
            <a:endParaRPr lang="en-US" dirty="0"/>
          </a:p>
        </p:txBody>
      </p:sp>
      <p:sp>
        <p:nvSpPr>
          <p:cNvPr id="12" name="Slide Number Placeholder 11"/>
          <p:cNvSpPr>
            <a:spLocks noGrp="1"/>
          </p:cNvSpPr>
          <p:nvPr>
            <p:ph type="sldNum" sz="quarter" idx="16"/>
          </p:nvPr>
        </p:nvSpPr>
        <p:spPr/>
        <p:txBody>
          <a:bodyPr rtlCol="0"/>
          <a:lstStyle/>
          <a:p>
            <a:fld id="{AD7CA7F3-509B-4C9D-B2D4-87A40127F7FC}" type="slidenum">
              <a:rPr lang="en-US" smtClean="0"/>
              <a:t>‹#›</a:t>
            </a:fld>
            <a:endParaRPr lang="en-US" dirty="0"/>
          </a:p>
        </p:txBody>
      </p:sp>
      <p:sp>
        <p:nvSpPr>
          <p:cNvPr id="14" name="Footer Placeholder 13"/>
          <p:cNvSpPr>
            <a:spLocks noGrp="1"/>
          </p:cNvSpPr>
          <p:nvPr>
            <p:ph type="ftr" sz="quarter" idx="17"/>
          </p:nvPr>
        </p:nvSpPr>
        <p:spPr/>
        <p:txBody>
          <a:bodyPr rtlCol="0"/>
          <a:lstStyle/>
          <a:p>
            <a:endParaRPr lang="en-US" dirty="0"/>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C4BF9F21-7AAF-4C95-9B94-CCBE0516F1C0}" type="datetimeFigureOut">
              <a:rPr lang="en-US" smtClean="0"/>
              <a:t>7/6/2020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AD7CA7F3-509B-4C9D-B2D4-87A40127F7FC}"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BF9F21-7AAF-4C95-9B94-CCBE0516F1C0}" type="datetimeFigureOut">
              <a:rPr lang="en-US" smtClean="0"/>
              <a:t>7/6/2020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AD7CA7F3-509B-4C9D-B2D4-87A40127F7FC}"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a:t>Click to edit Master title style</a:t>
            </a:r>
          </a:p>
        </p:txBody>
      </p:sp>
      <p:sp>
        <p:nvSpPr>
          <p:cNvPr id="5" name="Date Placeholder 4"/>
          <p:cNvSpPr>
            <a:spLocks noGrp="1"/>
          </p:cNvSpPr>
          <p:nvPr>
            <p:ph type="dt" sz="half" idx="10"/>
          </p:nvPr>
        </p:nvSpPr>
        <p:spPr/>
        <p:txBody>
          <a:bodyPr/>
          <a:lstStyle/>
          <a:p>
            <a:fld id="{C4BF9F21-7AAF-4C95-9B94-CCBE0516F1C0}" type="datetimeFigureOut">
              <a:rPr lang="en-US" smtClean="0"/>
              <a:t>7/6/2020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AD7CA7F3-509B-4C9D-B2D4-87A40127F7FC}" type="slidenum">
              <a:rPr lang="en-US" smtClean="0"/>
              <a:t>‹#›</a:t>
            </a:fld>
            <a:endParaRPr lang="en-US" dirty="0"/>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hasCustomPrompt="1"/>
          </p:nvPr>
        </p:nvSpPr>
        <p:spPr>
          <a:xfrm>
            <a:off x="1600200" y="5486400"/>
            <a:ext cx="7315200" cy="685800"/>
          </a:xfrm>
        </p:spPr>
        <p:txBody>
          <a:bodyPr>
            <a:normAutofit/>
          </a:bodyPr>
          <a:lstStyle>
            <a:lvl1pPr marL="0" indent="0" algn="ctr">
              <a:buFontTx/>
              <a:buNone/>
              <a:defRPr sz="3600" b="1">
                <a:solidFill>
                  <a:srgbClr val="000000"/>
                </a:solidFill>
              </a:defRPr>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dirty="0"/>
              <a:t>Making the Connections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hasCustomPrompt="1"/>
          </p:nvPr>
        </p:nvSpPr>
        <p:spPr>
          <a:xfrm>
            <a:off x="1600200" y="4648200"/>
            <a:ext cx="7315200" cy="685800"/>
          </a:xfrm>
        </p:spPr>
        <p:txBody>
          <a:bodyPr anchor="ctr">
            <a:noAutofit/>
          </a:bodyPr>
          <a:lstStyle>
            <a:lvl1pPr algn="l">
              <a:buNone/>
              <a:defRPr sz="5400" b="0">
                <a:solidFill>
                  <a:srgbClr val="FFFFFF"/>
                </a:solidFill>
              </a:defRPr>
            </a:lvl1pPr>
          </a:lstStyle>
          <a:p>
            <a:r>
              <a:rPr kumimoji="0" lang="en-US" b="1" dirty="0"/>
              <a:t>Responsibilities in Action</a:t>
            </a:r>
            <a:endParaRPr kumimoji="0" lang="en-US" dirty="0"/>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Date Placeholder 11"/>
          <p:cNvSpPr>
            <a:spLocks noGrp="1"/>
          </p:cNvSpPr>
          <p:nvPr>
            <p:ph type="dt" sz="half" idx="10"/>
          </p:nvPr>
        </p:nvSpPr>
        <p:spPr>
          <a:xfrm>
            <a:off x="6248400" y="6248400"/>
            <a:ext cx="2667000" cy="365125"/>
          </a:xfrm>
        </p:spPr>
        <p:txBody>
          <a:bodyPr rtlCol="0"/>
          <a:lstStyle/>
          <a:p>
            <a:fld id="{C4BF9F21-7AAF-4C95-9B94-CCBE0516F1C0}" type="datetimeFigureOut">
              <a:rPr lang="en-US" smtClean="0"/>
              <a:t>7/6/2020</a:t>
            </a:fld>
            <a:endParaRPr lang="en-US" dirty="0"/>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AD7CA7F3-509B-4C9D-B2D4-87A40127F7FC}" type="slidenum">
              <a:rPr lang="en-US" smtClean="0"/>
              <a:t>‹#›</a:t>
            </a:fld>
            <a:endParaRPr lang="en-US" dirty="0"/>
          </a:p>
        </p:txBody>
      </p:sp>
      <p:sp>
        <p:nvSpPr>
          <p:cNvPr id="14" name="Footer Placeholder 13"/>
          <p:cNvSpPr>
            <a:spLocks noGrp="1"/>
          </p:cNvSpPr>
          <p:nvPr>
            <p:ph type="ftr" sz="quarter" idx="12"/>
          </p:nvPr>
        </p:nvSpPr>
        <p:spPr>
          <a:xfrm>
            <a:off x="1600200" y="6248206"/>
            <a:ext cx="4572000" cy="365125"/>
          </a:xfrm>
        </p:spPr>
        <p:txBody>
          <a:bodyPr rtlCol="0"/>
          <a:lstStyle/>
          <a:p>
            <a:endParaRPr lang="en-US" dirty="0"/>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dirty="0"/>
              <a:t>Click icon to add picture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dirty="0"/>
              <a:t>Click to edit Master title style</a:t>
            </a:r>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C4BF9F21-7AAF-4C95-9B94-CCBE0516F1C0}" type="datetimeFigureOut">
              <a:rPr lang="en-US" smtClean="0"/>
              <a:t>7/6/2020</a:t>
            </a:fld>
            <a:endParaRPr lang="en-US" dirty="0"/>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dirty="0"/>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AD7CA7F3-509B-4C9D-B2D4-87A40127F7FC}"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6.png"/><Relationship Id="rId4" Type="http://schemas.openxmlformats.org/officeDocument/2006/relationships/package" Target="../embeddings/Microsoft_Word_Document.docx"/></Relationships>
</file>

<file path=ppt/slides/_rels/slide2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8.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8.xml"/></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68.xml"/><Relationship Id="rId2" Type="http://schemas.openxmlformats.org/officeDocument/2006/relationships/slideLayout" Target="../slideLayouts/slideLayout8.xml"/><Relationship Id="rId1" Type="http://schemas.openxmlformats.org/officeDocument/2006/relationships/vmlDrawing" Target="../drawings/vmlDrawing2.vml"/><Relationship Id="rId5" Type="http://schemas.openxmlformats.org/officeDocument/2006/relationships/image" Target="../media/image21.png"/><Relationship Id="rId4" Type="http://schemas.openxmlformats.org/officeDocument/2006/relationships/package" Target="../embeddings/Microsoft_Word_Document1.docx"/></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81000" y="533400"/>
            <a:ext cx="8458200" cy="990600"/>
          </a:xfrm>
        </p:spPr>
        <p:txBody>
          <a:bodyPr>
            <a:normAutofit/>
          </a:bodyPr>
          <a:lstStyle/>
          <a:p>
            <a:r>
              <a:rPr lang="en-US" sz="5400" b="1" dirty="0"/>
              <a:t>Responsibilities in Action</a:t>
            </a:r>
          </a:p>
        </p:txBody>
      </p:sp>
      <p:sp>
        <p:nvSpPr>
          <p:cNvPr id="5" name="Subtitle 4"/>
          <p:cNvSpPr>
            <a:spLocks noGrp="1"/>
          </p:cNvSpPr>
          <p:nvPr>
            <p:ph type="subTitle" idx="1"/>
          </p:nvPr>
        </p:nvSpPr>
        <p:spPr>
          <a:xfrm>
            <a:off x="1143000" y="1600200"/>
            <a:ext cx="6705600" cy="685800"/>
          </a:xfrm>
        </p:spPr>
        <p:txBody>
          <a:bodyPr>
            <a:normAutofit/>
          </a:bodyPr>
          <a:lstStyle/>
          <a:p>
            <a:pPr algn="ctr"/>
            <a:r>
              <a:rPr lang="en-US" sz="3600" dirty="0">
                <a:solidFill>
                  <a:srgbClr val="000000"/>
                </a:solidFill>
              </a:rPr>
              <a:t>Understanding the Connection</a:t>
            </a:r>
          </a:p>
        </p:txBody>
      </p:sp>
      <p:pic>
        <p:nvPicPr>
          <p:cNvPr id="7" name="Picture 7" descr="Gears of different sizes and colors to show how they all work together"/>
          <p:cNvPicPr>
            <a:picLocks noChangeAspect="1"/>
          </p:cNvPicPr>
          <p:nvPr/>
        </p:nvPicPr>
        <p:blipFill>
          <a:blip r:embed="rId3"/>
          <a:stretch>
            <a:fillRect/>
          </a:stretch>
        </p:blipFill>
        <p:spPr>
          <a:xfrm>
            <a:off x="3200400" y="2590800"/>
            <a:ext cx="2605225" cy="2895600"/>
          </a:xfrm>
          <a:prstGeom prst="rect">
            <a:avLst/>
          </a:prstGeom>
          <a:noFill/>
          <a:ln w="9525">
            <a:noFill/>
          </a:ln>
        </p:spPr>
      </p:pic>
      <p:sp>
        <p:nvSpPr>
          <p:cNvPr id="11" name="TextBox 10"/>
          <p:cNvSpPr txBox="1"/>
          <p:nvPr/>
        </p:nvSpPr>
        <p:spPr>
          <a:xfrm>
            <a:off x="3200400" y="6096000"/>
            <a:ext cx="5562600" cy="584776"/>
          </a:xfrm>
          <a:prstGeom prst="rect">
            <a:avLst/>
          </a:prstGeom>
          <a:noFill/>
        </p:spPr>
        <p:txBody>
          <a:bodyPr wrap="square" rtlCol="0">
            <a:spAutoFit/>
          </a:bodyPr>
          <a:lstStyle/>
          <a:p>
            <a:pPr algn="r"/>
            <a:r>
              <a:rPr lang="en-US" sz="3200" dirty="0">
                <a:solidFill>
                  <a:srgbClr val="FFFFFF"/>
                </a:solidFill>
              </a:rPr>
              <a:t>Revision Overview June 2020</a:t>
            </a:r>
          </a:p>
        </p:txBody>
      </p:sp>
    </p:spTree>
    <p:extLst>
      <p:ext uri="{BB962C8B-B14F-4D97-AF65-F5344CB8AC3E}">
        <p14:creationId xmlns:p14="http://schemas.microsoft.com/office/powerpoint/2010/main" val="25919490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6000" dirty="0"/>
              <a:t>Ellen Tracey Support Plan</a:t>
            </a:r>
          </a:p>
        </p:txBody>
      </p:sp>
      <p:sp>
        <p:nvSpPr>
          <p:cNvPr id="3" name="Content Placeholder 2"/>
          <p:cNvSpPr>
            <a:spLocks noGrp="1"/>
          </p:cNvSpPr>
          <p:nvPr>
            <p:ph sz="quarter" idx="1"/>
          </p:nvPr>
        </p:nvSpPr>
        <p:spPr>
          <a:xfrm>
            <a:off x="612648" y="1600200"/>
            <a:ext cx="8074152" cy="5257800"/>
          </a:xfrm>
        </p:spPr>
        <p:txBody>
          <a:bodyPr>
            <a:normAutofit fontScale="25000" lnSpcReduction="20000"/>
          </a:bodyPr>
          <a:lstStyle/>
          <a:p>
            <a:pPr marL="0" indent="0" algn="ctr">
              <a:buNone/>
            </a:pPr>
            <a:r>
              <a:rPr lang="en-US" sz="4800" b="1" dirty="0">
                <a:solidFill>
                  <a:schemeClr val="tx2"/>
                </a:solidFill>
                <a:latin typeface="Arial"/>
              </a:rPr>
              <a:t>Ellen Tracey Support Plan</a:t>
            </a:r>
          </a:p>
          <a:p>
            <a:pPr marL="0" indent="0" algn="ctr">
              <a:buNone/>
            </a:pPr>
            <a:r>
              <a:rPr lang="en-US" sz="4800" b="1" dirty="0">
                <a:solidFill>
                  <a:schemeClr val="tx2"/>
                </a:solidFill>
                <a:latin typeface="Arial"/>
              </a:rPr>
              <a:t> Anxiety Management</a:t>
            </a:r>
          </a:p>
          <a:p>
            <a:pPr marL="0" indent="0" algn="ctr">
              <a:buNone/>
            </a:pPr>
            <a:r>
              <a:rPr lang="en-US" sz="4800" b="1" dirty="0">
                <a:solidFill>
                  <a:schemeClr val="tx2"/>
                </a:solidFill>
                <a:latin typeface="Arial"/>
              </a:rPr>
              <a:t>No Known Allergies</a:t>
            </a:r>
            <a:r>
              <a:rPr lang="en-US" sz="4800" dirty="0">
                <a:solidFill>
                  <a:schemeClr val="tx2"/>
                </a:solidFill>
                <a:latin typeface="Arial"/>
              </a:rPr>
              <a:t> </a:t>
            </a:r>
          </a:p>
          <a:p>
            <a:pPr algn="ctr"/>
            <a:endParaRPr lang="en-US" sz="3200" dirty="0">
              <a:solidFill>
                <a:schemeClr val="tx2"/>
              </a:solidFill>
              <a:latin typeface="Arial"/>
            </a:endParaRPr>
          </a:p>
          <a:p>
            <a:pPr marL="0" indent="0">
              <a:buNone/>
            </a:pPr>
            <a:r>
              <a:rPr lang="en-US" sz="4800" dirty="0">
                <a:solidFill>
                  <a:schemeClr val="tx2"/>
                </a:solidFill>
                <a:latin typeface="Arial"/>
              </a:rPr>
              <a:t>Specific symptoms that show us Ellen is anxious:</a:t>
            </a:r>
          </a:p>
          <a:p>
            <a:pPr marL="0" indent="0">
              <a:buNone/>
            </a:pPr>
            <a:endParaRPr lang="en-US" sz="4800" dirty="0">
              <a:solidFill>
                <a:schemeClr val="tx2"/>
              </a:solidFill>
              <a:latin typeface="Arial"/>
            </a:endParaRPr>
          </a:p>
          <a:p>
            <a:pPr marL="914400" indent="-914400">
              <a:buSzPct val="100000"/>
              <a:buFont typeface="+mj-lt"/>
              <a:buAutoNum type="arabicPeriod"/>
            </a:pPr>
            <a:r>
              <a:rPr lang="en-US" sz="4800" dirty="0">
                <a:solidFill>
                  <a:schemeClr val="tx2"/>
                </a:solidFill>
                <a:latin typeface="Arial"/>
              </a:rPr>
              <a:t>Biting hands for more than 4 minutes</a:t>
            </a:r>
          </a:p>
          <a:p>
            <a:pPr marL="914400" indent="-914400">
              <a:buSzPct val="100000"/>
              <a:buFont typeface="+mj-lt"/>
              <a:buAutoNum type="arabicPeriod"/>
            </a:pPr>
            <a:r>
              <a:rPr lang="en-US" sz="4800" dirty="0">
                <a:solidFill>
                  <a:schemeClr val="tx2"/>
                </a:solidFill>
                <a:latin typeface="Arial"/>
              </a:rPr>
              <a:t>Head slapping for longer than 30 seconds or more than 5 times in 4 minutes</a:t>
            </a:r>
          </a:p>
          <a:p>
            <a:endParaRPr lang="en-US" sz="4800" dirty="0">
              <a:solidFill>
                <a:schemeClr val="tx2"/>
              </a:solidFill>
              <a:latin typeface="Arial"/>
            </a:endParaRPr>
          </a:p>
          <a:p>
            <a:pPr marL="365760" lvl="1" indent="0">
              <a:buNone/>
            </a:pPr>
            <a:r>
              <a:rPr lang="en-US" sz="4800" dirty="0">
                <a:solidFill>
                  <a:schemeClr val="tx2"/>
                </a:solidFill>
                <a:latin typeface="Arial"/>
              </a:rPr>
              <a:t>Staff will attempt to talk to Ellen in one on one conversation regarding current feelings and difficulties</a:t>
            </a:r>
          </a:p>
          <a:p>
            <a:pPr marL="365760" lvl="1" indent="0">
              <a:buNone/>
            </a:pPr>
            <a:r>
              <a:rPr lang="en-US" sz="4800" dirty="0">
                <a:solidFill>
                  <a:schemeClr val="tx2"/>
                </a:solidFill>
                <a:latin typeface="Arial"/>
              </a:rPr>
              <a:t>Staff will attempt to direct and involve Ellen in a familiar activity such as laundry, meal preparation, etc.</a:t>
            </a:r>
          </a:p>
          <a:p>
            <a:endParaRPr lang="en-US" sz="4800" dirty="0">
              <a:solidFill>
                <a:schemeClr val="tx2"/>
              </a:solidFill>
              <a:latin typeface="Arial"/>
            </a:endParaRPr>
          </a:p>
          <a:p>
            <a:pPr marL="0" indent="0">
              <a:buNone/>
            </a:pPr>
            <a:r>
              <a:rPr lang="en-US" sz="4800" dirty="0">
                <a:solidFill>
                  <a:schemeClr val="tx2"/>
                </a:solidFill>
                <a:latin typeface="Arial"/>
              </a:rPr>
              <a:t>If unsuccessful with A and B, the Ativan may be administered.</a:t>
            </a:r>
          </a:p>
          <a:p>
            <a:endParaRPr lang="en-US" sz="4800" dirty="0">
              <a:solidFill>
                <a:schemeClr val="tx2"/>
              </a:solidFill>
              <a:latin typeface="Arial"/>
            </a:endParaRPr>
          </a:p>
          <a:p>
            <a:pPr marL="0" indent="0">
              <a:buNone/>
            </a:pPr>
            <a:r>
              <a:rPr lang="en-US" sz="4800" dirty="0">
                <a:solidFill>
                  <a:schemeClr val="tx2"/>
                </a:solidFill>
                <a:latin typeface="Arial"/>
              </a:rPr>
              <a:t>Ativan 0.5mg once daily as needed by mouth; must give at least 4 hours apart from regularly scheduled Ativan doses. (Refer to HCP order)</a:t>
            </a:r>
          </a:p>
          <a:p>
            <a:pPr marL="0" indent="0">
              <a:buNone/>
            </a:pPr>
            <a:r>
              <a:rPr lang="en-US" sz="4800" dirty="0">
                <a:solidFill>
                  <a:schemeClr val="tx2"/>
                </a:solidFill>
                <a:latin typeface="Arial"/>
              </a:rPr>
              <a:t> </a:t>
            </a:r>
          </a:p>
          <a:p>
            <a:pPr marL="0" indent="0">
              <a:buNone/>
            </a:pPr>
            <a:r>
              <a:rPr lang="en-US" sz="4800" dirty="0">
                <a:solidFill>
                  <a:schemeClr val="tx2"/>
                </a:solidFill>
                <a:latin typeface="Arial"/>
              </a:rPr>
              <a:t>If anxiety continues after the additional dose, notify HCP.</a:t>
            </a:r>
          </a:p>
          <a:p>
            <a:endParaRPr lang="en-US" sz="3200" b="1" dirty="0">
              <a:solidFill>
                <a:schemeClr val="tx2"/>
              </a:solidFill>
              <a:latin typeface="Times New Roman"/>
            </a:endParaRPr>
          </a:p>
          <a:p>
            <a:pPr marL="0" indent="0">
              <a:buNone/>
            </a:pPr>
            <a:r>
              <a:rPr lang="en-US" sz="4800" dirty="0">
                <a:solidFill>
                  <a:schemeClr val="tx2"/>
                </a:solidFill>
                <a:latin typeface="Arial"/>
              </a:rPr>
              <a:t>HCP signature: </a:t>
            </a:r>
            <a:r>
              <a:rPr lang="en-US" sz="4800" dirty="0">
                <a:solidFill>
                  <a:schemeClr val="tx2"/>
                </a:solidFill>
                <a:latin typeface="Lucida Handwriting"/>
              </a:rPr>
              <a:t>Shirley Glass MD 2/1/yr</a:t>
            </a:r>
          </a:p>
          <a:p>
            <a:endParaRPr lang="en-US" sz="3200" b="1" dirty="0">
              <a:solidFill>
                <a:schemeClr val="tx2"/>
              </a:solidFill>
              <a:latin typeface="Bradley Hand ITC"/>
            </a:endParaRPr>
          </a:p>
          <a:p>
            <a:pPr marL="0" indent="0">
              <a:buNone/>
            </a:pPr>
            <a:r>
              <a:rPr lang="en-US" sz="4800" dirty="0">
                <a:solidFill>
                  <a:schemeClr val="tx2"/>
                </a:solidFill>
                <a:latin typeface="Arial"/>
              </a:rPr>
              <a:t>Posted: </a:t>
            </a:r>
            <a:r>
              <a:rPr lang="en-US" sz="4800" b="1" dirty="0">
                <a:solidFill>
                  <a:schemeClr val="tx2"/>
                </a:solidFill>
                <a:latin typeface="Comic Sans MS"/>
              </a:rPr>
              <a:t>Sam Dowd 2-1-yr 4pm</a:t>
            </a:r>
            <a:endParaRPr lang="en-US" sz="4800" dirty="0">
              <a:solidFill>
                <a:schemeClr val="tx2"/>
              </a:solidFill>
              <a:latin typeface="Comic Sans MS"/>
            </a:endParaRPr>
          </a:p>
          <a:p>
            <a:pPr marL="0" indent="0">
              <a:buNone/>
            </a:pPr>
            <a:r>
              <a:rPr lang="en-US" sz="4800" dirty="0">
                <a:solidFill>
                  <a:schemeClr val="tx2"/>
                </a:solidFill>
                <a:latin typeface="Arial"/>
              </a:rPr>
              <a:t>Verified: </a:t>
            </a:r>
            <a:r>
              <a:rPr lang="en-US" sz="4800" b="1" dirty="0">
                <a:solidFill>
                  <a:schemeClr val="tx2"/>
                </a:solidFill>
                <a:latin typeface="Lucida Handwriting"/>
              </a:rPr>
              <a:t>Linda White 2-1-yr 4pm</a:t>
            </a:r>
            <a:endParaRPr lang="en-US" sz="4800" b="1" u="sng" dirty="0">
              <a:solidFill>
                <a:schemeClr val="tx2"/>
              </a:solidFill>
              <a:latin typeface="Arial"/>
            </a:endParaRPr>
          </a:p>
          <a:p>
            <a:pPr marL="0" indent="0">
              <a:buNone/>
            </a:pPr>
            <a:endParaRPr lang="en-US" dirty="0"/>
          </a:p>
        </p:txBody>
      </p:sp>
      <p:sp>
        <p:nvSpPr>
          <p:cNvPr id="4" name="Left Arrow 3" descr="Red arrow pointing to the entry on the support plan that says &quot;No Known Allergies&quot;"/>
          <p:cNvSpPr/>
          <p:nvPr/>
        </p:nvSpPr>
        <p:spPr>
          <a:xfrm>
            <a:off x="5562600" y="1981200"/>
            <a:ext cx="978408" cy="484632"/>
          </a:xfrm>
          <a:prstGeom prst="leftArrow">
            <a:avLst/>
          </a:prstGeom>
          <a:solidFill>
            <a:schemeClr val="accent2"/>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751262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a:bodyPr>
          <a:lstStyle/>
          <a:p>
            <a:r>
              <a:rPr lang="en-US" sz="4800" dirty="0"/>
              <a:t>Observing and Reporting</a:t>
            </a:r>
          </a:p>
        </p:txBody>
      </p:sp>
      <p:sp>
        <p:nvSpPr>
          <p:cNvPr id="3" name="Title 2"/>
          <p:cNvSpPr>
            <a:spLocks noGrp="1"/>
          </p:cNvSpPr>
          <p:nvPr>
            <p:ph type="title"/>
          </p:nvPr>
        </p:nvSpPr>
        <p:spPr/>
        <p:txBody>
          <a:bodyPr>
            <a:noAutofit/>
          </a:bodyPr>
          <a:lstStyle/>
          <a:p>
            <a:r>
              <a:rPr lang="en-US" sz="6000" dirty="0"/>
              <a:t>Unit 2</a:t>
            </a:r>
          </a:p>
        </p:txBody>
      </p:sp>
    </p:spTree>
    <p:extLst>
      <p:ext uri="{BB962C8B-B14F-4D97-AF65-F5344CB8AC3E}">
        <p14:creationId xmlns:p14="http://schemas.microsoft.com/office/powerpoint/2010/main" val="17212127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6000" dirty="0"/>
              <a:t>Reporting</a:t>
            </a:r>
          </a:p>
        </p:txBody>
      </p:sp>
      <p:sp>
        <p:nvSpPr>
          <p:cNvPr id="3" name="Content Placeholder 2"/>
          <p:cNvSpPr>
            <a:spLocks noGrp="1"/>
          </p:cNvSpPr>
          <p:nvPr>
            <p:ph sz="quarter" idx="1"/>
          </p:nvPr>
        </p:nvSpPr>
        <p:spPr>
          <a:xfrm>
            <a:off x="612648" y="1600200"/>
            <a:ext cx="8153400" cy="5029200"/>
          </a:xfrm>
        </p:spPr>
        <p:txBody>
          <a:bodyPr>
            <a:normAutofit/>
          </a:bodyPr>
          <a:lstStyle/>
          <a:p>
            <a:r>
              <a:rPr lang="en-US" sz="4400" dirty="0">
                <a:solidFill>
                  <a:srgbClr val="040B13"/>
                </a:solidFill>
              </a:rPr>
              <a:t>Immediate Reporting</a:t>
            </a:r>
          </a:p>
          <a:p>
            <a:pPr lvl="1">
              <a:buSzPct val="100000"/>
              <a:buFont typeface="Wingdings" charset="2"/>
              <a:buChar char="§"/>
            </a:pPr>
            <a:r>
              <a:rPr lang="en-US" sz="4000" dirty="0">
                <a:solidFill>
                  <a:srgbClr val="040B13"/>
                </a:solidFill>
              </a:rPr>
              <a:t>When to call 911</a:t>
            </a:r>
          </a:p>
          <a:p>
            <a:pPr lvl="2">
              <a:buSzPct val="100000"/>
              <a:buFont typeface="Arial"/>
              <a:buChar char="•"/>
            </a:pPr>
            <a:r>
              <a:rPr lang="en-US" sz="3600" dirty="0">
                <a:solidFill>
                  <a:srgbClr val="040B13"/>
                </a:solidFill>
              </a:rPr>
              <a:t>You are unsure person is okay</a:t>
            </a:r>
          </a:p>
          <a:p>
            <a:pPr lvl="2">
              <a:buSzPct val="100000"/>
              <a:buFont typeface="Arial"/>
              <a:buChar char="•"/>
            </a:pPr>
            <a:r>
              <a:rPr lang="en-US" sz="3600" dirty="0">
                <a:solidFill>
                  <a:srgbClr val="040B13"/>
                </a:solidFill>
              </a:rPr>
              <a:t>Directed by HCP order or Protocol </a:t>
            </a:r>
          </a:p>
          <a:p>
            <a:pPr lvl="3">
              <a:buClr>
                <a:schemeClr val="accent2"/>
              </a:buClr>
              <a:buSzPct val="100000"/>
              <a:buFont typeface="Wingdings" charset="2"/>
              <a:buChar char="§"/>
            </a:pPr>
            <a:r>
              <a:rPr lang="en-US" sz="3200" dirty="0">
                <a:solidFill>
                  <a:srgbClr val="040B13"/>
                </a:solidFill>
              </a:rPr>
              <a:t>For example:</a:t>
            </a:r>
          </a:p>
          <a:p>
            <a:pPr lvl="4">
              <a:buClr>
                <a:schemeClr val="tx1"/>
              </a:buClr>
              <a:buSzPct val="100000"/>
              <a:buFont typeface="Arial"/>
              <a:buChar char="•"/>
            </a:pPr>
            <a:r>
              <a:rPr lang="en-US" sz="2800" dirty="0">
                <a:solidFill>
                  <a:srgbClr val="040B13"/>
                </a:solidFill>
              </a:rPr>
              <a:t>HCP order or Protocol states, ‘Call 911 for seizure activity greater than 5 minutes.’ </a:t>
            </a:r>
          </a:p>
          <a:p>
            <a:pPr marL="685800" lvl="2" indent="0">
              <a:buNone/>
            </a:pPr>
            <a:endParaRPr lang="en-US" sz="4400" dirty="0"/>
          </a:p>
          <a:p>
            <a:pPr lvl="2">
              <a:buFont typeface="Arial"/>
              <a:buChar char="•"/>
            </a:pPr>
            <a:endParaRPr lang="en-US" sz="4200" dirty="0"/>
          </a:p>
          <a:p>
            <a:pPr marL="0" indent="0">
              <a:buNone/>
            </a:pPr>
            <a:endParaRPr lang="en-US" sz="4800" dirty="0"/>
          </a:p>
          <a:p>
            <a:pPr lvl="1">
              <a:buFont typeface="Wingdings" charset="2"/>
              <a:buChar char="§"/>
            </a:pPr>
            <a:endParaRPr lang="en-US" sz="4500" dirty="0"/>
          </a:p>
          <a:p>
            <a:pPr marL="0" indent="0">
              <a:buNone/>
            </a:pPr>
            <a:endParaRPr lang="en-US" dirty="0"/>
          </a:p>
        </p:txBody>
      </p:sp>
    </p:spTree>
    <p:extLst>
      <p:ext uri="{BB962C8B-B14F-4D97-AF65-F5344CB8AC3E}">
        <p14:creationId xmlns:p14="http://schemas.microsoft.com/office/powerpoint/2010/main" val="40735071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6000" dirty="0"/>
              <a:t>Documentation</a:t>
            </a:r>
          </a:p>
        </p:txBody>
      </p:sp>
      <p:sp>
        <p:nvSpPr>
          <p:cNvPr id="3" name="Content Placeholder 2"/>
          <p:cNvSpPr>
            <a:spLocks noGrp="1"/>
          </p:cNvSpPr>
          <p:nvPr>
            <p:ph sz="quarter" idx="1"/>
          </p:nvPr>
        </p:nvSpPr>
        <p:spPr/>
        <p:txBody>
          <a:bodyPr>
            <a:normAutofit/>
          </a:bodyPr>
          <a:lstStyle/>
          <a:p>
            <a:r>
              <a:rPr lang="en-US" sz="4800" dirty="0">
                <a:solidFill>
                  <a:srgbClr val="040B13"/>
                </a:solidFill>
              </a:rPr>
              <a:t>Ink color</a:t>
            </a:r>
          </a:p>
          <a:p>
            <a:pPr lvl="1">
              <a:buFont typeface="Wingdings" charset="2"/>
              <a:buChar char="§"/>
            </a:pPr>
            <a:r>
              <a:rPr lang="en-US" sz="4500" dirty="0">
                <a:solidFill>
                  <a:srgbClr val="040B13"/>
                </a:solidFill>
              </a:rPr>
              <a:t>Blue</a:t>
            </a:r>
          </a:p>
          <a:p>
            <a:pPr lvl="1">
              <a:buFont typeface="Wingdings" charset="2"/>
              <a:buChar char="§"/>
            </a:pPr>
            <a:r>
              <a:rPr lang="en-US" sz="4500" dirty="0">
                <a:solidFill>
                  <a:srgbClr val="040B13"/>
                </a:solidFill>
              </a:rPr>
              <a:t>Black</a:t>
            </a:r>
          </a:p>
        </p:txBody>
      </p:sp>
    </p:spTree>
    <p:extLst>
      <p:ext uri="{BB962C8B-B14F-4D97-AF65-F5344CB8AC3E}">
        <p14:creationId xmlns:p14="http://schemas.microsoft.com/office/powerpoint/2010/main" val="12579475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a:bodyPr>
          <a:lstStyle/>
          <a:p>
            <a:r>
              <a:rPr lang="en-US" sz="4800" dirty="0"/>
              <a:t>Medications</a:t>
            </a:r>
          </a:p>
        </p:txBody>
      </p:sp>
      <p:sp>
        <p:nvSpPr>
          <p:cNvPr id="3" name="Title 2"/>
          <p:cNvSpPr>
            <a:spLocks noGrp="1"/>
          </p:cNvSpPr>
          <p:nvPr>
            <p:ph type="title"/>
          </p:nvPr>
        </p:nvSpPr>
        <p:spPr/>
        <p:txBody>
          <a:bodyPr>
            <a:noAutofit/>
          </a:bodyPr>
          <a:lstStyle/>
          <a:p>
            <a:r>
              <a:rPr lang="en-US" sz="6000" dirty="0"/>
              <a:t>Unit 3</a:t>
            </a:r>
          </a:p>
        </p:txBody>
      </p:sp>
    </p:spTree>
    <p:extLst>
      <p:ext uri="{BB962C8B-B14F-4D97-AF65-F5344CB8AC3E}">
        <p14:creationId xmlns:p14="http://schemas.microsoft.com/office/powerpoint/2010/main" val="31032972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6000" dirty="0"/>
              <a:t>Content Modifications</a:t>
            </a:r>
          </a:p>
        </p:txBody>
      </p:sp>
      <p:sp>
        <p:nvSpPr>
          <p:cNvPr id="3" name="Content Placeholder 2"/>
          <p:cNvSpPr>
            <a:spLocks noGrp="1"/>
          </p:cNvSpPr>
          <p:nvPr>
            <p:ph sz="quarter" idx="1"/>
          </p:nvPr>
        </p:nvSpPr>
        <p:spPr>
          <a:xfrm>
            <a:off x="612648" y="1600200"/>
            <a:ext cx="8153400" cy="5029200"/>
          </a:xfrm>
        </p:spPr>
        <p:txBody>
          <a:bodyPr>
            <a:normAutofit/>
          </a:bodyPr>
          <a:lstStyle/>
          <a:p>
            <a:r>
              <a:rPr lang="en-US" sz="4800" dirty="0">
                <a:solidFill>
                  <a:srgbClr val="040B13"/>
                </a:solidFill>
              </a:rPr>
              <a:t>Word substitutions</a:t>
            </a:r>
          </a:p>
          <a:p>
            <a:pPr lvl="1">
              <a:buSzPct val="100000"/>
              <a:buFont typeface="Wingdings" charset="2"/>
              <a:buChar char="§"/>
            </a:pPr>
            <a:r>
              <a:rPr lang="en-US" sz="4000" dirty="0">
                <a:solidFill>
                  <a:srgbClr val="040B13"/>
                </a:solidFill>
              </a:rPr>
              <a:t>‘submits’  or ‘provides’ </a:t>
            </a:r>
          </a:p>
          <a:p>
            <a:pPr lvl="2">
              <a:buSzPct val="100000"/>
              <a:buFont typeface="Arial"/>
              <a:buChar char="•"/>
            </a:pPr>
            <a:r>
              <a:rPr lang="en-US" sz="3600" dirty="0">
                <a:solidFill>
                  <a:srgbClr val="040B13"/>
                </a:solidFill>
              </a:rPr>
              <a:t>replaces ‘written’ </a:t>
            </a:r>
          </a:p>
          <a:p>
            <a:pPr lvl="1">
              <a:buSzPct val="100000"/>
              <a:buFont typeface="Wingdings" charset="2"/>
              <a:buChar char="§"/>
            </a:pPr>
            <a:r>
              <a:rPr lang="en-US" sz="4000" dirty="0">
                <a:solidFill>
                  <a:srgbClr val="040B13"/>
                </a:solidFill>
              </a:rPr>
              <a:t>‘medication release’ document </a:t>
            </a:r>
          </a:p>
          <a:p>
            <a:pPr lvl="2">
              <a:buSzPct val="100000"/>
              <a:buFont typeface="Arial"/>
              <a:buChar char="•"/>
            </a:pPr>
            <a:r>
              <a:rPr lang="en-US" sz="3600" dirty="0">
                <a:solidFill>
                  <a:srgbClr val="040B13"/>
                </a:solidFill>
              </a:rPr>
              <a:t>replaces ‘transfer’ document</a:t>
            </a:r>
          </a:p>
          <a:p>
            <a:r>
              <a:rPr lang="en-US" sz="4800" dirty="0">
                <a:solidFill>
                  <a:srgbClr val="040B13"/>
                </a:solidFill>
              </a:rPr>
              <a:t>Does not require a HCP order</a:t>
            </a:r>
          </a:p>
          <a:p>
            <a:pPr lvl="1">
              <a:buSzPct val="100000"/>
              <a:buFont typeface="Wingdings" charset="2"/>
              <a:buChar char="§"/>
            </a:pPr>
            <a:r>
              <a:rPr lang="en-US" sz="4000" dirty="0">
                <a:solidFill>
                  <a:srgbClr val="040B13"/>
                </a:solidFill>
              </a:rPr>
              <a:t>Personal hygiene products</a:t>
            </a:r>
          </a:p>
          <a:p>
            <a:pPr marL="0" indent="0">
              <a:buNone/>
            </a:pPr>
            <a:endParaRPr lang="en-US" sz="3500" dirty="0">
              <a:solidFill>
                <a:srgbClr val="040B13"/>
              </a:solidFill>
            </a:endParaRPr>
          </a:p>
          <a:p>
            <a:endParaRPr lang="en-US" dirty="0"/>
          </a:p>
        </p:txBody>
      </p:sp>
    </p:spTree>
    <p:extLst>
      <p:ext uri="{BB962C8B-B14F-4D97-AF65-F5344CB8AC3E}">
        <p14:creationId xmlns:p14="http://schemas.microsoft.com/office/powerpoint/2010/main" val="40599163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6000" dirty="0"/>
              <a:t>Content Modifications</a:t>
            </a:r>
          </a:p>
        </p:txBody>
      </p:sp>
      <p:sp>
        <p:nvSpPr>
          <p:cNvPr id="3" name="Content Placeholder 2"/>
          <p:cNvSpPr>
            <a:spLocks noGrp="1"/>
          </p:cNvSpPr>
          <p:nvPr>
            <p:ph sz="quarter" idx="1"/>
          </p:nvPr>
        </p:nvSpPr>
        <p:spPr/>
        <p:txBody>
          <a:bodyPr/>
          <a:lstStyle/>
          <a:p>
            <a:r>
              <a:rPr lang="en-US" sz="5400" dirty="0">
                <a:solidFill>
                  <a:srgbClr val="040B13"/>
                </a:solidFill>
              </a:rPr>
              <a:t>Medication Sensitivity</a:t>
            </a:r>
          </a:p>
          <a:p>
            <a:pPr lvl="1">
              <a:buSzPct val="100000"/>
              <a:buFont typeface="Wingdings" charset="2"/>
              <a:buChar char="§"/>
            </a:pPr>
            <a:r>
              <a:rPr lang="en-US" sz="4800" dirty="0">
                <a:solidFill>
                  <a:srgbClr val="040B13"/>
                </a:solidFill>
              </a:rPr>
              <a:t>Gender</a:t>
            </a:r>
          </a:p>
          <a:p>
            <a:pPr lvl="1">
              <a:buSzPct val="100000"/>
              <a:buFont typeface="Wingdings" charset="2"/>
              <a:buChar char="§"/>
            </a:pPr>
            <a:r>
              <a:rPr lang="en-US" sz="4800" dirty="0">
                <a:solidFill>
                  <a:srgbClr val="040B13"/>
                </a:solidFill>
              </a:rPr>
              <a:t>Level of physical activity</a:t>
            </a:r>
          </a:p>
          <a:p>
            <a:r>
              <a:rPr lang="en-US" sz="5400" dirty="0">
                <a:solidFill>
                  <a:srgbClr val="040B13"/>
                </a:solidFill>
              </a:rPr>
              <a:t>Reference material</a:t>
            </a:r>
          </a:p>
          <a:p>
            <a:endParaRPr lang="en-US" dirty="0"/>
          </a:p>
        </p:txBody>
      </p:sp>
    </p:spTree>
    <p:extLst>
      <p:ext uri="{BB962C8B-B14F-4D97-AF65-F5344CB8AC3E}">
        <p14:creationId xmlns:p14="http://schemas.microsoft.com/office/powerpoint/2010/main" val="42849674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a:bodyPr>
          <a:lstStyle/>
          <a:p>
            <a:r>
              <a:rPr lang="en-US" sz="3400" dirty="0"/>
              <a:t>Interacting with a Health Care Provider</a:t>
            </a:r>
          </a:p>
          <a:p>
            <a:endParaRPr lang="en-US" dirty="0"/>
          </a:p>
        </p:txBody>
      </p:sp>
      <p:sp>
        <p:nvSpPr>
          <p:cNvPr id="3" name="Title 2"/>
          <p:cNvSpPr>
            <a:spLocks noGrp="1"/>
          </p:cNvSpPr>
          <p:nvPr>
            <p:ph type="title"/>
          </p:nvPr>
        </p:nvSpPr>
        <p:spPr/>
        <p:txBody>
          <a:bodyPr>
            <a:noAutofit/>
          </a:bodyPr>
          <a:lstStyle/>
          <a:p>
            <a:r>
              <a:rPr lang="en-US" sz="6000" dirty="0"/>
              <a:t>Unit 4</a:t>
            </a:r>
          </a:p>
        </p:txBody>
      </p:sp>
    </p:spTree>
    <p:extLst>
      <p:ext uri="{BB962C8B-B14F-4D97-AF65-F5344CB8AC3E}">
        <p14:creationId xmlns:p14="http://schemas.microsoft.com/office/powerpoint/2010/main" val="6243883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6000" dirty="0"/>
              <a:t>Content Modifications</a:t>
            </a:r>
          </a:p>
        </p:txBody>
      </p:sp>
      <p:sp>
        <p:nvSpPr>
          <p:cNvPr id="3" name="Content Placeholder 2"/>
          <p:cNvSpPr>
            <a:spLocks noGrp="1"/>
          </p:cNvSpPr>
          <p:nvPr>
            <p:ph sz="quarter" idx="1"/>
          </p:nvPr>
        </p:nvSpPr>
        <p:spPr/>
        <p:txBody>
          <a:bodyPr>
            <a:normAutofit/>
          </a:bodyPr>
          <a:lstStyle/>
          <a:p>
            <a:r>
              <a:rPr lang="en-US" sz="4200" dirty="0">
                <a:solidFill>
                  <a:srgbClr val="040B13"/>
                </a:solidFill>
              </a:rPr>
              <a:t>Objective expanded</a:t>
            </a:r>
          </a:p>
          <a:p>
            <a:r>
              <a:rPr lang="en-US" sz="4200" dirty="0">
                <a:solidFill>
                  <a:srgbClr val="040B13"/>
                </a:solidFill>
              </a:rPr>
              <a:t>Health Care Provider Orders</a:t>
            </a:r>
          </a:p>
          <a:p>
            <a:r>
              <a:rPr lang="en-US" sz="4200" dirty="0">
                <a:solidFill>
                  <a:srgbClr val="040B13"/>
                </a:solidFill>
              </a:rPr>
              <a:t>Emergency Room and/or Hospital</a:t>
            </a:r>
          </a:p>
          <a:p>
            <a:r>
              <a:rPr lang="en-US" sz="4200" dirty="0">
                <a:solidFill>
                  <a:srgbClr val="040B13"/>
                </a:solidFill>
              </a:rPr>
              <a:t>HCP Telephone/Fax Order form</a:t>
            </a:r>
          </a:p>
          <a:p>
            <a:r>
              <a:rPr lang="en-US" sz="4200" dirty="0">
                <a:solidFill>
                  <a:srgbClr val="040B13"/>
                </a:solidFill>
              </a:rPr>
              <a:t>Exhausting a Current Supply</a:t>
            </a:r>
          </a:p>
        </p:txBody>
      </p:sp>
    </p:spTree>
    <p:extLst>
      <p:ext uri="{BB962C8B-B14F-4D97-AF65-F5344CB8AC3E}">
        <p14:creationId xmlns:p14="http://schemas.microsoft.com/office/powerpoint/2010/main" val="35899276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6000" dirty="0"/>
              <a:t>Objective</a:t>
            </a:r>
          </a:p>
        </p:txBody>
      </p:sp>
      <p:sp>
        <p:nvSpPr>
          <p:cNvPr id="3" name="Content Placeholder 2"/>
          <p:cNvSpPr>
            <a:spLocks noGrp="1"/>
          </p:cNvSpPr>
          <p:nvPr>
            <p:ph sz="quarter" idx="1"/>
          </p:nvPr>
        </p:nvSpPr>
        <p:spPr/>
        <p:txBody>
          <a:bodyPr>
            <a:normAutofit/>
          </a:bodyPr>
          <a:lstStyle/>
          <a:p>
            <a:r>
              <a:rPr lang="en-US" sz="4700" dirty="0">
                <a:solidFill>
                  <a:srgbClr val="040B13"/>
                </a:solidFill>
              </a:rPr>
              <a:t>Responsibilities You Will Learn</a:t>
            </a:r>
          </a:p>
          <a:p>
            <a:pPr lvl="1">
              <a:buSzPct val="100000"/>
              <a:buFont typeface="Wingdings" charset="2"/>
              <a:buChar char="§"/>
            </a:pPr>
            <a:r>
              <a:rPr lang="en-US" sz="4000" dirty="0">
                <a:solidFill>
                  <a:srgbClr val="040B13"/>
                </a:solidFill>
              </a:rPr>
              <a:t>Exhausting supply of medication </a:t>
            </a:r>
          </a:p>
          <a:p>
            <a:pPr lvl="2">
              <a:buSzPct val="100000"/>
              <a:buFont typeface="Arial"/>
              <a:buChar char="•"/>
            </a:pPr>
            <a:r>
              <a:rPr lang="en-US" sz="3600" dirty="0">
                <a:solidFill>
                  <a:srgbClr val="040B13"/>
                </a:solidFill>
              </a:rPr>
              <a:t>if dose or ‘frequency’ change</a:t>
            </a:r>
          </a:p>
          <a:p>
            <a:endParaRPr lang="en-US" dirty="0">
              <a:solidFill>
                <a:srgbClr val="040B13"/>
              </a:solidFill>
            </a:endParaRPr>
          </a:p>
        </p:txBody>
      </p:sp>
    </p:spTree>
    <p:extLst>
      <p:ext uri="{BB962C8B-B14F-4D97-AF65-F5344CB8AC3E}">
        <p14:creationId xmlns:p14="http://schemas.microsoft.com/office/powerpoint/2010/main" val="2103836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6000" dirty="0"/>
              <a:t>General Revisions</a:t>
            </a:r>
          </a:p>
        </p:txBody>
      </p:sp>
      <p:sp>
        <p:nvSpPr>
          <p:cNvPr id="7" name="Text Placeholder 6"/>
          <p:cNvSpPr>
            <a:spLocks noGrp="1"/>
          </p:cNvSpPr>
          <p:nvPr>
            <p:ph type="body" idx="2"/>
          </p:nvPr>
        </p:nvSpPr>
        <p:spPr/>
        <p:txBody>
          <a:bodyPr/>
          <a:lstStyle/>
          <a:p>
            <a:endParaRPr lang="en-US" dirty="0"/>
          </a:p>
        </p:txBody>
      </p:sp>
      <p:sp>
        <p:nvSpPr>
          <p:cNvPr id="6" name="Content Placeholder 5"/>
          <p:cNvSpPr>
            <a:spLocks noGrp="1"/>
          </p:cNvSpPr>
          <p:nvPr>
            <p:ph sz="quarter" idx="1"/>
          </p:nvPr>
        </p:nvSpPr>
        <p:spPr/>
        <p:txBody>
          <a:bodyPr>
            <a:normAutofit/>
          </a:bodyPr>
          <a:lstStyle/>
          <a:p>
            <a:pPr>
              <a:buFont typeface="Wingdings" charset="2"/>
              <a:buChar char=""/>
            </a:pPr>
            <a:r>
              <a:rPr lang="en-US" sz="3600" dirty="0">
                <a:solidFill>
                  <a:srgbClr val="000000"/>
                </a:solidFill>
              </a:rPr>
              <a:t>Massachusetts Rehabilitation Commission (MRC)</a:t>
            </a:r>
          </a:p>
          <a:p>
            <a:pPr lvl="1">
              <a:buSzPct val="100000"/>
              <a:buFont typeface="Wingdings" charset="2"/>
              <a:buChar char="§"/>
            </a:pPr>
            <a:r>
              <a:rPr lang="en-US" sz="3300" dirty="0">
                <a:solidFill>
                  <a:srgbClr val="000000"/>
                </a:solidFill>
              </a:rPr>
              <a:t>Effective 07-01-20</a:t>
            </a:r>
            <a:endParaRPr lang="en-US" sz="3200" dirty="0">
              <a:solidFill>
                <a:srgbClr val="000000"/>
              </a:solidFill>
            </a:endParaRPr>
          </a:p>
          <a:p>
            <a:r>
              <a:rPr lang="en-US" sz="3600" dirty="0">
                <a:solidFill>
                  <a:srgbClr val="000000"/>
                </a:solidFill>
              </a:rPr>
              <a:t>MAP Policy</a:t>
            </a:r>
          </a:p>
          <a:p>
            <a:pPr lvl="1">
              <a:buSzPct val="100000"/>
              <a:buFont typeface="Wingdings" charset="2"/>
              <a:buChar char="§"/>
            </a:pPr>
            <a:r>
              <a:rPr lang="en-US" sz="3200" dirty="0">
                <a:solidFill>
                  <a:srgbClr val="000000"/>
                </a:solidFill>
              </a:rPr>
              <a:t>Specific reference removed</a:t>
            </a:r>
          </a:p>
          <a:p>
            <a:pPr lvl="1">
              <a:buSzPct val="100000"/>
              <a:buFont typeface="Wingdings" charset="2"/>
              <a:buChar char="§"/>
            </a:pPr>
            <a:r>
              <a:rPr lang="en-US" sz="3200" dirty="0">
                <a:solidFill>
                  <a:srgbClr val="000000"/>
                </a:solidFill>
              </a:rPr>
              <a:t>Symbol remains</a:t>
            </a:r>
          </a:p>
          <a:p>
            <a:r>
              <a:rPr lang="en-US" sz="3600" dirty="0">
                <a:solidFill>
                  <a:srgbClr val="000000"/>
                </a:solidFill>
              </a:rPr>
              <a:t>Index</a:t>
            </a:r>
          </a:p>
          <a:p>
            <a:endParaRPr lang="en-US" dirty="0"/>
          </a:p>
        </p:txBody>
      </p:sp>
    </p:spTree>
    <p:extLst>
      <p:ext uri="{BB962C8B-B14F-4D97-AF65-F5344CB8AC3E}">
        <p14:creationId xmlns:p14="http://schemas.microsoft.com/office/powerpoint/2010/main" val="39744945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400" dirty="0"/>
              <a:t>Health Care Provider Orders</a:t>
            </a:r>
          </a:p>
        </p:txBody>
      </p:sp>
      <p:sp>
        <p:nvSpPr>
          <p:cNvPr id="3" name="Content Placeholder 2"/>
          <p:cNvSpPr>
            <a:spLocks noGrp="1"/>
          </p:cNvSpPr>
          <p:nvPr>
            <p:ph sz="quarter" idx="1"/>
          </p:nvPr>
        </p:nvSpPr>
        <p:spPr/>
        <p:txBody>
          <a:bodyPr>
            <a:normAutofit/>
          </a:bodyPr>
          <a:lstStyle/>
          <a:p>
            <a:r>
              <a:rPr lang="en-US" sz="4800" dirty="0">
                <a:solidFill>
                  <a:schemeClr val="tx2"/>
                </a:solidFill>
              </a:rPr>
              <a:t>Acceptable Signatures</a:t>
            </a:r>
          </a:p>
          <a:p>
            <a:pPr lvl="1">
              <a:buSzPct val="100000"/>
              <a:buFont typeface="Wingdings" charset="2"/>
              <a:buChar char="§"/>
            </a:pPr>
            <a:r>
              <a:rPr lang="en-US" sz="4100" dirty="0">
                <a:solidFill>
                  <a:schemeClr val="tx2"/>
                </a:solidFill>
              </a:rPr>
              <a:t>Wet</a:t>
            </a:r>
          </a:p>
          <a:p>
            <a:pPr lvl="1">
              <a:buSzPct val="100000"/>
              <a:buFont typeface="Wingdings" charset="2"/>
              <a:buChar char="§"/>
            </a:pPr>
            <a:r>
              <a:rPr lang="en-US" sz="4400" dirty="0">
                <a:solidFill>
                  <a:schemeClr val="tx2"/>
                </a:solidFill>
              </a:rPr>
              <a:t>Image </a:t>
            </a:r>
          </a:p>
          <a:p>
            <a:pPr lvl="1">
              <a:buSzPct val="100000"/>
              <a:buFont typeface="Wingdings" charset="2"/>
              <a:buChar char="§"/>
            </a:pPr>
            <a:r>
              <a:rPr lang="en-US" sz="4400" dirty="0">
                <a:solidFill>
                  <a:schemeClr val="tx2"/>
                </a:solidFill>
              </a:rPr>
              <a:t>Electronic</a:t>
            </a:r>
            <a:endParaRPr lang="en-US" sz="4800" dirty="0">
              <a:solidFill>
                <a:schemeClr val="tx2"/>
              </a:solidFill>
            </a:endParaRPr>
          </a:p>
          <a:p>
            <a:r>
              <a:rPr lang="en-US" sz="4800" dirty="0">
                <a:solidFill>
                  <a:schemeClr val="tx2"/>
                </a:solidFill>
              </a:rPr>
              <a:t>Order Expiration</a:t>
            </a:r>
          </a:p>
          <a:p>
            <a:pPr marL="365760" lvl="1" indent="0">
              <a:buSzPct val="100000"/>
              <a:buNone/>
            </a:pPr>
            <a:endParaRPr lang="en-US" sz="4400" dirty="0">
              <a:solidFill>
                <a:schemeClr val="tx2"/>
              </a:solidFill>
            </a:endParaRPr>
          </a:p>
          <a:p>
            <a:pPr lvl="1">
              <a:buSzPct val="100000"/>
              <a:buFont typeface="Wingdings" charset="2"/>
              <a:buChar char="§"/>
            </a:pPr>
            <a:endParaRPr lang="en-US" sz="4400" dirty="0">
              <a:solidFill>
                <a:schemeClr val="tx2"/>
              </a:solidFill>
            </a:endParaRPr>
          </a:p>
        </p:txBody>
      </p:sp>
    </p:spTree>
    <p:extLst>
      <p:ext uri="{BB962C8B-B14F-4D97-AF65-F5344CB8AC3E}">
        <p14:creationId xmlns:p14="http://schemas.microsoft.com/office/powerpoint/2010/main" val="26983835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Emergency Room and/or Hospital</a:t>
            </a:r>
          </a:p>
        </p:txBody>
      </p:sp>
      <p:sp>
        <p:nvSpPr>
          <p:cNvPr id="3" name="Content Placeholder 2"/>
          <p:cNvSpPr>
            <a:spLocks noGrp="1"/>
          </p:cNvSpPr>
          <p:nvPr>
            <p:ph sz="quarter" idx="1"/>
          </p:nvPr>
        </p:nvSpPr>
        <p:spPr/>
        <p:txBody>
          <a:bodyPr/>
          <a:lstStyle/>
          <a:p>
            <a:pPr lvl="0"/>
            <a:r>
              <a:rPr lang="en-US" sz="3600" dirty="0">
                <a:solidFill>
                  <a:srgbClr val="040B13"/>
                </a:solidFill>
              </a:rPr>
              <a:t>Be prepared to tell Emergency Room (ER) and/or hospital staff why you are bringing  person to ER and/or hospital</a:t>
            </a:r>
          </a:p>
          <a:p>
            <a:pPr lvl="1">
              <a:buClr>
                <a:schemeClr val="tx1"/>
              </a:buClr>
              <a:buSzPct val="100000"/>
              <a:buFont typeface="Wingdings" charset="2"/>
              <a:buChar char="§"/>
            </a:pPr>
            <a:r>
              <a:rPr lang="en-US" sz="3200" dirty="0">
                <a:solidFill>
                  <a:srgbClr val="040B13"/>
                </a:solidFill>
              </a:rPr>
              <a:t>Discuss with HCP </a:t>
            </a:r>
          </a:p>
          <a:p>
            <a:pPr lvl="2">
              <a:buSzPct val="100000"/>
              <a:buFont typeface="Arial"/>
              <a:buChar char="•"/>
            </a:pPr>
            <a:r>
              <a:rPr lang="en-US" sz="2800" dirty="0">
                <a:solidFill>
                  <a:srgbClr val="040B13"/>
                </a:solidFill>
              </a:rPr>
              <a:t>scheduled medication person may miss</a:t>
            </a:r>
          </a:p>
          <a:p>
            <a:pPr lvl="3">
              <a:buClr>
                <a:schemeClr val="accent2"/>
              </a:buClr>
              <a:buSzPct val="100000"/>
              <a:buFont typeface="Wingdings" charset="2"/>
              <a:buChar char="§"/>
            </a:pPr>
            <a:r>
              <a:rPr lang="en-US" sz="2200" dirty="0">
                <a:solidFill>
                  <a:srgbClr val="040B13"/>
                </a:solidFill>
              </a:rPr>
              <a:t> </a:t>
            </a:r>
            <a:r>
              <a:rPr lang="en-US" sz="2400" dirty="0">
                <a:solidFill>
                  <a:srgbClr val="040B13"/>
                </a:solidFill>
              </a:rPr>
              <a:t>as a result of ER and/or hospital visit </a:t>
            </a:r>
          </a:p>
          <a:p>
            <a:pPr marL="0" indent="0">
              <a:buNone/>
            </a:pPr>
            <a:endParaRPr lang="en-US" dirty="0"/>
          </a:p>
        </p:txBody>
      </p:sp>
    </p:spTree>
    <p:extLst>
      <p:ext uri="{BB962C8B-B14F-4D97-AF65-F5344CB8AC3E}">
        <p14:creationId xmlns:p14="http://schemas.microsoft.com/office/powerpoint/2010/main" val="17465180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t>HCP Fax/Telephone Order Form</a:t>
            </a:r>
          </a:p>
        </p:txBody>
      </p:sp>
      <p:graphicFrame>
        <p:nvGraphicFramePr>
          <p:cNvPr id="5" name="Object 4" descr="Sample HCP Telephone/Fax Order Form with a red arrow pointing to the self-administering training program statement described in the slide"/>
          <p:cNvGraphicFramePr>
            <a:graphicFrameLocks noChangeAspect="1"/>
          </p:cNvGraphicFramePr>
          <p:nvPr>
            <p:extLst>
              <p:ext uri="{D42A27DB-BD31-4B8C-83A1-F6EECF244321}">
                <p14:modId xmlns:p14="http://schemas.microsoft.com/office/powerpoint/2010/main" val="3880580573"/>
              </p:ext>
            </p:extLst>
          </p:nvPr>
        </p:nvGraphicFramePr>
        <p:xfrm>
          <a:off x="2286000" y="1676400"/>
          <a:ext cx="4513659" cy="5181600"/>
        </p:xfrm>
        <a:graphic>
          <a:graphicData uri="http://schemas.openxmlformats.org/presentationml/2006/ole">
            <mc:AlternateContent xmlns:mc="http://schemas.openxmlformats.org/markup-compatibility/2006">
              <mc:Choice xmlns:v="urn:schemas-microsoft-com:vml" Requires="v">
                <p:oleObj spid="_x0000_s1136" name="Document" r:id="rId4" imgW="6096000" imgH="6997700" progId="Word.Document.12">
                  <p:embed/>
                </p:oleObj>
              </mc:Choice>
              <mc:Fallback>
                <p:oleObj name="Document" r:id="rId4" imgW="6096000" imgH="6997700" progId="Word.Document.12">
                  <p:embed/>
                  <p:pic>
                    <p:nvPicPr>
                      <p:cNvPr id="0" name=""/>
                      <p:cNvPicPr/>
                      <p:nvPr/>
                    </p:nvPicPr>
                    <p:blipFill>
                      <a:blip r:embed="rId5"/>
                      <a:stretch>
                        <a:fillRect/>
                      </a:stretch>
                    </p:blipFill>
                    <p:spPr>
                      <a:xfrm>
                        <a:off x="2286000" y="1676400"/>
                        <a:ext cx="4513659" cy="5181600"/>
                      </a:xfrm>
                      <a:prstGeom prst="rect">
                        <a:avLst/>
                      </a:prstGeom>
                    </p:spPr>
                  </p:pic>
                </p:oleObj>
              </mc:Fallback>
            </mc:AlternateContent>
          </a:graphicData>
        </a:graphic>
      </p:graphicFrame>
      <p:sp>
        <p:nvSpPr>
          <p:cNvPr id="3" name="Right Arrow 2">
            <a:extLst>
              <a:ext uri="{C183D7F6-B498-43B3-948B-1728B52AA6E4}">
                <adec:decorative xmlns:adec="http://schemas.microsoft.com/office/drawing/2017/decorative" val="1"/>
              </a:ext>
            </a:extLst>
          </p:cNvPr>
          <p:cNvSpPr/>
          <p:nvPr/>
        </p:nvSpPr>
        <p:spPr>
          <a:xfrm>
            <a:off x="1219200" y="4191000"/>
            <a:ext cx="978408" cy="484632"/>
          </a:xfrm>
          <a:prstGeom prst="rightArrow">
            <a:avLst/>
          </a:prstGeom>
          <a:solidFill>
            <a:schemeClr val="accent2"/>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528610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0" dirty="0"/>
              <a:t>Exhausting a Current Supply</a:t>
            </a:r>
          </a:p>
        </p:txBody>
      </p:sp>
      <p:pic>
        <p:nvPicPr>
          <p:cNvPr id="7" name="Content Placeholder 7" descr="Sample HCP order for exercise described in the slide"/>
          <p:cNvPicPr>
            <a:picLocks noGrp="1" noChangeAspect="1"/>
          </p:cNvPicPr>
          <p:nvPr/>
        </p:nvPicPr>
        <p:blipFill>
          <a:blip r:embed="rId3"/>
          <a:srcRect l="5992" r="5992"/>
          <a:stretch>
            <a:fillRect/>
          </a:stretch>
        </p:blipFill>
        <p:spPr>
          <a:xfrm>
            <a:off x="838200" y="1676400"/>
            <a:ext cx="3886200" cy="4572000"/>
          </a:xfrm>
          <a:prstGeom prst="rect">
            <a:avLst/>
          </a:prstGeom>
        </p:spPr>
      </p:pic>
      <p:pic>
        <p:nvPicPr>
          <p:cNvPr id="6" name="Content Placeholder 5" descr="Sample blister pack for HCP exercise"/>
          <p:cNvPicPr>
            <a:picLocks noGrp="1"/>
          </p:cNvPicPr>
          <p:nvPr>
            <p:ph sz="quarter" idx="1"/>
          </p:nvPr>
        </p:nvPicPr>
        <p:blipFill rotWithShape="1">
          <a:blip r:embed="rId4" cstate="print">
            <a:extLst>
              <a:ext uri="{28A0092B-C50C-407E-A947-70E740481C1C}">
                <a14:useLocalDpi xmlns:a14="http://schemas.microsoft.com/office/drawing/2010/main" val="0"/>
              </a:ext>
            </a:extLst>
          </a:blip>
          <a:srcRect l="-18346" r="-18346"/>
          <a:stretch/>
        </p:blipFill>
        <p:spPr bwMode="auto">
          <a:xfrm>
            <a:off x="4572000" y="1600200"/>
            <a:ext cx="3886200" cy="4572000"/>
          </a:xfrm>
          <a:prstGeom prst="rect">
            <a:avLst/>
          </a:prstGeom>
          <a:noFill/>
          <a:ln>
            <a:noFill/>
          </a:ln>
        </p:spPr>
      </p:pic>
    </p:spTree>
    <p:extLst>
      <p:ext uri="{BB962C8B-B14F-4D97-AF65-F5344CB8AC3E}">
        <p14:creationId xmlns:p14="http://schemas.microsoft.com/office/powerpoint/2010/main" val="39592756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a:bodyPr>
          <a:lstStyle/>
          <a:p>
            <a:r>
              <a:rPr lang="en-US" sz="3300" dirty="0"/>
              <a:t>Obtaining, Storing, Securing Medication</a:t>
            </a:r>
          </a:p>
        </p:txBody>
      </p:sp>
      <p:sp>
        <p:nvSpPr>
          <p:cNvPr id="3" name="Title 2"/>
          <p:cNvSpPr>
            <a:spLocks noGrp="1"/>
          </p:cNvSpPr>
          <p:nvPr>
            <p:ph type="title"/>
          </p:nvPr>
        </p:nvSpPr>
        <p:spPr/>
        <p:txBody>
          <a:bodyPr>
            <a:noAutofit/>
          </a:bodyPr>
          <a:lstStyle/>
          <a:p>
            <a:r>
              <a:rPr lang="en-US" sz="6000" dirty="0"/>
              <a:t>Unit 5</a:t>
            </a:r>
          </a:p>
        </p:txBody>
      </p:sp>
    </p:spTree>
    <p:extLst>
      <p:ext uri="{BB962C8B-B14F-4D97-AF65-F5344CB8AC3E}">
        <p14:creationId xmlns:p14="http://schemas.microsoft.com/office/powerpoint/2010/main" val="5702032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t>Modifications and Additions</a:t>
            </a:r>
          </a:p>
        </p:txBody>
      </p:sp>
      <p:sp>
        <p:nvSpPr>
          <p:cNvPr id="3" name="Content Placeholder 2"/>
          <p:cNvSpPr>
            <a:spLocks noGrp="1"/>
          </p:cNvSpPr>
          <p:nvPr>
            <p:ph sz="quarter" idx="1"/>
          </p:nvPr>
        </p:nvSpPr>
        <p:spPr/>
        <p:txBody>
          <a:bodyPr/>
          <a:lstStyle/>
          <a:p>
            <a:r>
              <a:rPr lang="en-US" sz="4800" dirty="0">
                <a:solidFill>
                  <a:srgbClr val="040B13"/>
                </a:solidFill>
              </a:rPr>
              <a:t>Alternative Pharmacy</a:t>
            </a:r>
          </a:p>
          <a:p>
            <a:r>
              <a:rPr lang="en-US" sz="4800" dirty="0">
                <a:solidFill>
                  <a:srgbClr val="040B13"/>
                </a:solidFill>
              </a:rPr>
              <a:t>Pharmacy Label Components</a:t>
            </a:r>
          </a:p>
          <a:p>
            <a:pPr lvl="1">
              <a:buSzPct val="100000"/>
              <a:buFont typeface="Wingdings" charset="2"/>
              <a:buChar char="§"/>
            </a:pPr>
            <a:r>
              <a:rPr lang="en-US" sz="4400" dirty="0">
                <a:solidFill>
                  <a:srgbClr val="040B13"/>
                </a:solidFill>
              </a:rPr>
              <a:t>Lot Number</a:t>
            </a:r>
          </a:p>
          <a:p>
            <a:r>
              <a:rPr lang="en-US" sz="4800" dirty="0">
                <a:solidFill>
                  <a:srgbClr val="040B13"/>
                </a:solidFill>
              </a:rPr>
              <a:t>When to Request a Refill</a:t>
            </a:r>
          </a:p>
        </p:txBody>
      </p:sp>
    </p:spTree>
    <p:extLst>
      <p:ext uri="{BB962C8B-B14F-4D97-AF65-F5344CB8AC3E}">
        <p14:creationId xmlns:p14="http://schemas.microsoft.com/office/powerpoint/2010/main" val="35894342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200" b="0" dirty="0"/>
              <a:t>When to Request a Medication Refill</a:t>
            </a:r>
          </a:p>
        </p:txBody>
      </p:sp>
      <p:pic>
        <p:nvPicPr>
          <p:cNvPr id="6" name="Content Placeholder 5" descr="Sample blister pack for refill example"/>
          <p:cNvPicPr>
            <a:picLocks noGrp="1"/>
          </p:cNvPicPr>
          <p:nvPr>
            <p:ph sz="quarter" idx="1"/>
          </p:nvPr>
        </p:nvPicPr>
        <p:blipFill>
          <a:blip r:embed="rId3" cstate="print">
            <a:extLst>
              <a:ext uri="{28A0092B-C50C-407E-A947-70E740481C1C}">
                <a14:useLocalDpi xmlns:a14="http://schemas.microsoft.com/office/drawing/2010/main" val="0"/>
              </a:ext>
            </a:extLst>
          </a:blip>
          <a:srcRect l="-15452" r="-15452"/>
          <a:stretch>
            <a:fillRect/>
          </a:stretch>
        </p:blipFill>
        <p:spPr bwMode="auto">
          <a:xfrm>
            <a:off x="609600" y="1589088"/>
            <a:ext cx="3886200" cy="4572000"/>
          </a:xfrm>
          <a:prstGeom prst="rect">
            <a:avLst/>
          </a:prstGeom>
          <a:noFill/>
          <a:ln w="12700" cmpd="sng">
            <a:noFill/>
          </a:ln>
        </p:spPr>
      </p:pic>
      <p:sp>
        <p:nvSpPr>
          <p:cNvPr id="8" name="Content Placeholder 7"/>
          <p:cNvSpPr>
            <a:spLocks noGrp="1"/>
          </p:cNvSpPr>
          <p:nvPr>
            <p:ph sz="quarter" idx="2"/>
          </p:nvPr>
        </p:nvSpPr>
        <p:spPr/>
        <p:txBody>
          <a:bodyPr>
            <a:normAutofit fontScale="40000" lnSpcReduction="20000"/>
          </a:bodyPr>
          <a:lstStyle/>
          <a:p>
            <a:pPr marL="0" indent="0">
              <a:buNone/>
            </a:pPr>
            <a:r>
              <a:rPr lang="en-US" sz="4500" dirty="0"/>
              <a:t>	</a:t>
            </a:r>
            <a:r>
              <a:rPr lang="en-US" sz="4500" dirty="0">
                <a:solidFill>
                  <a:srgbClr val="040B13"/>
                </a:solidFill>
              </a:rPr>
              <a:t>Class Discussion</a:t>
            </a:r>
          </a:p>
          <a:p>
            <a:pPr marL="0" indent="0">
              <a:buNone/>
            </a:pPr>
            <a:endParaRPr lang="en-US" sz="4500" dirty="0">
              <a:solidFill>
                <a:srgbClr val="040B13"/>
              </a:solidFill>
            </a:endParaRPr>
          </a:p>
          <a:p>
            <a:pPr marL="514350" lvl="0" indent="-514350">
              <a:buClr>
                <a:schemeClr val="accent1"/>
              </a:buClr>
              <a:buFont typeface="+mj-lt"/>
              <a:buAutoNum type="arabicPeriod"/>
            </a:pPr>
            <a:r>
              <a:rPr lang="en-US" sz="4000" dirty="0">
                <a:solidFill>
                  <a:srgbClr val="040B13"/>
                </a:solidFill>
              </a:rPr>
              <a:t>How many capsules are needed for a 30-day supply? </a:t>
            </a:r>
            <a:r>
              <a:rPr lang="en-US" sz="3400" dirty="0">
                <a:solidFill>
                  <a:srgbClr val="040B13"/>
                </a:solidFill>
              </a:rPr>
              <a:t>_____________________</a:t>
            </a:r>
          </a:p>
          <a:p>
            <a:pPr marL="514350" lvl="0" indent="-514350">
              <a:buClr>
                <a:schemeClr val="accent1"/>
              </a:buClr>
              <a:buFont typeface="+mj-lt"/>
              <a:buAutoNum type="arabicPeriod"/>
            </a:pPr>
            <a:r>
              <a:rPr lang="en-US" sz="4000" dirty="0">
                <a:solidFill>
                  <a:srgbClr val="040B13"/>
                </a:solidFill>
              </a:rPr>
              <a:t>How many capsules are currently in the package? </a:t>
            </a:r>
            <a:r>
              <a:rPr lang="en-US" sz="3400" dirty="0">
                <a:solidFill>
                  <a:srgbClr val="040B13"/>
                </a:solidFill>
              </a:rPr>
              <a:t>_______________________</a:t>
            </a:r>
          </a:p>
          <a:p>
            <a:pPr marL="514350" lvl="0" indent="-514350">
              <a:buClr>
                <a:schemeClr val="accent1"/>
              </a:buClr>
              <a:buFont typeface="+mj-lt"/>
              <a:buAutoNum type="arabicPeriod"/>
            </a:pPr>
            <a:r>
              <a:rPr lang="en-US" sz="4000" dirty="0">
                <a:solidFill>
                  <a:srgbClr val="040B13"/>
                </a:solidFill>
              </a:rPr>
              <a:t>How many capsules would you expect to see if there was a 7-day supply left in the package?  </a:t>
            </a:r>
            <a:r>
              <a:rPr lang="en-US" sz="3400" dirty="0">
                <a:solidFill>
                  <a:srgbClr val="040B13"/>
                </a:solidFill>
              </a:rPr>
              <a:t>____________________</a:t>
            </a:r>
          </a:p>
          <a:p>
            <a:pPr marL="514350" lvl="0" indent="-514350">
              <a:buClr>
                <a:schemeClr val="accent1"/>
              </a:buClr>
              <a:buFont typeface="+mj-lt"/>
              <a:buAutoNum type="arabicPeriod"/>
            </a:pPr>
            <a:r>
              <a:rPr lang="en-US" sz="4000" dirty="0">
                <a:solidFill>
                  <a:srgbClr val="040B13"/>
                </a:solidFill>
              </a:rPr>
              <a:t>Is it time to request a refill? </a:t>
            </a:r>
            <a:r>
              <a:rPr lang="en-US" sz="3400" dirty="0">
                <a:solidFill>
                  <a:srgbClr val="040B13"/>
                </a:solidFill>
              </a:rPr>
              <a:t>_________</a:t>
            </a:r>
          </a:p>
          <a:p>
            <a:pPr marL="514350" lvl="0" indent="-514350">
              <a:buClr>
                <a:schemeClr val="accent1"/>
              </a:buClr>
              <a:buFont typeface="+mj-lt"/>
              <a:buAutoNum type="arabicPeriod"/>
            </a:pPr>
            <a:r>
              <a:rPr lang="en-US" sz="4000" dirty="0">
                <a:solidFill>
                  <a:srgbClr val="040B13"/>
                </a:solidFill>
              </a:rPr>
              <a:t>Why or why not</a:t>
            </a:r>
            <a:r>
              <a:rPr lang="en-US" sz="3400" dirty="0">
                <a:solidFill>
                  <a:srgbClr val="040B13"/>
                </a:solidFill>
              </a:rPr>
              <a:t>____________________</a:t>
            </a:r>
          </a:p>
          <a:p>
            <a:pPr marL="514350" lvl="0" indent="-514350">
              <a:buClr>
                <a:schemeClr val="accent1"/>
              </a:buClr>
              <a:buFont typeface="+mj-lt"/>
              <a:buAutoNum type="arabicPeriod"/>
            </a:pPr>
            <a:r>
              <a:rPr lang="en-US" sz="4000" dirty="0">
                <a:solidFill>
                  <a:srgbClr val="040B13"/>
                </a:solidFill>
              </a:rPr>
              <a:t>How many capsules should there be in the package when you request a refill? </a:t>
            </a:r>
            <a:r>
              <a:rPr lang="en-US" sz="3400" dirty="0">
                <a:solidFill>
                  <a:srgbClr val="040B13"/>
                </a:solidFill>
              </a:rPr>
              <a:t>____________________________________</a:t>
            </a:r>
          </a:p>
          <a:p>
            <a:pPr marL="514350" lvl="0" indent="-514350">
              <a:buClr>
                <a:schemeClr val="accent1"/>
              </a:buClr>
              <a:buFont typeface="+mj-lt"/>
              <a:buAutoNum type="arabicPeriod"/>
            </a:pPr>
            <a:r>
              <a:rPr lang="en-US" sz="4000" dirty="0">
                <a:solidFill>
                  <a:srgbClr val="040B13"/>
                </a:solidFill>
              </a:rPr>
              <a:t>Why is it important to order a refill when a 7-day supply remains instead of a 3- day supply? </a:t>
            </a:r>
            <a:r>
              <a:rPr lang="en-US" sz="3400" dirty="0">
                <a:solidFill>
                  <a:srgbClr val="040B13"/>
                </a:solidFill>
              </a:rPr>
              <a:t>_________________</a:t>
            </a:r>
          </a:p>
        </p:txBody>
      </p:sp>
      <p:pic>
        <p:nvPicPr>
          <p:cNvPr id="9" name="Picture 8" descr="Cartoon character looking through a magnifying glass"/>
          <p:cNvPicPr/>
          <p:nvPr/>
        </p:nvPicPr>
        <p:blipFill>
          <a:blip r:embed="rId4">
            <a:extLst>
              <a:ext uri="{28A0092B-C50C-407E-A947-70E740481C1C}">
                <a14:useLocalDpi xmlns:a14="http://schemas.microsoft.com/office/drawing/2010/main" val="0"/>
              </a:ext>
            </a:extLst>
          </a:blip>
          <a:srcRect/>
          <a:stretch>
            <a:fillRect/>
          </a:stretch>
        </p:blipFill>
        <p:spPr bwMode="auto">
          <a:xfrm>
            <a:off x="5029200" y="1524000"/>
            <a:ext cx="628015" cy="731520"/>
          </a:xfrm>
          <a:prstGeom prst="rect">
            <a:avLst/>
          </a:prstGeom>
          <a:noFill/>
        </p:spPr>
      </p:pic>
    </p:spTree>
    <p:extLst>
      <p:ext uri="{BB962C8B-B14F-4D97-AF65-F5344CB8AC3E}">
        <p14:creationId xmlns:p14="http://schemas.microsoft.com/office/powerpoint/2010/main" val="20639741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600" b="0" dirty="0"/>
              <a:t>Medication Security and Storage</a:t>
            </a:r>
          </a:p>
        </p:txBody>
      </p:sp>
      <p:sp>
        <p:nvSpPr>
          <p:cNvPr id="5" name="Content Placeholder 4"/>
          <p:cNvSpPr>
            <a:spLocks noGrp="1"/>
          </p:cNvSpPr>
          <p:nvPr>
            <p:ph sz="quarter" idx="1"/>
          </p:nvPr>
        </p:nvSpPr>
        <p:spPr/>
        <p:txBody>
          <a:bodyPr/>
          <a:lstStyle/>
          <a:p>
            <a:r>
              <a:rPr lang="en-US" sz="3200" dirty="0">
                <a:solidFill>
                  <a:srgbClr val="040B13"/>
                </a:solidFill>
              </a:rPr>
              <a:t>All medication is key locked</a:t>
            </a:r>
          </a:p>
          <a:p>
            <a:pPr lvl="1">
              <a:buSzPct val="100000"/>
              <a:buFont typeface="Wingdings" charset="2"/>
              <a:buChar char="§"/>
            </a:pPr>
            <a:r>
              <a:rPr lang="en-US" sz="2800" dirty="0">
                <a:solidFill>
                  <a:srgbClr val="040B13"/>
                </a:solidFill>
              </a:rPr>
              <a:t>Countable medication must be double key locked</a:t>
            </a:r>
          </a:p>
          <a:p>
            <a:pPr lvl="2">
              <a:buSzPct val="100000"/>
              <a:buFont typeface="Arial"/>
              <a:buChar char="•"/>
            </a:pPr>
            <a:r>
              <a:rPr lang="en-US" sz="2400" dirty="0">
                <a:solidFill>
                  <a:srgbClr val="040B13"/>
                </a:solidFill>
              </a:rPr>
              <a:t>A key lock within a key lock</a:t>
            </a:r>
          </a:p>
          <a:p>
            <a:r>
              <a:rPr lang="en-US" sz="3200" dirty="0">
                <a:solidFill>
                  <a:srgbClr val="040B13"/>
                </a:solidFill>
              </a:rPr>
              <a:t>Medication must remain in original container</a:t>
            </a:r>
          </a:p>
          <a:p>
            <a:r>
              <a:rPr lang="en-US" sz="3200" dirty="0">
                <a:solidFill>
                  <a:srgbClr val="040B13"/>
                </a:solidFill>
              </a:rPr>
              <a:t>Minimal distractions</a:t>
            </a:r>
          </a:p>
          <a:p>
            <a:pPr lvl="1">
              <a:buClr>
                <a:schemeClr val="tx1"/>
              </a:buClr>
              <a:buSzPct val="100000"/>
              <a:buFont typeface="Wingdings" charset="2"/>
              <a:buChar char="§"/>
            </a:pPr>
            <a:r>
              <a:rPr lang="en-US" sz="2800" dirty="0">
                <a:solidFill>
                  <a:srgbClr val="040B13"/>
                </a:solidFill>
              </a:rPr>
              <a:t>Avoid distractions from other people </a:t>
            </a:r>
          </a:p>
          <a:p>
            <a:pPr lvl="1">
              <a:buClr>
                <a:schemeClr val="tx1"/>
              </a:buClr>
              <a:buSzPct val="100000"/>
              <a:buFont typeface="Wingdings" charset="2"/>
              <a:buChar char="§"/>
            </a:pPr>
            <a:r>
              <a:rPr lang="en-US" sz="2800" dirty="0">
                <a:solidFill>
                  <a:srgbClr val="040B13"/>
                </a:solidFill>
              </a:rPr>
              <a:t>Turn off your cell phone</a:t>
            </a:r>
          </a:p>
          <a:p>
            <a:pPr marL="365760" lvl="1" indent="0">
              <a:buNone/>
            </a:pPr>
            <a:endParaRPr lang="en-US" dirty="0"/>
          </a:p>
        </p:txBody>
      </p:sp>
    </p:spTree>
    <p:extLst>
      <p:ext uri="{BB962C8B-B14F-4D97-AF65-F5344CB8AC3E}">
        <p14:creationId xmlns:p14="http://schemas.microsoft.com/office/powerpoint/2010/main" val="7883208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Autofit/>
          </a:bodyPr>
          <a:lstStyle/>
          <a:p>
            <a:r>
              <a:rPr lang="en-US" sz="5400" dirty="0"/>
              <a:t>Recording Information</a:t>
            </a:r>
          </a:p>
        </p:txBody>
      </p:sp>
      <p:sp>
        <p:nvSpPr>
          <p:cNvPr id="3" name="Title 2"/>
          <p:cNvSpPr>
            <a:spLocks noGrp="1"/>
          </p:cNvSpPr>
          <p:nvPr>
            <p:ph type="title"/>
          </p:nvPr>
        </p:nvSpPr>
        <p:spPr/>
        <p:txBody>
          <a:bodyPr>
            <a:noAutofit/>
          </a:bodyPr>
          <a:lstStyle/>
          <a:p>
            <a:r>
              <a:rPr lang="en-US" sz="6000" dirty="0"/>
              <a:t>Unit 6</a:t>
            </a:r>
          </a:p>
        </p:txBody>
      </p:sp>
    </p:spTree>
    <p:extLst>
      <p:ext uri="{BB962C8B-B14F-4D97-AF65-F5344CB8AC3E}">
        <p14:creationId xmlns:p14="http://schemas.microsoft.com/office/powerpoint/2010/main" val="10602124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6000" dirty="0"/>
              <a:t>Content Modification</a:t>
            </a:r>
          </a:p>
        </p:txBody>
      </p:sp>
      <p:sp>
        <p:nvSpPr>
          <p:cNvPr id="5" name="Content Placeholder 4"/>
          <p:cNvSpPr>
            <a:spLocks noGrp="1"/>
          </p:cNvSpPr>
          <p:nvPr>
            <p:ph sz="quarter" idx="1"/>
          </p:nvPr>
        </p:nvSpPr>
        <p:spPr/>
        <p:txBody>
          <a:bodyPr/>
          <a:lstStyle/>
          <a:p>
            <a:r>
              <a:rPr lang="en-US" sz="4800" dirty="0">
                <a:solidFill>
                  <a:srgbClr val="040B13"/>
                </a:solidFill>
              </a:rPr>
              <a:t>Word substitution</a:t>
            </a:r>
          </a:p>
          <a:p>
            <a:pPr lvl="1">
              <a:buSzPct val="100000"/>
              <a:buFont typeface="Wingdings" charset="2"/>
              <a:buChar char="§"/>
            </a:pPr>
            <a:r>
              <a:rPr lang="en-US" sz="4400" dirty="0">
                <a:solidFill>
                  <a:srgbClr val="040B13"/>
                </a:solidFill>
              </a:rPr>
              <a:t>‘record’</a:t>
            </a:r>
          </a:p>
          <a:p>
            <a:pPr lvl="2">
              <a:buSzPct val="100000"/>
              <a:buFont typeface="Arial"/>
              <a:buChar char="•"/>
            </a:pPr>
            <a:r>
              <a:rPr lang="en-US" sz="4000" dirty="0">
                <a:solidFill>
                  <a:srgbClr val="040B13"/>
                </a:solidFill>
              </a:rPr>
              <a:t>replaces ‘book’ </a:t>
            </a:r>
          </a:p>
          <a:p>
            <a:pPr lvl="3">
              <a:buClr>
                <a:schemeClr val="accent2"/>
              </a:buClr>
              <a:buSzPct val="100000"/>
              <a:buFont typeface="Wingdings" charset="2"/>
              <a:buChar char="§"/>
            </a:pPr>
            <a:r>
              <a:rPr lang="en-US" sz="3600" dirty="0">
                <a:solidFill>
                  <a:srgbClr val="040B13"/>
                </a:solidFill>
              </a:rPr>
              <a:t>e.g., Medication Record</a:t>
            </a:r>
          </a:p>
          <a:p>
            <a:pPr marL="0" indent="0">
              <a:buNone/>
            </a:pPr>
            <a:endParaRPr lang="en-US" dirty="0"/>
          </a:p>
        </p:txBody>
      </p:sp>
    </p:spTree>
    <p:extLst>
      <p:ext uri="{BB962C8B-B14F-4D97-AF65-F5344CB8AC3E}">
        <p14:creationId xmlns:p14="http://schemas.microsoft.com/office/powerpoint/2010/main" val="2913764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371600" y="2743200"/>
            <a:ext cx="7123113" cy="3962400"/>
          </a:xfrm>
        </p:spPr>
        <p:txBody>
          <a:bodyPr>
            <a:normAutofit/>
          </a:bodyPr>
          <a:lstStyle/>
          <a:p>
            <a:pPr marL="571500" indent="-571500">
              <a:buFont typeface="Wingdings" charset="2"/>
              <a:buChar char=""/>
            </a:pPr>
            <a:r>
              <a:rPr lang="en-US" sz="4400" dirty="0"/>
              <a:t>Massachusetts Controlled Substances Registration</a:t>
            </a:r>
            <a:endParaRPr lang="en-US" dirty="0"/>
          </a:p>
          <a:p>
            <a:pPr marL="571500" indent="-571500">
              <a:buFont typeface="Wingdings" charset="2"/>
              <a:buChar char=""/>
            </a:pPr>
            <a:r>
              <a:rPr lang="en-US" sz="4400" dirty="0"/>
              <a:t>Test Master Universe</a:t>
            </a:r>
          </a:p>
          <a:p>
            <a:pPr marL="1211580" lvl="1" indent="-571500">
              <a:buSzPct val="100000"/>
              <a:buFont typeface="Wingdings" charset="2"/>
              <a:buChar char="§"/>
            </a:pPr>
            <a:r>
              <a:rPr lang="en-US" sz="3400" dirty="0">
                <a:solidFill>
                  <a:schemeClr val="tx2"/>
                </a:solidFill>
              </a:rPr>
              <a:t>TMU©</a:t>
            </a:r>
          </a:p>
          <a:p>
            <a:endParaRPr lang="en-US" dirty="0"/>
          </a:p>
        </p:txBody>
      </p:sp>
      <p:sp>
        <p:nvSpPr>
          <p:cNvPr id="3" name="Title 2"/>
          <p:cNvSpPr>
            <a:spLocks noGrp="1"/>
          </p:cNvSpPr>
          <p:nvPr>
            <p:ph type="title"/>
          </p:nvPr>
        </p:nvSpPr>
        <p:spPr/>
        <p:txBody>
          <a:bodyPr>
            <a:normAutofit fontScale="90000"/>
          </a:bodyPr>
          <a:lstStyle/>
          <a:p>
            <a:r>
              <a:rPr lang="en-US" sz="6000" dirty="0"/>
              <a:t>Introduction</a:t>
            </a:r>
          </a:p>
        </p:txBody>
      </p:sp>
    </p:spTree>
    <p:extLst>
      <p:ext uri="{BB962C8B-B14F-4D97-AF65-F5344CB8AC3E}">
        <p14:creationId xmlns:p14="http://schemas.microsoft.com/office/powerpoint/2010/main" val="23063170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6000" dirty="0"/>
              <a:t>Additional Abbreviations</a:t>
            </a:r>
          </a:p>
        </p:txBody>
      </p:sp>
      <p:sp>
        <p:nvSpPr>
          <p:cNvPr id="5" name="Content Placeholder 4"/>
          <p:cNvSpPr>
            <a:spLocks noGrp="1"/>
          </p:cNvSpPr>
          <p:nvPr>
            <p:ph sz="quarter" idx="1"/>
          </p:nvPr>
        </p:nvSpPr>
        <p:spPr/>
        <p:txBody>
          <a:bodyPr/>
          <a:lstStyle/>
          <a:p>
            <a:r>
              <a:rPr lang="en-US" sz="4400" dirty="0">
                <a:solidFill>
                  <a:schemeClr val="tx2"/>
                </a:solidFill>
              </a:rPr>
              <a:t>Abbreviations</a:t>
            </a:r>
          </a:p>
          <a:p>
            <a:pPr lvl="1">
              <a:buClr>
                <a:schemeClr val="tx1"/>
              </a:buClr>
              <a:buSzPct val="100000"/>
              <a:buFont typeface="Wingdings" charset="2"/>
              <a:buChar char="§"/>
            </a:pPr>
            <a:r>
              <a:rPr lang="en-US" sz="4000" dirty="0">
                <a:solidFill>
                  <a:schemeClr val="tx2"/>
                </a:solidFill>
              </a:rPr>
              <a:t>IU or units - International Units</a:t>
            </a:r>
          </a:p>
          <a:p>
            <a:pPr lvl="1">
              <a:buClr>
                <a:schemeClr val="tx1"/>
              </a:buClr>
              <a:buSzPct val="100000"/>
              <a:buFont typeface="Wingdings" charset="2"/>
              <a:buChar char="§"/>
            </a:pPr>
            <a:r>
              <a:rPr lang="en-US" sz="4000" dirty="0">
                <a:solidFill>
                  <a:schemeClr val="tx2"/>
                </a:solidFill>
              </a:rPr>
              <a:t>ODT - orally dissolving tablet</a:t>
            </a:r>
          </a:p>
          <a:p>
            <a:pPr lvl="1">
              <a:buClr>
                <a:schemeClr val="tx1"/>
              </a:buClr>
              <a:buSzPct val="100000"/>
              <a:buFont typeface="Wingdings" charset="2"/>
              <a:buChar char="§"/>
            </a:pPr>
            <a:r>
              <a:rPr lang="en-US" sz="4000" dirty="0">
                <a:solidFill>
                  <a:schemeClr val="tx2"/>
                </a:solidFill>
              </a:rPr>
              <a:t>Subcut - subcutaneous</a:t>
            </a:r>
          </a:p>
          <a:p>
            <a:pPr lvl="1">
              <a:buClr>
                <a:schemeClr val="tx1"/>
              </a:buClr>
              <a:buSzPct val="100000"/>
              <a:buFont typeface="Wingdings" charset="2"/>
              <a:buChar char="§"/>
            </a:pPr>
            <a:endParaRPr lang="en-US" dirty="0"/>
          </a:p>
        </p:txBody>
      </p:sp>
    </p:spTree>
    <p:extLst>
      <p:ext uri="{BB962C8B-B14F-4D97-AF65-F5344CB8AC3E}">
        <p14:creationId xmlns:p14="http://schemas.microsoft.com/office/powerpoint/2010/main" val="30138473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6000" dirty="0"/>
              <a:t>New Acceptable Codes</a:t>
            </a:r>
          </a:p>
        </p:txBody>
      </p:sp>
      <p:sp>
        <p:nvSpPr>
          <p:cNvPr id="3" name="Content Placeholder 2"/>
          <p:cNvSpPr>
            <a:spLocks noGrp="1"/>
          </p:cNvSpPr>
          <p:nvPr>
            <p:ph sz="quarter" idx="1"/>
          </p:nvPr>
        </p:nvSpPr>
        <p:spPr/>
        <p:txBody>
          <a:bodyPr>
            <a:normAutofit/>
          </a:bodyPr>
          <a:lstStyle/>
          <a:p>
            <a:r>
              <a:rPr lang="en-US" sz="4400" dirty="0">
                <a:solidFill>
                  <a:srgbClr val="040B13"/>
                </a:solidFill>
              </a:rPr>
              <a:t>A - absent from site</a:t>
            </a:r>
          </a:p>
          <a:p>
            <a:r>
              <a:rPr lang="en-US" sz="4400" dirty="0">
                <a:solidFill>
                  <a:srgbClr val="040B13"/>
                </a:solidFill>
              </a:rPr>
              <a:t>H - hospital, nursing home, rehab center, respite </a:t>
            </a:r>
          </a:p>
          <a:p>
            <a:r>
              <a:rPr lang="en-US" sz="4400" dirty="0">
                <a:solidFill>
                  <a:srgbClr val="040B13"/>
                </a:solidFill>
              </a:rPr>
              <a:t>NSS - no second staff available</a:t>
            </a:r>
          </a:p>
          <a:p>
            <a:r>
              <a:rPr lang="en-US" sz="4400" dirty="0">
                <a:solidFill>
                  <a:srgbClr val="040B13"/>
                </a:solidFill>
              </a:rPr>
              <a:t>V - vacation</a:t>
            </a:r>
          </a:p>
        </p:txBody>
      </p:sp>
    </p:spTree>
    <p:extLst>
      <p:ext uri="{BB962C8B-B14F-4D97-AF65-F5344CB8AC3E}">
        <p14:creationId xmlns:p14="http://schemas.microsoft.com/office/powerpoint/2010/main" val="30386870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6000" dirty="0"/>
              <a:t>Revised Definition</a:t>
            </a:r>
          </a:p>
        </p:txBody>
      </p:sp>
      <p:sp>
        <p:nvSpPr>
          <p:cNvPr id="3" name="Content Placeholder 2"/>
          <p:cNvSpPr>
            <a:spLocks noGrp="1"/>
          </p:cNvSpPr>
          <p:nvPr>
            <p:ph sz="quarter" idx="1"/>
          </p:nvPr>
        </p:nvSpPr>
        <p:spPr/>
        <p:txBody>
          <a:bodyPr/>
          <a:lstStyle/>
          <a:p>
            <a:r>
              <a:rPr lang="en-US" sz="4400" dirty="0">
                <a:solidFill>
                  <a:schemeClr val="tx2"/>
                </a:solidFill>
              </a:rPr>
              <a:t>LOA – leave of absence</a:t>
            </a:r>
          </a:p>
          <a:p>
            <a:pPr lvl="1">
              <a:buClr>
                <a:schemeClr val="tx1"/>
              </a:buClr>
              <a:buSzPct val="100000"/>
              <a:buFont typeface="Wingdings" charset="2"/>
              <a:buChar char="§"/>
            </a:pPr>
            <a:r>
              <a:rPr lang="en-US" sz="4000" dirty="0">
                <a:solidFill>
                  <a:schemeClr val="tx2"/>
                </a:solidFill>
              </a:rPr>
              <a:t>Only applies to family or friend</a:t>
            </a:r>
          </a:p>
          <a:p>
            <a:r>
              <a:rPr lang="en-US" sz="4400" dirty="0">
                <a:solidFill>
                  <a:schemeClr val="tx2"/>
                </a:solidFill>
              </a:rPr>
              <a:t>OSA – off site medication administration</a:t>
            </a:r>
          </a:p>
          <a:p>
            <a:pPr lvl="1">
              <a:buSzPct val="100000"/>
              <a:buFont typeface="Wingdings" charset="2"/>
              <a:buChar char="§"/>
            </a:pPr>
            <a:r>
              <a:rPr lang="en-US" sz="4000" dirty="0">
                <a:solidFill>
                  <a:schemeClr val="tx2"/>
                </a:solidFill>
              </a:rPr>
              <a:t>Only applies to Certified staff</a:t>
            </a:r>
          </a:p>
          <a:p>
            <a:pPr marL="365760" lvl="1" indent="0">
              <a:buClr>
                <a:schemeClr val="tx1"/>
              </a:buClr>
              <a:buSzPct val="100000"/>
              <a:buNone/>
            </a:pPr>
            <a:endParaRPr lang="en-US" dirty="0">
              <a:solidFill>
                <a:schemeClr val="tx2"/>
              </a:solidFill>
            </a:endParaRPr>
          </a:p>
          <a:p>
            <a:endParaRPr lang="en-US" dirty="0">
              <a:solidFill>
                <a:schemeClr val="tx2"/>
              </a:solidFill>
            </a:endParaRPr>
          </a:p>
        </p:txBody>
      </p:sp>
    </p:spTree>
    <p:extLst>
      <p:ext uri="{BB962C8B-B14F-4D97-AF65-F5344CB8AC3E}">
        <p14:creationId xmlns:p14="http://schemas.microsoft.com/office/powerpoint/2010/main" val="2930646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6000" dirty="0"/>
              <a:t>Expanded Content</a:t>
            </a:r>
          </a:p>
        </p:txBody>
      </p:sp>
      <p:sp>
        <p:nvSpPr>
          <p:cNvPr id="3" name="Content Placeholder 2"/>
          <p:cNvSpPr>
            <a:spLocks noGrp="1"/>
          </p:cNvSpPr>
          <p:nvPr>
            <p:ph sz="quarter" idx="1"/>
          </p:nvPr>
        </p:nvSpPr>
        <p:spPr/>
        <p:txBody>
          <a:bodyPr>
            <a:normAutofit/>
          </a:bodyPr>
          <a:lstStyle/>
          <a:p>
            <a:r>
              <a:rPr lang="en-US" sz="5400" dirty="0">
                <a:solidFill>
                  <a:srgbClr val="000000"/>
                </a:solidFill>
              </a:rPr>
              <a:t>Frequency</a:t>
            </a:r>
          </a:p>
          <a:p>
            <a:r>
              <a:rPr lang="en-US" sz="5400" dirty="0">
                <a:solidFill>
                  <a:srgbClr val="000000"/>
                </a:solidFill>
              </a:rPr>
              <a:t>Accuracy Checks</a:t>
            </a:r>
          </a:p>
        </p:txBody>
      </p:sp>
    </p:spTree>
    <p:extLst>
      <p:ext uri="{BB962C8B-B14F-4D97-AF65-F5344CB8AC3E}">
        <p14:creationId xmlns:p14="http://schemas.microsoft.com/office/powerpoint/2010/main" val="7526642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6000" dirty="0"/>
              <a:t>New HCP Order</a:t>
            </a:r>
          </a:p>
        </p:txBody>
      </p:sp>
      <p:sp>
        <p:nvSpPr>
          <p:cNvPr id="3" name="Content Placeholder 2"/>
          <p:cNvSpPr>
            <a:spLocks noGrp="1"/>
          </p:cNvSpPr>
          <p:nvPr>
            <p:ph sz="quarter" idx="1"/>
          </p:nvPr>
        </p:nvSpPr>
        <p:spPr/>
        <p:txBody>
          <a:bodyPr>
            <a:normAutofit/>
          </a:bodyPr>
          <a:lstStyle/>
          <a:p>
            <a:r>
              <a:rPr lang="en-US" sz="5400" dirty="0">
                <a:solidFill>
                  <a:srgbClr val="040B13"/>
                </a:solidFill>
              </a:rPr>
              <a:t>After transcription</a:t>
            </a:r>
          </a:p>
          <a:p>
            <a:pPr lvl="1">
              <a:buSzPct val="100000"/>
              <a:buFont typeface="Wingdings" charset="2"/>
              <a:buChar char="§"/>
            </a:pPr>
            <a:r>
              <a:rPr lang="en-US" sz="5100" dirty="0">
                <a:solidFill>
                  <a:srgbClr val="040B13"/>
                </a:solidFill>
              </a:rPr>
              <a:t>Post/Verify Process</a:t>
            </a:r>
          </a:p>
          <a:p>
            <a:pPr lvl="2">
              <a:buSzPct val="100000"/>
              <a:buFont typeface="Arial"/>
              <a:buChar char="•"/>
            </a:pPr>
            <a:r>
              <a:rPr lang="en-US" sz="4800" dirty="0">
                <a:solidFill>
                  <a:srgbClr val="040B13"/>
                </a:solidFill>
              </a:rPr>
              <a:t>Blue or black ink</a:t>
            </a:r>
          </a:p>
        </p:txBody>
      </p:sp>
    </p:spTree>
    <p:extLst>
      <p:ext uri="{BB962C8B-B14F-4D97-AF65-F5344CB8AC3E}">
        <p14:creationId xmlns:p14="http://schemas.microsoft.com/office/powerpoint/2010/main" val="33142640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Autofit/>
          </a:bodyPr>
          <a:lstStyle/>
          <a:p>
            <a:r>
              <a:rPr lang="en-US" sz="5000" dirty="0"/>
              <a:t>Administering Medications</a:t>
            </a:r>
          </a:p>
        </p:txBody>
      </p:sp>
      <p:sp>
        <p:nvSpPr>
          <p:cNvPr id="3" name="Title 2"/>
          <p:cNvSpPr>
            <a:spLocks noGrp="1"/>
          </p:cNvSpPr>
          <p:nvPr>
            <p:ph type="title"/>
          </p:nvPr>
        </p:nvSpPr>
        <p:spPr/>
        <p:txBody>
          <a:bodyPr>
            <a:noAutofit/>
          </a:bodyPr>
          <a:lstStyle/>
          <a:p>
            <a:r>
              <a:rPr lang="en-US" sz="6000" dirty="0"/>
              <a:t>Unit 7</a:t>
            </a:r>
          </a:p>
        </p:txBody>
      </p:sp>
    </p:spTree>
    <p:extLst>
      <p:ext uri="{BB962C8B-B14F-4D97-AF65-F5344CB8AC3E}">
        <p14:creationId xmlns:p14="http://schemas.microsoft.com/office/powerpoint/2010/main" val="40735799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200" dirty="0"/>
              <a:t>Content Modifications and Additions</a:t>
            </a:r>
          </a:p>
        </p:txBody>
      </p:sp>
      <p:sp>
        <p:nvSpPr>
          <p:cNvPr id="5" name="Content Placeholder 4"/>
          <p:cNvSpPr>
            <a:spLocks noGrp="1"/>
          </p:cNvSpPr>
          <p:nvPr>
            <p:ph sz="quarter" idx="1"/>
          </p:nvPr>
        </p:nvSpPr>
        <p:spPr/>
        <p:txBody>
          <a:bodyPr>
            <a:normAutofit/>
          </a:bodyPr>
          <a:lstStyle/>
          <a:p>
            <a:r>
              <a:rPr lang="en-US" sz="3800" dirty="0">
                <a:solidFill>
                  <a:srgbClr val="040B13"/>
                </a:solidFill>
              </a:rPr>
              <a:t>Vital Signs monitoring</a:t>
            </a:r>
          </a:p>
          <a:p>
            <a:r>
              <a:rPr lang="en-US" sz="3800" dirty="0">
                <a:solidFill>
                  <a:srgbClr val="040B13"/>
                </a:solidFill>
              </a:rPr>
              <a:t>PRN medications</a:t>
            </a:r>
          </a:p>
          <a:p>
            <a:r>
              <a:rPr lang="en-US" sz="3800" dirty="0">
                <a:solidFill>
                  <a:srgbClr val="040B13"/>
                </a:solidFill>
              </a:rPr>
              <a:t>Other Routes</a:t>
            </a:r>
          </a:p>
          <a:p>
            <a:r>
              <a:rPr lang="en-US" sz="3800" dirty="0">
                <a:solidFill>
                  <a:srgbClr val="040B13"/>
                </a:solidFill>
              </a:rPr>
              <a:t>Check 3</a:t>
            </a:r>
          </a:p>
          <a:p>
            <a:r>
              <a:rPr lang="en-US" sz="3800" dirty="0">
                <a:solidFill>
                  <a:srgbClr val="040B13"/>
                </a:solidFill>
              </a:rPr>
              <a:t>Liquid Medication Label Images</a:t>
            </a:r>
          </a:p>
          <a:p>
            <a:r>
              <a:rPr lang="en-US" sz="3800" dirty="0">
                <a:solidFill>
                  <a:srgbClr val="040B13"/>
                </a:solidFill>
              </a:rPr>
              <a:t>Refusals</a:t>
            </a:r>
          </a:p>
          <a:p>
            <a:pPr marL="365760" lvl="1" indent="0">
              <a:buNone/>
            </a:pPr>
            <a:endParaRPr lang="en-US" sz="3400" dirty="0"/>
          </a:p>
        </p:txBody>
      </p:sp>
    </p:spTree>
    <p:extLst>
      <p:ext uri="{BB962C8B-B14F-4D97-AF65-F5344CB8AC3E}">
        <p14:creationId xmlns:p14="http://schemas.microsoft.com/office/powerpoint/2010/main" val="24416160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400" dirty="0"/>
              <a:t>Vital Signs (VS) Monitoring</a:t>
            </a:r>
          </a:p>
        </p:txBody>
      </p:sp>
      <p:sp>
        <p:nvSpPr>
          <p:cNvPr id="3" name="Content Placeholder 2"/>
          <p:cNvSpPr>
            <a:spLocks noGrp="1"/>
          </p:cNvSpPr>
          <p:nvPr>
            <p:ph sz="quarter" idx="1"/>
          </p:nvPr>
        </p:nvSpPr>
        <p:spPr/>
        <p:txBody>
          <a:bodyPr>
            <a:normAutofit/>
          </a:bodyPr>
          <a:lstStyle/>
          <a:p>
            <a:r>
              <a:rPr lang="en-US" dirty="0">
                <a:solidFill>
                  <a:srgbClr val="040B13"/>
                </a:solidFill>
              </a:rPr>
              <a:t>Certified staff must be trained in VS monitoring   related to medication administration</a:t>
            </a:r>
          </a:p>
          <a:p>
            <a:r>
              <a:rPr lang="en-US" dirty="0">
                <a:solidFill>
                  <a:srgbClr val="040B13"/>
                </a:solidFill>
              </a:rPr>
              <a:t>VS Training must be conducted by </a:t>
            </a:r>
          </a:p>
          <a:p>
            <a:pPr lvl="1">
              <a:buClr>
                <a:schemeClr val="tx1"/>
              </a:buClr>
              <a:buSzPct val="100000"/>
              <a:buFont typeface="Wingdings" charset="2"/>
              <a:buChar char="§"/>
            </a:pPr>
            <a:r>
              <a:rPr lang="en-US" dirty="0">
                <a:solidFill>
                  <a:srgbClr val="040B13"/>
                </a:solidFill>
              </a:rPr>
              <a:t>HCP</a:t>
            </a:r>
          </a:p>
          <a:p>
            <a:pPr lvl="1">
              <a:buClr>
                <a:schemeClr val="tx1"/>
              </a:buClr>
              <a:buSzPct val="100000"/>
              <a:buFont typeface="Wingdings" charset="2"/>
              <a:buChar char="§"/>
            </a:pPr>
            <a:r>
              <a:rPr lang="en-US" dirty="0">
                <a:solidFill>
                  <a:srgbClr val="040B13"/>
                </a:solidFill>
              </a:rPr>
              <a:t>RN</a:t>
            </a:r>
          </a:p>
          <a:p>
            <a:pPr lvl="1">
              <a:buClr>
                <a:schemeClr val="tx1"/>
              </a:buClr>
              <a:buSzPct val="100000"/>
              <a:buFont typeface="Wingdings" charset="2"/>
              <a:buChar char="§"/>
            </a:pPr>
            <a:r>
              <a:rPr lang="en-US" dirty="0">
                <a:solidFill>
                  <a:srgbClr val="040B13"/>
                </a:solidFill>
              </a:rPr>
              <a:t>LPN</a:t>
            </a:r>
          </a:p>
          <a:p>
            <a:pPr lvl="1">
              <a:buClr>
                <a:schemeClr val="tx1"/>
              </a:buClr>
              <a:buSzPct val="100000"/>
              <a:buFont typeface="Wingdings" charset="2"/>
              <a:buChar char="§"/>
            </a:pPr>
            <a:r>
              <a:rPr lang="en-US" dirty="0">
                <a:solidFill>
                  <a:srgbClr val="040B13"/>
                </a:solidFill>
              </a:rPr>
              <a:t>Pharmacist</a:t>
            </a:r>
          </a:p>
          <a:p>
            <a:pPr lvl="1">
              <a:buClr>
                <a:schemeClr val="tx1"/>
              </a:buClr>
              <a:buSzPct val="100000"/>
              <a:buFont typeface="Wingdings" charset="2"/>
              <a:buChar char="§"/>
            </a:pPr>
            <a:r>
              <a:rPr lang="en-US" dirty="0">
                <a:solidFill>
                  <a:srgbClr val="040B13"/>
                </a:solidFill>
              </a:rPr>
              <a:t>Paramedic</a:t>
            </a:r>
          </a:p>
          <a:p>
            <a:pPr lvl="1">
              <a:buClr>
                <a:schemeClr val="tx1"/>
              </a:buClr>
              <a:buSzPct val="100000"/>
              <a:buFont typeface="Wingdings" charset="2"/>
              <a:buChar char="§"/>
            </a:pPr>
            <a:r>
              <a:rPr lang="en-US" dirty="0">
                <a:solidFill>
                  <a:srgbClr val="040B13"/>
                </a:solidFill>
              </a:rPr>
              <a:t>EMT</a:t>
            </a:r>
          </a:p>
        </p:txBody>
      </p:sp>
    </p:spTree>
    <p:extLst>
      <p:ext uri="{BB962C8B-B14F-4D97-AF65-F5344CB8AC3E}">
        <p14:creationId xmlns:p14="http://schemas.microsoft.com/office/powerpoint/2010/main" val="40784745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6000" dirty="0"/>
              <a:t>PRN Medications</a:t>
            </a:r>
          </a:p>
        </p:txBody>
      </p:sp>
      <p:sp>
        <p:nvSpPr>
          <p:cNvPr id="3" name="Content Placeholder 2"/>
          <p:cNvSpPr>
            <a:spLocks noGrp="1"/>
          </p:cNvSpPr>
          <p:nvPr>
            <p:ph sz="quarter" idx="1"/>
          </p:nvPr>
        </p:nvSpPr>
        <p:spPr/>
        <p:txBody>
          <a:bodyPr>
            <a:normAutofit/>
          </a:bodyPr>
          <a:lstStyle/>
          <a:p>
            <a:r>
              <a:rPr lang="en-US" sz="4800" dirty="0">
                <a:solidFill>
                  <a:srgbClr val="040B13"/>
                </a:solidFill>
              </a:rPr>
              <a:t>Target Signs and Symptoms</a:t>
            </a:r>
          </a:p>
          <a:p>
            <a:pPr lvl="1">
              <a:buSzPct val="100000"/>
              <a:buFont typeface="Wingdings" charset="2"/>
              <a:buChar char="§"/>
            </a:pPr>
            <a:r>
              <a:rPr lang="en-US" sz="4400" dirty="0">
                <a:solidFill>
                  <a:srgbClr val="040B13"/>
                </a:solidFill>
              </a:rPr>
              <a:t>When to administer</a:t>
            </a:r>
          </a:p>
          <a:p>
            <a:pPr lvl="2">
              <a:buSzPct val="100000"/>
              <a:buFont typeface="Arial"/>
              <a:buChar char="•"/>
            </a:pPr>
            <a:r>
              <a:rPr lang="en-US" sz="4000" dirty="0">
                <a:solidFill>
                  <a:srgbClr val="040B13"/>
                </a:solidFill>
              </a:rPr>
              <a:t>Temperature more than 100</a:t>
            </a:r>
          </a:p>
          <a:p>
            <a:r>
              <a:rPr lang="en-US" sz="4800" dirty="0">
                <a:solidFill>
                  <a:srgbClr val="040B13"/>
                </a:solidFill>
              </a:rPr>
              <a:t>Reason</a:t>
            </a:r>
          </a:p>
          <a:p>
            <a:pPr lvl="1">
              <a:buSzPct val="100000"/>
              <a:buFont typeface="Wingdings" charset="2"/>
              <a:buChar char="§"/>
            </a:pPr>
            <a:r>
              <a:rPr lang="en-US" sz="4400" dirty="0">
                <a:solidFill>
                  <a:srgbClr val="040B13"/>
                </a:solidFill>
              </a:rPr>
              <a:t>Why medication is ordered </a:t>
            </a:r>
          </a:p>
          <a:p>
            <a:pPr lvl="2">
              <a:buSzPct val="100000"/>
              <a:buFont typeface="Arial"/>
              <a:buChar char="•"/>
            </a:pPr>
            <a:r>
              <a:rPr lang="en-US" sz="4000" dirty="0">
                <a:solidFill>
                  <a:srgbClr val="040B13"/>
                </a:solidFill>
              </a:rPr>
              <a:t>Fever</a:t>
            </a:r>
          </a:p>
          <a:p>
            <a:pPr marL="685800" lvl="2" indent="0">
              <a:buNone/>
            </a:pPr>
            <a:endParaRPr lang="en-US" dirty="0"/>
          </a:p>
          <a:p>
            <a:pPr marL="685800" lvl="2" indent="0">
              <a:buNone/>
            </a:pPr>
            <a:endParaRPr lang="en-US" dirty="0"/>
          </a:p>
        </p:txBody>
      </p:sp>
    </p:spTree>
    <p:extLst>
      <p:ext uri="{BB962C8B-B14F-4D97-AF65-F5344CB8AC3E}">
        <p14:creationId xmlns:p14="http://schemas.microsoft.com/office/powerpoint/2010/main" val="3585839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6000" dirty="0"/>
              <a:t>Other Routes</a:t>
            </a:r>
          </a:p>
        </p:txBody>
      </p:sp>
      <p:sp>
        <p:nvSpPr>
          <p:cNvPr id="3" name="Content Placeholder 2"/>
          <p:cNvSpPr>
            <a:spLocks noGrp="1"/>
          </p:cNvSpPr>
          <p:nvPr>
            <p:ph sz="quarter" idx="1"/>
          </p:nvPr>
        </p:nvSpPr>
        <p:spPr/>
        <p:txBody>
          <a:bodyPr/>
          <a:lstStyle/>
          <a:p>
            <a:r>
              <a:rPr lang="en-US" sz="4800" dirty="0">
                <a:solidFill>
                  <a:schemeClr val="tx2"/>
                </a:solidFill>
              </a:rPr>
              <a:t>Nasogastric and Intravenous</a:t>
            </a:r>
          </a:p>
          <a:p>
            <a:pPr lvl="1">
              <a:buSzPct val="100000"/>
              <a:buFont typeface="Wingdings" charset="2"/>
              <a:buChar char="§"/>
            </a:pPr>
            <a:r>
              <a:rPr lang="en-US" sz="4400" dirty="0">
                <a:solidFill>
                  <a:schemeClr val="tx2"/>
                </a:solidFill>
              </a:rPr>
              <a:t>Removed</a:t>
            </a:r>
          </a:p>
          <a:p>
            <a:r>
              <a:rPr lang="en-US" sz="4800" dirty="0">
                <a:solidFill>
                  <a:schemeClr val="tx2"/>
                </a:solidFill>
              </a:rPr>
              <a:t>Inhalable replaces</a:t>
            </a:r>
          </a:p>
          <a:p>
            <a:pPr lvl="1">
              <a:buSzPct val="100000"/>
              <a:buFont typeface="Wingdings" charset="2"/>
              <a:buChar char="§"/>
            </a:pPr>
            <a:r>
              <a:rPr lang="en-US" sz="4400" dirty="0">
                <a:solidFill>
                  <a:schemeClr val="tx2"/>
                </a:solidFill>
              </a:rPr>
              <a:t>Respiratory</a:t>
            </a:r>
          </a:p>
          <a:p>
            <a:pPr marL="365760" lvl="1" indent="0">
              <a:buSzPct val="100000"/>
              <a:buNone/>
            </a:pPr>
            <a:endParaRPr lang="en-US" sz="4400" dirty="0">
              <a:solidFill>
                <a:schemeClr val="tx2"/>
              </a:solidFill>
            </a:endParaRPr>
          </a:p>
          <a:p>
            <a:pPr marL="365760" lvl="1" indent="0">
              <a:buSzPct val="100000"/>
              <a:buNone/>
            </a:pPr>
            <a:r>
              <a:rPr lang="en-US" dirty="0">
                <a:solidFill>
                  <a:schemeClr val="tx2"/>
                </a:solidFill>
              </a:rPr>
              <a:t> </a:t>
            </a:r>
          </a:p>
          <a:p>
            <a:pPr marL="0" indent="0">
              <a:buNone/>
            </a:pPr>
            <a:endParaRPr lang="en-US" dirty="0"/>
          </a:p>
        </p:txBody>
      </p:sp>
    </p:spTree>
    <p:extLst>
      <p:ext uri="{BB962C8B-B14F-4D97-AF65-F5344CB8AC3E}">
        <p14:creationId xmlns:p14="http://schemas.microsoft.com/office/powerpoint/2010/main" val="4178321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br>
              <a:rPr lang="en-US" sz="6000" dirty="0">
                <a:solidFill>
                  <a:srgbClr val="040B13"/>
                </a:solidFill>
              </a:rPr>
            </a:br>
            <a:r>
              <a:rPr lang="en-US" sz="6000" b="0" dirty="0">
                <a:solidFill>
                  <a:srgbClr val="040B13"/>
                </a:solidFill>
              </a:rPr>
              <a:t>Where</a:t>
            </a:r>
            <a:r>
              <a:rPr lang="en-US" sz="6000" b="0" dirty="0"/>
              <a:t> </a:t>
            </a:r>
            <a:r>
              <a:rPr lang="en-US" sz="6000" b="0" dirty="0">
                <a:solidFill>
                  <a:srgbClr val="000000"/>
                </a:solidFill>
              </a:rPr>
              <a:t>MAP is </a:t>
            </a:r>
            <a:r>
              <a:rPr lang="en-US" sz="6000" b="0" u="sng" dirty="0">
                <a:solidFill>
                  <a:schemeClr val="accent2"/>
                </a:solidFill>
              </a:rPr>
              <a:t>not</a:t>
            </a:r>
            <a:r>
              <a:rPr lang="en-US" sz="6000" b="0" dirty="0">
                <a:solidFill>
                  <a:srgbClr val="000000"/>
                </a:solidFill>
              </a:rPr>
              <a:t> Valid</a:t>
            </a:r>
            <a:br>
              <a:rPr lang="en-US" sz="6000" b="0" dirty="0">
                <a:solidFill>
                  <a:srgbClr val="000000"/>
                </a:solidFill>
              </a:rPr>
            </a:br>
            <a:endParaRPr lang="en-US" sz="6000" b="0" dirty="0"/>
          </a:p>
        </p:txBody>
      </p:sp>
      <p:sp>
        <p:nvSpPr>
          <p:cNvPr id="5" name="Text Placeholder 4"/>
          <p:cNvSpPr>
            <a:spLocks noGrp="1"/>
          </p:cNvSpPr>
          <p:nvPr>
            <p:ph sz="quarter" idx="1"/>
          </p:nvPr>
        </p:nvSpPr>
        <p:spPr/>
        <p:txBody>
          <a:bodyPr>
            <a:normAutofit fontScale="77500" lnSpcReduction="20000"/>
          </a:bodyPr>
          <a:lstStyle/>
          <a:p>
            <a:pPr lvl="1">
              <a:buSzPct val="100000"/>
              <a:buFont typeface="Wingdings" charset="2"/>
              <a:buChar char="§"/>
            </a:pPr>
            <a:r>
              <a:rPr lang="en-US" sz="4100" dirty="0">
                <a:solidFill>
                  <a:schemeClr val="tx2"/>
                </a:solidFill>
              </a:rPr>
              <a:t>Assisted Living Facilities</a:t>
            </a:r>
          </a:p>
          <a:p>
            <a:pPr lvl="1">
              <a:buSzPct val="100000"/>
              <a:buFont typeface="Wingdings" charset="2"/>
              <a:buChar char="§"/>
            </a:pPr>
            <a:r>
              <a:rPr lang="en-US" sz="4100" dirty="0">
                <a:solidFill>
                  <a:schemeClr val="tx2"/>
                </a:solidFill>
              </a:rPr>
              <a:t>Community-Based Acute Treatment</a:t>
            </a:r>
          </a:p>
          <a:p>
            <a:pPr lvl="1">
              <a:buSzPct val="100000"/>
              <a:buFont typeface="Wingdings" charset="2"/>
              <a:buChar char="§"/>
            </a:pPr>
            <a:r>
              <a:rPr lang="en-US" sz="4100" dirty="0">
                <a:solidFill>
                  <a:schemeClr val="tx2"/>
                </a:solidFill>
              </a:rPr>
              <a:t>Correctional Facilities</a:t>
            </a:r>
          </a:p>
          <a:p>
            <a:pPr lvl="1">
              <a:buSzPct val="100000"/>
              <a:buFont typeface="Wingdings" charset="2"/>
              <a:buChar char="§"/>
            </a:pPr>
            <a:r>
              <a:rPr lang="en-US" sz="4100" dirty="0">
                <a:solidFill>
                  <a:schemeClr val="tx2"/>
                </a:solidFill>
              </a:rPr>
              <a:t>Crisis Intervention Centers</a:t>
            </a:r>
          </a:p>
          <a:p>
            <a:pPr lvl="1">
              <a:buSzPct val="100000"/>
              <a:buFont typeface="Wingdings" charset="2"/>
              <a:buChar char="§"/>
            </a:pPr>
            <a:endParaRPr lang="en-US" sz="3900" dirty="0"/>
          </a:p>
          <a:p>
            <a:pPr marL="571500" indent="-571500">
              <a:buFont typeface="Wingdings" charset="2"/>
              <a:buChar char=""/>
            </a:pPr>
            <a:endParaRPr lang="en-US" sz="4400" dirty="0">
              <a:solidFill>
                <a:srgbClr val="000000"/>
              </a:solidFill>
            </a:endParaRPr>
          </a:p>
          <a:p>
            <a:endParaRPr lang="en-US" sz="4400" b="1" dirty="0"/>
          </a:p>
          <a:p>
            <a:endParaRPr lang="en-US" dirty="0"/>
          </a:p>
          <a:p>
            <a:endParaRPr lang="en-US" dirty="0"/>
          </a:p>
        </p:txBody>
      </p:sp>
      <p:sp>
        <p:nvSpPr>
          <p:cNvPr id="3" name="Content Placeholder 2"/>
          <p:cNvSpPr>
            <a:spLocks noGrp="1"/>
          </p:cNvSpPr>
          <p:nvPr>
            <p:ph sz="quarter" idx="2"/>
          </p:nvPr>
        </p:nvSpPr>
        <p:spPr/>
        <p:txBody>
          <a:bodyPr>
            <a:normAutofit fontScale="77500" lnSpcReduction="20000"/>
          </a:bodyPr>
          <a:lstStyle/>
          <a:p>
            <a:pPr lvl="1">
              <a:buSzPct val="100000"/>
              <a:buFont typeface="Wingdings" charset="2"/>
              <a:buChar char="§"/>
            </a:pPr>
            <a:r>
              <a:rPr lang="en-US" sz="4100" dirty="0">
                <a:solidFill>
                  <a:srgbClr val="040B13"/>
                </a:solidFill>
              </a:rPr>
              <a:t>Day Habilitation</a:t>
            </a:r>
          </a:p>
          <a:p>
            <a:pPr lvl="1">
              <a:buSzPct val="100000"/>
              <a:buFont typeface="Wingdings" charset="2"/>
              <a:buChar char="§"/>
            </a:pPr>
            <a:r>
              <a:rPr lang="en-US" sz="4100" dirty="0">
                <a:solidFill>
                  <a:srgbClr val="040B13"/>
                </a:solidFill>
              </a:rPr>
              <a:t>Detox Centers</a:t>
            </a:r>
          </a:p>
          <a:p>
            <a:pPr lvl="1">
              <a:buSzPct val="100000"/>
              <a:buFont typeface="Wingdings" charset="2"/>
              <a:buChar char="§"/>
            </a:pPr>
            <a:r>
              <a:rPr lang="en-US" sz="4100" dirty="0">
                <a:solidFill>
                  <a:srgbClr val="040B13"/>
                </a:solidFill>
              </a:rPr>
              <a:t>Home Care</a:t>
            </a:r>
          </a:p>
          <a:p>
            <a:pPr lvl="1">
              <a:buSzPct val="100000"/>
              <a:buFont typeface="Wingdings" charset="2"/>
              <a:buChar char="§"/>
            </a:pPr>
            <a:r>
              <a:rPr lang="en-US" sz="4100" dirty="0">
                <a:solidFill>
                  <a:srgbClr val="040B13"/>
                </a:solidFill>
              </a:rPr>
              <a:t>Intensive Community-Based Acute Treatment</a:t>
            </a:r>
          </a:p>
          <a:p>
            <a:pPr lvl="1">
              <a:buSzPct val="100000"/>
              <a:buFont typeface="Wingdings" charset="2"/>
              <a:buChar char="§"/>
            </a:pPr>
            <a:r>
              <a:rPr lang="en-US" sz="4100" dirty="0">
                <a:solidFill>
                  <a:srgbClr val="040B13"/>
                </a:solidFill>
              </a:rPr>
              <a:t>Rest Homes</a:t>
            </a:r>
          </a:p>
          <a:p>
            <a:pPr lvl="1">
              <a:buSzPct val="100000"/>
              <a:buFont typeface="Wingdings" charset="2"/>
              <a:buChar char="§"/>
            </a:pPr>
            <a:r>
              <a:rPr lang="en-US" sz="4100" dirty="0">
                <a:solidFill>
                  <a:srgbClr val="040B13"/>
                </a:solidFill>
              </a:rPr>
              <a:t>Schools</a:t>
            </a:r>
          </a:p>
          <a:p>
            <a:endParaRPr lang="en-US" dirty="0"/>
          </a:p>
          <a:p>
            <a:endParaRPr lang="en-US" dirty="0"/>
          </a:p>
          <a:p>
            <a:endParaRPr lang="en-US" dirty="0"/>
          </a:p>
        </p:txBody>
      </p:sp>
    </p:spTree>
    <p:extLst>
      <p:ext uri="{BB962C8B-B14F-4D97-AF65-F5344CB8AC3E}">
        <p14:creationId xmlns:p14="http://schemas.microsoft.com/office/powerpoint/2010/main" val="153566239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6000" dirty="0"/>
              <a:t>Check 3</a:t>
            </a:r>
          </a:p>
        </p:txBody>
      </p:sp>
      <p:sp>
        <p:nvSpPr>
          <p:cNvPr id="3" name="Content Placeholder 2"/>
          <p:cNvSpPr>
            <a:spLocks noGrp="1"/>
          </p:cNvSpPr>
          <p:nvPr>
            <p:ph sz="quarter" idx="1"/>
          </p:nvPr>
        </p:nvSpPr>
        <p:spPr/>
        <p:txBody>
          <a:bodyPr/>
          <a:lstStyle/>
          <a:p>
            <a:r>
              <a:rPr lang="en-US" sz="4000" dirty="0">
                <a:solidFill>
                  <a:schemeClr val="tx2"/>
                </a:solidFill>
              </a:rPr>
              <a:t>Administer Medication</a:t>
            </a:r>
          </a:p>
          <a:p>
            <a:pPr lvl="1">
              <a:buSzPct val="100000"/>
              <a:buFont typeface="Wingdings" charset="2"/>
              <a:buChar char="§"/>
            </a:pPr>
            <a:r>
              <a:rPr lang="en-US" sz="3600" dirty="0">
                <a:solidFill>
                  <a:schemeClr val="tx2"/>
                </a:solidFill>
              </a:rPr>
              <a:t>Medication is given directly</a:t>
            </a:r>
          </a:p>
          <a:p>
            <a:pPr lvl="2"/>
            <a:r>
              <a:rPr lang="en-US" dirty="0">
                <a:solidFill>
                  <a:schemeClr val="tx2"/>
                </a:solidFill>
              </a:rPr>
              <a:t> </a:t>
            </a:r>
            <a:r>
              <a:rPr lang="en-US" sz="3200" dirty="0">
                <a:solidFill>
                  <a:schemeClr val="tx2"/>
                </a:solidFill>
              </a:rPr>
              <a:t>from you to person</a:t>
            </a:r>
          </a:p>
          <a:p>
            <a:r>
              <a:rPr lang="en-US" sz="4000" dirty="0">
                <a:solidFill>
                  <a:schemeClr val="tx2"/>
                </a:solidFill>
              </a:rPr>
              <a:t>Stay with Person</a:t>
            </a:r>
          </a:p>
          <a:p>
            <a:pPr lvl="1">
              <a:buSzPct val="100000"/>
              <a:buFont typeface="Wingdings" charset="2"/>
              <a:buChar char="§"/>
            </a:pPr>
            <a:r>
              <a:rPr lang="en-US" sz="3600" dirty="0">
                <a:solidFill>
                  <a:schemeClr val="tx2"/>
                </a:solidFill>
              </a:rPr>
              <a:t>Until medication is swallowed</a:t>
            </a:r>
          </a:p>
        </p:txBody>
      </p:sp>
    </p:spTree>
    <p:extLst>
      <p:ext uri="{BB962C8B-B14F-4D97-AF65-F5344CB8AC3E}">
        <p14:creationId xmlns:p14="http://schemas.microsoft.com/office/powerpoint/2010/main" val="152072154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t>Liquid Medication Label Images</a:t>
            </a:r>
          </a:p>
        </p:txBody>
      </p:sp>
      <p:pic>
        <p:nvPicPr>
          <p:cNvPr id="6" name="Picture 5" descr="Sample liquid medication label that is large so it's easier to read"/>
          <p:cNvPicPr/>
          <p:nvPr/>
        </p:nvPicPr>
        <p:blipFill>
          <a:blip r:embed="rId3">
            <a:extLst>
              <a:ext uri="{28A0092B-C50C-407E-A947-70E740481C1C}">
                <a14:useLocalDpi xmlns:a14="http://schemas.microsoft.com/office/drawing/2010/main" val="0"/>
              </a:ext>
            </a:extLst>
          </a:blip>
          <a:srcRect/>
          <a:stretch>
            <a:fillRect/>
          </a:stretch>
        </p:blipFill>
        <p:spPr bwMode="auto">
          <a:xfrm>
            <a:off x="990600" y="1981200"/>
            <a:ext cx="5943600" cy="3836035"/>
          </a:xfrm>
          <a:prstGeom prst="rect">
            <a:avLst/>
          </a:prstGeom>
          <a:noFill/>
          <a:ln>
            <a:noFill/>
          </a:ln>
        </p:spPr>
      </p:pic>
    </p:spTree>
    <p:extLst>
      <p:ext uri="{BB962C8B-B14F-4D97-AF65-F5344CB8AC3E}">
        <p14:creationId xmlns:p14="http://schemas.microsoft.com/office/powerpoint/2010/main" val="15881356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6000" dirty="0"/>
              <a:t>Refusals</a:t>
            </a:r>
          </a:p>
        </p:txBody>
      </p:sp>
      <p:sp>
        <p:nvSpPr>
          <p:cNvPr id="3" name="Content Placeholder 2"/>
          <p:cNvSpPr>
            <a:spLocks noGrp="1"/>
          </p:cNvSpPr>
          <p:nvPr>
            <p:ph sz="quarter" idx="1"/>
          </p:nvPr>
        </p:nvSpPr>
        <p:spPr/>
        <p:txBody>
          <a:bodyPr>
            <a:normAutofit/>
          </a:bodyPr>
          <a:lstStyle/>
          <a:p>
            <a:r>
              <a:rPr lang="en-US" sz="5400" dirty="0">
                <a:solidFill>
                  <a:srgbClr val="040B13"/>
                </a:solidFill>
              </a:rPr>
              <a:t>HCP notification </a:t>
            </a:r>
          </a:p>
          <a:p>
            <a:r>
              <a:rPr lang="en-US" sz="5400" dirty="0">
                <a:solidFill>
                  <a:srgbClr val="040B13"/>
                </a:solidFill>
              </a:rPr>
              <a:t>Reporting</a:t>
            </a:r>
          </a:p>
          <a:p>
            <a:pPr lvl="1">
              <a:buSzPct val="100000"/>
              <a:buFont typeface="Wingdings" charset="2"/>
              <a:buChar char="§"/>
            </a:pPr>
            <a:r>
              <a:rPr lang="en-US" sz="5100" dirty="0">
                <a:solidFill>
                  <a:srgbClr val="040B13"/>
                </a:solidFill>
              </a:rPr>
              <a:t>New Exercises</a:t>
            </a:r>
          </a:p>
        </p:txBody>
      </p:sp>
    </p:spTree>
    <p:extLst>
      <p:ext uri="{BB962C8B-B14F-4D97-AF65-F5344CB8AC3E}">
        <p14:creationId xmlns:p14="http://schemas.microsoft.com/office/powerpoint/2010/main" val="269520527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a:bodyPr>
          <a:lstStyle/>
          <a:p>
            <a:r>
              <a:rPr lang="en-US" sz="5400" dirty="0"/>
              <a:t>Chain of Custody</a:t>
            </a:r>
          </a:p>
        </p:txBody>
      </p:sp>
      <p:sp>
        <p:nvSpPr>
          <p:cNvPr id="3" name="Title 2"/>
          <p:cNvSpPr>
            <a:spLocks noGrp="1"/>
          </p:cNvSpPr>
          <p:nvPr>
            <p:ph type="title"/>
          </p:nvPr>
        </p:nvSpPr>
        <p:spPr/>
        <p:txBody>
          <a:bodyPr>
            <a:noAutofit/>
          </a:bodyPr>
          <a:lstStyle/>
          <a:p>
            <a:r>
              <a:rPr lang="en-US" sz="6000" dirty="0"/>
              <a:t>Unit 8</a:t>
            </a:r>
          </a:p>
        </p:txBody>
      </p:sp>
    </p:spTree>
    <p:extLst>
      <p:ext uri="{BB962C8B-B14F-4D97-AF65-F5344CB8AC3E}">
        <p14:creationId xmlns:p14="http://schemas.microsoft.com/office/powerpoint/2010/main" val="12445176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6000" dirty="0"/>
              <a:t>Count Book</a:t>
            </a:r>
          </a:p>
        </p:txBody>
      </p:sp>
      <p:sp>
        <p:nvSpPr>
          <p:cNvPr id="5" name="Content Placeholder 4"/>
          <p:cNvSpPr>
            <a:spLocks noGrp="1"/>
          </p:cNvSpPr>
          <p:nvPr>
            <p:ph sz="quarter" idx="1"/>
          </p:nvPr>
        </p:nvSpPr>
        <p:spPr/>
        <p:txBody>
          <a:bodyPr>
            <a:normAutofit fontScale="62500" lnSpcReduction="20000"/>
          </a:bodyPr>
          <a:lstStyle/>
          <a:p>
            <a:r>
              <a:rPr lang="en-US" sz="7700" dirty="0">
                <a:solidFill>
                  <a:srgbClr val="040B13"/>
                </a:solidFill>
              </a:rPr>
              <a:t>Front of book</a:t>
            </a:r>
          </a:p>
          <a:p>
            <a:pPr lvl="1">
              <a:buSzPct val="100000"/>
              <a:buFont typeface="Wingdings" charset="2"/>
              <a:buChar char="§"/>
            </a:pPr>
            <a:r>
              <a:rPr lang="en-US" sz="6500" dirty="0">
                <a:solidFill>
                  <a:srgbClr val="040B13"/>
                </a:solidFill>
              </a:rPr>
              <a:t>Site Address </a:t>
            </a:r>
          </a:p>
          <a:p>
            <a:pPr lvl="1">
              <a:buSzPct val="100000"/>
              <a:buFont typeface="Wingdings" charset="2"/>
              <a:buChar char="§"/>
            </a:pPr>
            <a:r>
              <a:rPr lang="en-US" sz="6500" dirty="0">
                <a:solidFill>
                  <a:srgbClr val="040B13"/>
                </a:solidFill>
              </a:rPr>
              <a:t>Book Number</a:t>
            </a:r>
          </a:p>
          <a:p>
            <a:r>
              <a:rPr lang="en-US" sz="7700" dirty="0">
                <a:solidFill>
                  <a:srgbClr val="040B13"/>
                </a:solidFill>
              </a:rPr>
              <a:t>Index</a:t>
            </a:r>
          </a:p>
          <a:p>
            <a:r>
              <a:rPr lang="en-US" sz="7700" dirty="0">
                <a:solidFill>
                  <a:srgbClr val="040B13"/>
                </a:solidFill>
              </a:rPr>
              <a:t>Count Sheet</a:t>
            </a:r>
          </a:p>
          <a:p>
            <a:r>
              <a:rPr lang="en-US" sz="7700" dirty="0">
                <a:solidFill>
                  <a:srgbClr val="040B13"/>
                </a:solidFill>
              </a:rPr>
              <a:t>Count Signature Sheet </a:t>
            </a:r>
            <a:endParaRPr lang="en-US" sz="6500" dirty="0">
              <a:solidFill>
                <a:srgbClr val="040B13"/>
              </a:solidFill>
            </a:endParaRPr>
          </a:p>
          <a:p>
            <a:pPr marL="365760" lvl="1" indent="0">
              <a:buNone/>
            </a:pPr>
            <a:r>
              <a:rPr lang="en-US" sz="5100" dirty="0">
                <a:solidFill>
                  <a:srgbClr val="040B13"/>
                </a:solidFill>
              </a:rPr>
              <a:t> </a:t>
            </a:r>
          </a:p>
        </p:txBody>
      </p:sp>
    </p:spTree>
    <p:extLst>
      <p:ext uri="{BB962C8B-B14F-4D97-AF65-F5344CB8AC3E}">
        <p14:creationId xmlns:p14="http://schemas.microsoft.com/office/powerpoint/2010/main" val="247820173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6000" dirty="0"/>
              <a:t>Index</a:t>
            </a:r>
          </a:p>
        </p:txBody>
      </p:sp>
      <p:pic>
        <p:nvPicPr>
          <p:cNvPr id="5" name="Picture 4" descr="Sample index page"/>
          <p:cNvPicPr>
            <a:picLocks noChangeAspect="1"/>
          </p:cNvPicPr>
          <p:nvPr/>
        </p:nvPicPr>
        <p:blipFill>
          <a:blip r:embed="rId3"/>
          <a:stretch>
            <a:fillRect/>
          </a:stretch>
        </p:blipFill>
        <p:spPr>
          <a:xfrm>
            <a:off x="1447800" y="-1981200"/>
            <a:ext cx="5939913" cy="6858000"/>
          </a:xfrm>
          <a:prstGeom prst="rect">
            <a:avLst/>
          </a:prstGeom>
        </p:spPr>
      </p:pic>
    </p:spTree>
    <p:extLst>
      <p:ext uri="{BB962C8B-B14F-4D97-AF65-F5344CB8AC3E}">
        <p14:creationId xmlns:p14="http://schemas.microsoft.com/office/powerpoint/2010/main" val="409305592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ample count sheet with a red arrow pointing at the &quot;Page Transfer*&quot; language"/>
          <p:cNvPicPr>
            <a:picLocks noChangeAspect="1"/>
          </p:cNvPicPr>
          <p:nvPr/>
        </p:nvPicPr>
        <p:blipFill>
          <a:blip r:embed="rId3"/>
          <a:stretch>
            <a:fillRect/>
          </a:stretch>
        </p:blipFill>
        <p:spPr>
          <a:xfrm>
            <a:off x="1384300" y="50800"/>
            <a:ext cx="6362700" cy="6756400"/>
          </a:xfrm>
          <a:prstGeom prst="rect">
            <a:avLst/>
          </a:prstGeom>
        </p:spPr>
      </p:pic>
      <p:sp>
        <p:nvSpPr>
          <p:cNvPr id="2" name="Right Arrow 1">
            <a:extLst>
              <a:ext uri="{C183D7F6-B498-43B3-948B-1728B52AA6E4}">
                <adec:decorative xmlns:adec="http://schemas.microsoft.com/office/drawing/2017/decorative" val="1"/>
              </a:ext>
            </a:extLst>
          </p:cNvPr>
          <p:cNvSpPr/>
          <p:nvPr/>
        </p:nvSpPr>
        <p:spPr>
          <a:xfrm>
            <a:off x="1905000" y="2057400"/>
            <a:ext cx="978408" cy="484632"/>
          </a:xfrm>
          <a:prstGeom prst="rightArrow">
            <a:avLst/>
          </a:prstGeom>
          <a:solidFill>
            <a:srgbClr val="70110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itle 5" hidden="1">
            <a:extLst>
              <a:ext uri="{FF2B5EF4-FFF2-40B4-BE49-F238E27FC236}">
                <a16:creationId xmlns:a16="http://schemas.microsoft.com/office/drawing/2014/main" id="{CE560091-2104-4FDF-A5C8-216114CB632B}"/>
              </a:ext>
            </a:extLst>
          </p:cNvPr>
          <p:cNvSpPr>
            <a:spLocks noGrp="1"/>
          </p:cNvSpPr>
          <p:nvPr>
            <p:ph type="title"/>
          </p:nvPr>
        </p:nvSpPr>
        <p:spPr/>
        <p:txBody>
          <a:bodyPr/>
          <a:lstStyle/>
          <a:p>
            <a:endParaRPr lang="en-US" dirty="0"/>
          </a:p>
        </p:txBody>
      </p:sp>
    </p:spTree>
    <p:extLst>
      <p:ext uri="{BB962C8B-B14F-4D97-AF65-F5344CB8AC3E}">
        <p14:creationId xmlns:p14="http://schemas.microsoft.com/office/powerpoint/2010/main" val="85321710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6000" dirty="0"/>
              <a:t>Count Signature Sheet</a:t>
            </a:r>
          </a:p>
        </p:txBody>
      </p:sp>
      <p:sp>
        <p:nvSpPr>
          <p:cNvPr id="3" name="Content Placeholder 2"/>
          <p:cNvSpPr>
            <a:spLocks noGrp="1"/>
          </p:cNvSpPr>
          <p:nvPr>
            <p:ph sz="quarter" idx="1"/>
          </p:nvPr>
        </p:nvSpPr>
        <p:spPr/>
        <p:txBody>
          <a:bodyPr>
            <a:normAutofit/>
          </a:bodyPr>
          <a:lstStyle/>
          <a:p>
            <a:r>
              <a:rPr lang="en-US" sz="4800" dirty="0">
                <a:solidFill>
                  <a:srgbClr val="040B13"/>
                </a:solidFill>
              </a:rPr>
              <a:t>Time</a:t>
            </a:r>
          </a:p>
          <a:p>
            <a:r>
              <a:rPr lang="en-US" sz="4800" dirty="0">
                <a:solidFill>
                  <a:srgbClr val="040B13"/>
                </a:solidFill>
              </a:rPr>
              <a:t>Witness</a:t>
            </a:r>
          </a:p>
        </p:txBody>
      </p:sp>
    </p:spTree>
    <p:extLst>
      <p:ext uri="{BB962C8B-B14F-4D97-AF65-F5344CB8AC3E}">
        <p14:creationId xmlns:p14="http://schemas.microsoft.com/office/powerpoint/2010/main" val="318356582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6000" dirty="0"/>
              <a:t>Conditions</a:t>
            </a:r>
          </a:p>
        </p:txBody>
      </p:sp>
      <p:sp>
        <p:nvSpPr>
          <p:cNvPr id="3" name="Content Placeholder 2"/>
          <p:cNvSpPr>
            <a:spLocks noGrp="1"/>
          </p:cNvSpPr>
          <p:nvPr>
            <p:ph sz="quarter" idx="1"/>
          </p:nvPr>
        </p:nvSpPr>
        <p:spPr/>
        <p:txBody>
          <a:bodyPr>
            <a:normAutofit fontScale="77500" lnSpcReduction="20000"/>
          </a:bodyPr>
          <a:lstStyle/>
          <a:p>
            <a:r>
              <a:rPr lang="en-US" sz="5400" dirty="0">
                <a:solidFill>
                  <a:srgbClr val="040B13"/>
                </a:solidFill>
              </a:rPr>
              <a:t>One Person Count</a:t>
            </a:r>
          </a:p>
          <a:p>
            <a:pPr lvl="1">
              <a:buSzPct val="100000"/>
              <a:buFont typeface="Wingdings" charset="2"/>
              <a:buChar char="§"/>
            </a:pPr>
            <a:r>
              <a:rPr lang="en-US" sz="5100" dirty="0">
                <a:solidFill>
                  <a:srgbClr val="040B13"/>
                </a:solidFill>
              </a:rPr>
              <a:t>Required count has been conducted within previous 24 hours</a:t>
            </a:r>
          </a:p>
          <a:p>
            <a:pPr lvl="1">
              <a:buSzPct val="100000"/>
              <a:buFont typeface="Wingdings" charset="2"/>
              <a:buChar char="§"/>
            </a:pPr>
            <a:r>
              <a:rPr lang="en-US" sz="5100" dirty="0">
                <a:solidFill>
                  <a:srgbClr val="040B13"/>
                </a:solidFill>
              </a:rPr>
              <a:t>A second Certified/licensed staff is not scheduled to be in program when responsibility of medication key needs to be passed</a:t>
            </a:r>
          </a:p>
        </p:txBody>
      </p:sp>
    </p:spTree>
    <p:extLst>
      <p:ext uri="{BB962C8B-B14F-4D97-AF65-F5344CB8AC3E}">
        <p14:creationId xmlns:p14="http://schemas.microsoft.com/office/powerpoint/2010/main" val="201425584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6000" dirty="0"/>
              <a:t>New Exercise</a:t>
            </a:r>
          </a:p>
        </p:txBody>
      </p:sp>
      <p:sp>
        <p:nvSpPr>
          <p:cNvPr id="3" name="Content Placeholder 2"/>
          <p:cNvSpPr>
            <a:spLocks noGrp="1"/>
          </p:cNvSpPr>
          <p:nvPr>
            <p:ph sz="quarter" idx="1"/>
          </p:nvPr>
        </p:nvSpPr>
        <p:spPr/>
        <p:txBody>
          <a:bodyPr>
            <a:normAutofit/>
          </a:bodyPr>
          <a:lstStyle/>
          <a:p>
            <a:r>
              <a:rPr lang="en-US" sz="5400" dirty="0">
                <a:solidFill>
                  <a:srgbClr val="040B13"/>
                </a:solidFill>
              </a:rPr>
              <a:t>Medication with ‘0’ Refills</a:t>
            </a:r>
          </a:p>
        </p:txBody>
      </p:sp>
    </p:spTree>
    <p:extLst>
      <p:ext uri="{BB962C8B-B14F-4D97-AF65-F5344CB8AC3E}">
        <p14:creationId xmlns:p14="http://schemas.microsoft.com/office/powerpoint/2010/main" val="12061566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5700" dirty="0"/>
              <a:t>Medication Administration</a:t>
            </a:r>
          </a:p>
        </p:txBody>
      </p:sp>
      <p:sp>
        <p:nvSpPr>
          <p:cNvPr id="2" name="Text Placeholder 1"/>
          <p:cNvSpPr>
            <a:spLocks noGrp="1"/>
          </p:cNvSpPr>
          <p:nvPr>
            <p:ph sz="quarter" idx="1"/>
          </p:nvPr>
        </p:nvSpPr>
        <p:spPr/>
        <p:txBody>
          <a:bodyPr>
            <a:normAutofit/>
          </a:bodyPr>
          <a:lstStyle/>
          <a:p>
            <a:pPr marL="1223010" lvl="1" indent="-857250">
              <a:buClr>
                <a:schemeClr val="accent2"/>
              </a:buClr>
              <a:buSzPct val="75000"/>
              <a:buFont typeface="Wingdings" charset="2"/>
              <a:buChar char=""/>
            </a:pPr>
            <a:r>
              <a:rPr lang="en-US" sz="4800" dirty="0">
                <a:solidFill>
                  <a:srgbClr val="040B13"/>
                </a:solidFill>
              </a:rPr>
              <a:t>Demonstration of Process </a:t>
            </a:r>
            <a:endParaRPr lang="en-US" sz="4400" dirty="0">
              <a:solidFill>
                <a:srgbClr val="040B13"/>
              </a:solidFill>
            </a:endParaRPr>
          </a:p>
          <a:p>
            <a:pPr marL="1954530" lvl="3" indent="-857250">
              <a:buClr>
                <a:schemeClr val="tx1"/>
              </a:buClr>
              <a:buSzPct val="100000"/>
              <a:buFont typeface="Wingdings" charset="2"/>
              <a:buChar char="§"/>
            </a:pPr>
            <a:r>
              <a:rPr lang="en-US" sz="4400" dirty="0">
                <a:solidFill>
                  <a:srgbClr val="040B13"/>
                </a:solidFill>
              </a:rPr>
              <a:t>Complete 3 Checks</a:t>
            </a:r>
          </a:p>
          <a:p>
            <a:pPr marL="1954530" lvl="3" indent="-857250">
              <a:buClr>
                <a:schemeClr val="tx1"/>
              </a:buClr>
              <a:buSzPct val="100000"/>
              <a:buFont typeface="Wingdings" charset="2"/>
              <a:buChar char="§"/>
            </a:pPr>
            <a:r>
              <a:rPr lang="en-US" sz="4400" dirty="0">
                <a:solidFill>
                  <a:srgbClr val="040B13"/>
                </a:solidFill>
              </a:rPr>
              <a:t>Apply 5 Rights</a:t>
            </a:r>
          </a:p>
          <a:p>
            <a:pPr marL="2400300" lvl="5" indent="-571500">
              <a:buClr>
                <a:schemeClr val="accent2"/>
              </a:buClr>
              <a:buSzPct val="100000"/>
              <a:buFont typeface="Arial"/>
              <a:buChar char="•"/>
            </a:pPr>
            <a:r>
              <a:rPr lang="en-US" sz="4000" dirty="0">
                <a:solidFill>
                  <a:srgbClr val="040B13"/>
                </a:solidFill>
              </a:rPr>
              <a:t>10 minutes or less</a:t>
            </a:r>
          </a:p>
          <a:p>
            <a:pPr marL="1223010" lvl="1" indent="-857250">
              <a:buClr>
                <a:schemeClr val="accent2"/>
              </a:buClr>
              <a:buSzPct val="75000"/>
              <a:buFont typeface="Wingdings" charset="2"/>
              <a:buChar char=""/>
            </a:pPr>
            <a:r>
              <a:rPr lang="en-US" sz="4800" dirty="0">
                <a:solidFill>
                  <a:srgbClr val="040B13"/>
                </a:solidFill>
              </a:rPr>
              <a:t>MAP Trainer Feedback</a:t>
            </a:r>
            <a:endParaRPr lang="en-US" sz="4800" dirty="0"/>
          </a:p>
        </p:txBody>
      </p:sp>
    </p:spTree>
    <p:extLst>
      <p:ext uri="{BB962C8B-B14F-4D97-AF65-F5344CB8AC3E}">
        <p14:creationId xmlns:p14="http://schemas.microsoft.com/office/powerpoint/2010/main" val="310159632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1371600" y="2743200"/>
            <a:ext cx="7772400" cy="1673225"/>
          </a:xfrm>
        </p:spPr>
        <p:txBody>
          <a:bodyPr>
            <a:normAutofit/>
          </a:bodyPr>
          <a:lstStyle/>
          <a:p>
            <a:r>
              <a:rPr lang="en-US" sz="3200" dirty="0"/>
              <a:t>At Locations other than Residential Program</a:t>
            </a:r>
          </a:p>
        </p:txBody>
      </p:sp>
      <p:sp>
        <p:nvSpPr>
          <p:cNvPr id="4" name="Title 3"/>
          <p:cNvSpPr>
            <a:spLocks noGrp="1"/>
          </p:cNvSpPr>
          <p:nvPr>
            <p:ph type="title"/>
          </p:nvPr>
        </p:nvSpPr>
        <p:spPr/>
        <p:txBody>
          <a:bodyPr>
            <a:noAutofit/>
          </a:bodyPr>
          <a:lstStyle/>
          <a:p>
            <a:r>
              <a:rPr lang="en-US" sz="4800" dirty="0"/>
              <a:t>Medication Administration</a:t>
            </a:r>
          </a:p>
        </p:txBody>
      </p:sp>
    </p:spTree>
    <p:extLst>
      <p:ext uri="{BB962C8B-B14F-4D97-AF65-F5344CB8AC3E}">
        <p14:creationId xmlns:p14="http://schemas.microsoft.com/office/powerpoint/2010/main" val="391461293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6000" dirty="0"/>
              <a:t>Other Locations</a:t>
            </a:r>
          </a:p>
        </p:txBody>
      </p:sp>
      <p:sp>
        <p:nvSpPr>
          <p:cNvPr id="6" name="Content Placeholder 5"/>
          <p:cNvSpPr>
            <a:spLocks noGrp="1"/>
          </p:cNvSpPr>
          <p:nvPr>
            <p:ph sz="quarter" idx="1"/>
          </p:nvPr>
        </p:nvSpPr>
        <p:spPr/>
        <p:txBody>
          <a:bodyPr>
            <a:normAutofit/>
          </a:bodyPr>
          <a:lstStyle/>
          <a:p>
            <a:r>
              <a:rPr lang="en-US" sz="4000" dirty="0">
                <a:solidFill>
                  <a:srgbClr val="040B13"/>
                </a:solidFill>
              </a:rPr>
              <a:t>Day Program</a:t>
            </a:r>
          </a:p>
          <a:p>
            <a:r>
              <a:rPr lang="en-US" sz="4000" dirty="0">
                <a:solidFill>
                  <a:srgbClr val="040B13"/>
                </a:solidFill>
              </a:rPr>
              <a:t>Off-Site Medication Administration</a:t>
            </a:r>
          </a:p>
          <a:p>
            <a:r>
              <a:rPr lang="en-US" sz="4000" dirty="0">
                <a:solidFill>
                  <a:srgbClr val="040B13"/>
                </a:solidFill>
              </a:rPr>
              <a:t>Leave of Absence</a:t>
            </a:r>
          </a:p>
          <a:p>
            <a:r>
              <a:rPr lang="en-US" sz="4000" dirty="0">
                <a:solidFill>
                  <a:srgbClr val="040B13"/>
                </a:solidFill>
              </a:rPr>
              <a:t>Certified/Licensed Staff Vacation</a:t>
            </a:r>
          </a:p>
        </p:txBody>
      </p:sp>
    </p:spTree>
    <p:extLst>
      <p:ext uri="{BB962C8B-B14F-4D97-AF65-F5344CB8AC3E}">
        <p14:creationId xmlns:p14="http://schemas.microsoft.com/office/powerpoint/2010/main" val="156505756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Day Program Staff Responsibilities</a:t>
            </a:r>
          </a:p>
        </p:txBody>
      </p:sp>
      <p:sp>
        <p:nvSpPr>
          <p:cNvPr id="3" name="Content Placeholder 2"/>
          <p:cNvSpPr>
            <a:spLocks noGrp="1"/>
          </p:cNvSpPr>
          <p:nvPr>
            <p:ph sz="quarter" idx="1"/>
          </p:nvPr>
        </p:nvSpPr>
        <p:spPr/>
        <p:txBody>
          <a:bodyPr>
            <a:normAutofit lnSpcReduction="10000"/>
          </a:bodyPr>
          <a:lstStyle/>
          <a:p>
            <a:r>
              <a:rPr lang="en-US" sz="4000" dirty="0">
                <a:solidFill>
                  <a:srgbClr val="040B13"/>
                </a:solidFill>
              </a:rPr>
              <a:t>System to ensure</a:t>
            </a:r>
          </a:p>
          <a:p>
            <a:pPr lvl="1">
              <a:buSzPct val="100000"/>
              <a:buFont typeface="Wingdings" charset="2"/>
              <a:buChar char="§"/>
            </a:pPr>
            <a:r>
              <a:rPr lang="en-US" sz="3600" dirty="0">
                <a:solidFill>
                  <a:srgbClr val="040B13"/>
                </a:solidFill>
              </a:rPr>
              <a:t>HCP orders remain current</a:t>
            </a:r>
          </a:p>
          <a:p>
            <a:pPr lvl="2">
              <a:buSzPct val="100000"/>
              <a:buFont typeface="Arial"/>
              <a:buChar char="•"/>
            </a:pPr>
            <a:r>
              <a:rPr lang="en-US" sz="3200" dirty="0">
                <a:solidFill>
                  <a:srgbClr val="040B13"/>
                </a:solidFill>
              </a:rPr>
              <a:t>Including PRN medication</a:t>
            </a:r>
          </a:p>
          <a:p>
            <a:pPr lvl="1">
              <a:buSzPct val="100000"/>
              <a:buFont typeface="Wingdings" charset="2"/>
              <a:buChar char="§"/>
            </a:pPr>
            <a:r>
              <a:rPr lang="en-US" sz="3600" dirty="0">
                <a:solidFill>
                  <a:srgbClr val="040B13"/>
                </a:solidFill>
              </a:rPr>
              <a:t>Amount of medication received </a:t>
            </a:r>
          </a:p>
          <a:p>
            <a:pPr lvl="2">
              <a:buSzPct val="100000"/>
              <a:buFont typeface="Arial"/>
              <a:buChar char="•"/>
            </a:pPr>
            <a:r>
              <a:rPr lang="en-US" sz="3200" dirty="0">
                <a:solidFill>
                  <a:srgbClr val="040B13"/>
                </a:solidFill>
              </a:rPr>
              <a:t>Is not too much or too little </a:t>
            </a:r>
          </a:p>
          <a:p>
            <a:pPr lvl="1">
              <a:buSzPct val="100000"/>
              <a:buFont typeface="Wingdings" charset="2"/>
              <a:buChar char="§"/>
            </a:pPr>
            <a:r>
              <a:rPr lang="en-US" sz="3600" dirty="0">
                <a:solidFill>
                  <a:srgbClr val="040B13"/>
                </a:solidFill>
              </a:rPr>
              <a:t> Applicable HCP orders are transcribed</a:t>
            </a:r>
          </a:p>
          <a:p>
            <a:pPr lvl="2">
              <a:buSzPct val="100000"/>
              <a:buFont typeface="Arial"/>
              <a:buChar char="•"/>
            </a:pPr>
            <a:r>
              <a:rPr lang="en-US" sz="3200" dirty="0">
                <a:solidFill>
                  <a:srgbClr val="040B13"/>
                </a:solidFill>
              </a:rPr>
              <a:t>Posted and verified again</a:t>
            </a:r>
          </a:p>
          <a:p>
            <a:pPr lvl="3">
              <a:buClr>
                <a:schemeClr val="accent2"/>
              </a:buClr>
              <a:buSzPct val="100000"/>
              <a:buFont typeface="Wingdings" charset="2"/>
              <a:buChar char="§"/>
            </a:pPr>
            <a:r>
              <a:rPr lang="en-US" sz="2900" dirty="0">
                <a:solidFill>
                  <a:srgbClr val="040B13"/>
                </a:solidFill>
              </a:rPr>
              <a:t>By Day Program staff</a:t>
            </a:r>
          </a:p>
          <a:p>
            <a:pPr marL="365760" lvl="1" indent="0">
              <a:buNone/>
            </a:pPr>
            <a:endParaRPr lang="en-US" sz="3200" dirty="0"/>
          </a:p>
          <a:p>
            <a:pPr marL="365760" lvl="1" indent="0">
              <a:buNone/>
            </a:pPr>
            <a:endParaRPr lang="en-US" dirty="0"/>
          </a:p>
        </p:txBody>
      </p:sp>
    </p:spTree>
    <p:extLst>
      <p:ext uri="{BB962C8B-B14F-4D97-AF65-F5344CB8AC3E}">
        <p14:creationId xmlns:p14="http://schemas.microsoft.com/office/powerpoint/2010/main" val="299764714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700" dirty="0"/>
              <a:t>Day Program Transcription</a:t>
            </a:r>
          </a:p>
        </p:txBody>
      </p:sp>
      <p:pic>
        <p:nvPicPr>
          <p:cNvPr id="5" name="Content Placeholder 4" descr="Sample of s medication transcription"/>
          <p:cNvPicPr>
            <a:picLocks noGrp="1" noChangeAspect="1"/>
          </p:cNvPicPr>
          <p:nvPr>
            <p:ph sz="quarter" idx="1"/>
          </p:nvPr>
        </p:nvPicPr>
        <p:blipFill>
          <a:blip r:embed="rId3"/>
          <a:srcRect t="-93544" b="-93544"/>
          <a:stretch>
            <a:fillRect/>
          </a:stretch>
        </p:blipFill>
        <p:spPr>
          <a:xfrm>
            <a:off x="533400" y="914400"/>
            <a:ext cx="8153400" cy="4495800"/>
          </a:xfrm>
        </p:spPr>
      </p:pic>
    </p:spTree>
    <p:extLst>
      <p:ext uri="{BB962C8B-B14F-4D97-AF65-F5344CB8AC3E}">
        <p14:creationId xmlns:p14="http://schemas.microsoft.com/office/powerpoint/2010/main" val="123481650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200" dirty="0"/>
              <a:t>Day Program HCP Order Post/Verify</a:t>
            </a:r>
          </a:p>
        </p:txBody>
      </p:sp>
      <p:pic>
        <p:nvPicPr>
          <p:cNvPr id="5" name="Content Placeholder 4" descr="Sample of the corresponding HCP order to the transcription on the previous slide"/>
          <p:cNvPicPr>
            <a:picLocks noGrp="1" noChangeAspect="1"/>
          </p:cNvPicPr>
          <p:nvPr>
            <p:ph sz="quarter" idx="1"/>
          </p:nvPr>
        </p:nvPicPr>
        <p:blipFill>
          <a:blip r:embed="rId3"/>
          <a:srcRect l="-40872" r="-40872"/>
          <a:stretch>
            <a:fillRect/>
          </a:stretch>
        </p:blipFill>
        <p:spPr>
          <a:xfrm>
            <a:off x="612775" y="1600200"/>
            <a:ext cx="8153400" cy="4495800"/>
          </a:xfrm>
        </p:spPr>
      </p:pic>
    </p:spTree>
    <p:extLst>
      <p:ext uri="{BB962C8B-B14F-4D97-AF65-F5344CB8AC3E}">
        <p14:creationId xmlns:p14="http://schemas.microsoft.com/office/powerpoint/2010/main" val="301399535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Off-Site Medication Administration</a:t>
            </a:r>
          </a:p>
        </p:txBody>
      </p:sp>
      <p:sp>
        <p:nvSpPr>
          <p:cNvPr id="3" name="Content Placeholder 2"/>
          <p:cNvSpPr>
            <a:spLocks noGrp="1"/>
          </p:cNvSpPr>
          <p:nvPr>
            <p:ph sz="quarter" idx="1"/>
          </p:nvPr>
        </p:nvSpPr>
        <p:spPr/>
        <p:txBody>
          <a:bodyPr/>
          <a:lstStyle/>
          <a:p>
            <a:r>
              <a:rPr lang="en-US" sz="3600" dirty="0">
                <a:solidFill>
                  <a:srgbClr val="040B13"/>
                </a:solidFill>
              </a:rPr>
              <a:t>Administered by Certified/Licensed staff</a:t>
            </a:r>
          </a:p>
          <a:p>
            <a:pPr lvl="1">
              <a:buSzPct val="100000"/>
              <a:buFont typeface="Wingdings" charset="2"/>
              <a:buChar char="§"/>
            </a:pPr>
            <a:r>
              <a:rPr lang="en-US" sz="3200" dirty="0">
                <a:solidFill>
                  <a:srgbClr val="040B13"/>
                </a:solidFill>
              </a:rPr>
              <a:t>At an off-site location during hours person would typically receive medication in </a:t>
            </a:r>
          </a:p>
          <a:p>
            <a:pPr lvl="2">
              <a:buSzPct val="100000"/>
              <a:buFont typeface="Arial"/>
              <a:buChar char="•"/>
            </a:pPr>
            <a:r>
              <a:rPr lang="en-US" sz="2800" dirty="0">
                <a:solidFill>
                  <a:srgbClr val="040B13"/>
                </a:solidFill>
              </a:rPr>
              <a:t>Residential Program</a:t>
            </a:r>
          </a:p>
          <a:p>
            <a:pPr lvl="2">
              <a:buSzPct val="100000"/>
              <a:buFont typeface="Arial"/>
              <a:buChar char="•"/>
            </a:pPr>
            <a:r>
              <a:rPr lang="en-US" sz="2800" dirty="0">
                <a:solidFill>
                  <a:srgbClr val="040B13"/>
                </a:solidFill>
              </a:rPr>
              <a:t>Day Program</a:t>
            </a:r>
          </a:p>
        </p:txBody>
      </p:sp>
    </p:spTree>
    <p:extLst>
      <p:ext uri="{BB962C8B-B14F-4D97-AF65-F5344CB8AC3E}">
        <p14:creationId xmlns:p14="http://schemas.microsoft.com/office/powerpoint/2010/main" val="123427117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Off-Site Medication Administration</a:t>
            </a:r>
          </a:p>
        </p:txBody>
      </p:sp>
      <p:sp>
        <p:nvSpPr>
          <p:cNvPr id="3" name="Content Placeholder 2"/>
          <p:cNvSpPr>
            <a:spLocks noGrp="1"/>
          </p:cNvSpPr>
          <p:nvPr>
            <p:ph sz="quarter" idx="1"/>
          </p:nvPr>
        </p:nvSpPr>
        <p:spPr/>
        <p:txBody>
          <a:bodyPr>
            <a:normAutofit/>
          </a:bodyPr>
          <a:lstStyle/>
          <a:p>
            <a:r>
              <a:rPr lang="en-US" sz="4000" dirty="0">
                <a:solidFill>
                  <a:srgbClr val="040B13"/>
                </a:solidFill>
              </a:rPr>
              <a:t>Preparation</a:t>
            </a:r>
          </a:p>
          <a:p>
            <a:pPr lvl="1">
              <a:buSzPct val="100000"/>
              <a:buFont typeface="Wingdings" charset="2"/>
              <a:buChar char="§"/>
            </a:pPr>
            <a:r>
              <a:rPr lang="en-US" sz="3700" dirty="0">
                <a:solidFill>
                  <a:srgbClr val="040B13"/>
                </a:solidFill>
              </a:rPr>
              <a:t>Pharmacy must if more than 24 hours</a:t>
            </a:r>
          </a:p>
          <a:p>
            <a:pPr lvl="1">
              <a:buSzPct val="100000"/>
              <a:buFont typeface="Wingdings" charset="2"/>
              <a:buChar char="§"/>
            </a:pPr>
            <a:r>
              <a:rPr lang="en-US" sz="3700" dirty="0">
                <a:solidFill>
                  <a:srgbClr val="040B13"/>
                </a:solidFill>
              </a:rPr>
              <a:t>If less than 24 hours</a:t>
            </a:r>
          </a:p>
          <a:p>
            <a:pPr lvl="2">
              <a:buSzPct val="100000"/>
              <a:buFont typeface="Arial"/>
              <a:buChar char="•"/>
            </a:pPr>
            <a:r>
              <a:rPr lang="en-US" sz="3400" dirty="0">
                <a:solidFill>
                  <a:srgbClr val="040B13"/>
                </a:solidFill>
              </a:rPr>
              <a:t>Staff may prepare medication</a:t>
            </a:r>
          </a:p>
          <a:p>
            <a:pPr lvl="3">
              <a:buClr>
                <a:schemeClr val="accent2"/>
              </a:buClr>
              <a:buSzPct val="100000"/>
              <a:buFont typeface="Wingdings" charset="2"/>
              <a:buChar char="§"/>
            </a:pPr>
            <a:r>
              <a:rPr lang="en-US" sz="3200" dirty="0">
                <a:solidFill>
                  <a:srgbClr val="040B13"/>
                </a:solidFill>
              </a:rPr>
              <a:t>Staff that prepares medication is responsible to administer medication</a:t>
            </a:r>
          </a:p>
          <a:p>
            <a:pPr lvl="3">
              <a:buFont typeface="Wingdings" charset="2"/>
              <a:buChar char="§"/>
            </a:pPr>
            <a:endParaRPr lang="en-US" sz="3100" dirty="0"/>
          </a:p>
          <a:p>
            <a:pPr lvl="3">
              <a:buFont typeface="Wingdings" charset="2"/>
              <a:buChar char="§"/>
            </a:pPr>
            <a:endParaRPr lang="en-US" sz="3100" dirty="0"/>
          </a:p>
          <a:p>
            <a:pPr marL="365760" lvl="1" indent="0">
              <a:buNone/>
            </a:pPr>
            <a:endParaRPr lang="en-US" sz="3700" dirty="0"/>
          </a:p>
          <a:p>
            <a:pPr marL="0" indent="0">
              <a:buNone/>
            </a:pPr>
            <a:endParaRPr lang="en-US" dirty="0"/>
          </a:p>
          <a:p>
            <a:endParaRPr lang="en-US" dirty="0"/>
          </a:p>
        </p:txBody>
      </p:sp>
    </p:spTree>
    <p:extLst>
      <p:ext uri="{BB962C8B-B14F-4D97-AF65-F5344CB8AC3E}">
        <p14:creationId xmlns:p14="http://schemas.microsoft.com/office/powerpoint/2010/main" val="411554254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6000" dirty="0"/>
              <a:t>After Preparation</a:t>
            </a:r>
          </a:p>
        </p:txBody>
      </p:sp>
      <p:sp>
        <p:nvSpPr>
          <p:cNvPr id="3" name="Content Placeholder 2" descr="Sample Narrative Note with the OSA location specified as described in the slide"/>
          <p:cNvSpPr>
            <a:spLocks noGrp="1"/>
          </p:cNvSpPr>
          <p:nvPr>
            <p:ph sz="quarter" idx="1"/>
          </p:nvPr>
        </p:nvSpPr>
        <p:spPr/>
        <p:txBody>
          <a:bodyPr/>
          <a:lstStyle/>
          <a:p>
            <a:pPr marL="0" indent="0">
              <a:buNone/>
            </a:pPr>
            <a:endParaRPr lang="en-US" sz="4000" dirty="0"/>
          </a:p>
          <a:p>
            <a:endParaRPr lang="en-US" dirty="0"/>
          </a:p>
        </p:txBody>
      </p:sp>
      <p:pic>
        <p:nvPicPr>
          <p:cNvPr id="4" name="Picture 3" descr="Narrative Note with OSA location specified as described in the slide"/>
          <p:cNvPicPr>
            <a:picLocks noChangeAspect="1"/>
          </p:cNvPicPr>
          <p:nvPr/>
        </p:nvPicPr>
        <p:blipFill>
          <a:blip r:embed="rId3"/>
          <a:stretch>
            <a:fillRect/>
          </a:stretch>
        </p:blipFill>
        <p:spPr>
          <a:xfrm>
            <a:off x="1295400" y="1676400"/>
            <a:ext cx="6578600" cy="4940300"/>
          </a:xfrm>
          <a:prstGeom prst="rect">
            <a:avLst/>
          </a:prstGeom>
        </p:spPr>
      </p:pic>
    </p:spTree>
    <p:extLst>
      <p:ext uri="{BB962C8B-B14F-4D97-AF65-F5344CB8AC3E}">
        <p14:creationId xmlns:p14="http://schemas.microsoft.com/office/powerpoint/2010/main" val="214246773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ountable med sheet with a red arrow pointing at the OSA entry"/>
          <p:cNvPicPr>
            <a:picLocks noChangeAspect="1"/>
          </p:cNvPicPr>
          <p:nvPr/>
        </p:nvPicPr>
        <p:blipFill>
          <a:blip r:embed="rId3"/>
          <a:stretch>
            <a:fillRect/>
          </a:stretch>
        </p:blipFill>
        <p:spPr>
          <a:xfrm>
            <a:off x="1384300" y="698500"/>
            <a:ext cx="6362700" cy="5448300"/>
          </a:xfrm>
          <a:prstGeom prst="rect">
            <a:avLst/>
          </a:prstGeom>
        </p:spPr>
      </p:pic>
      <p:sp>
        <p:nvSpPr>
          <p:cNvPr id="2" name="Right Arrow 1">
            <a:extLst>
              <a:ext uri="{C183D7F6-B498-43B3-948B-1728B52AA6E4}">
                <adec:decorative xmlns:adec="http://schemas.microsoft.com/office/drawing/2017/decorative" val="1"/>
              </a:ext>
            </a:extLst>
          </p:cNvPr>
          <p:cNvSpPr/>
          <p:nvPr/>
        </p:nvSpPr>
        <p:spPr>
          <a:xfrm>
            <a:off x="228600" y="4876800"/>
            <a:ext cx="978408" cy="484632"/>
          </a:xfrm>
          <a:prstGeom prst="rightArrow">
            <a:avLst/>
          </a:prstGeom>
          <a:solidFill>
            <a:srgbClr val="70110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1842074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Off-Site Medication Administration</a:t>
            </a:r>
          </a:p>
        </p:txBody>
      </p:sp>
      <p:sp>
        <p:nvSpPr>
          <p:cNvPr id="3" name="Content Placeholder 2"/>
          <p:cNvSpPr>
            <a:spLocks noGrp="1"/>
          </p:cNvSpPr>
          <p:nvPr>
            <p:ph sz="quarter" idx="1"/>
          </p:nvPr>
        </p:nvSpPr>
        <p:spPr/>
        <p:txBody>
          <a:bodyPr/>
          <a:lstStyle/>
          <a:p>
            <a:r>
              <a:rPr lang="en-US" sz="4000" dirty="0">
                <a:solidFill>
                  <a:srgbClr val="040B13"/>
                </a:solidFill>
              </a:rPr>
              <a:t>During Off-Site Administration</a:t>
            </a:r>
          </a:p>
          <a:p>
            <a:pPr lvl="1">
              <a:buSzPct val="100000"/>
              <a:buFont typeface="Wingdings" charset="2"/>
              <a:buChar char="§"/>
            </a:pPr>
            <a:r>
              <a:rPr lang="en-US" sz="3700" dirty="0">
                <a:solidFill>
                  <a:srgbClr val="040B13"/>
                </a:solidFill>
              </a:rPr>
              <a:t>Staff must have copy of </a:t>
            </a:r>
          </a:p>
          <a:p>
            <a:pPr lvl="2">
              <a:buSzPct val="100000"/>
              <a:buFont typeface="Arial"/>
              <a:buChar char="•"/>
            </a:pPr>
            <a:r>
              <a:rPr lang="en-US" sz="3400" dirty="0">
                <a:solidFill>
                  <a:srgbClr val="040B13"/>
                </a:solidFill>
              </a:rPr>
              <a:t>current MAP Certificate</a:t>
            </a:r>
          </a:p>
          <a:p>
            <a:endParaRPr lang="en-US" dirty="0"/>
          </a:p>
        </p:txBody>
      </p:sp>
    </p:spTree>
    <p:extLst>
      <p:ext uri="{BB962C8B-B14F-4D97-AF65-F5344CB8AC3E}">
        <p14:creationId xmlns:p14="http://schemas.microsoft.com/office/powerpoint/2010/main" val="35902057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305800" cy="990600"/>
          </a:xfrm>
        </p:spPr>
        <p:txBody>
          <a:bodyPr>
            <a:noAutofit/>
          </a:bodyPr>
          <a:lstStyle/>
          <a:p>
            <a:r>
              <a:rPr lang="en-US" sz="6000" dirty="0">
                <a:cs typeface="Arial"/>
              </a:rPr>
              <a:t>www.ma.tmuniverse.com</a:t>
            </a:r>
            <a:endParaRPr lang="en-US" sz="6000" dirty="0"/>
          </a:p>
        </p:txBody>
      </p:sp>
      <p:pic>
        <p:nvPicPr>
          <p:cNvPr id="4" name="Picture 3" descr="View of the TMU website with a red arrow pointing up to the Sign in button"/>
          <p:cNvPicPr>
            <a:picLocks noChangeAspect="1"/>
          </p:cNvPicPr>
          <p:nvPr/>
        </p:nvPicPr>
        <p:blipFill>
          <a:blip r:embed="rId3"/>
          <a:stretch>
            <a:fillRect/>
          </a:stretch>
        </p:blipFill>
        <p:spPr>
          <a:xfrm>
            <a:off x="0" y="1631025"/>
            <a:ext cx="9144000" cy="5222240"/>
          </a:xfrm>
          <a:prstGeom prst="rect">
            <a:avLst/>
          </a:prstGeom>
        </p:spPr>
      </p:pic>
      <p:sp>
        <p:nvSpPr>
          <p:cNvPr id="5" name="Up Arrow 4">
            <a:extLst>
              <a:ext uri="{C183D7F6-B498-43B3-948B-1728B52AA6E4}">
                <adec:decorative xmlns:adec="http://schemas.microsoft.com/office/drawing/2017/decorative" val="1"/>
              </a:ext>
            </a:extLst>
          </p:cNvPr>
          <p:cNvSpPr/>
          <p:nvPr/>
        </p:nvSpPr>
        <p:spPr>
          <a:xfrm>
            <a:off x="8229600" y="2590800"/>
            <a:ext cx="484632" cy="978408"/>
          </a:xfrm>
          <a:prstGeom prst="upArrow">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9561471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Return From Off-Site Administration</a:t>
            </a:r>
          </a:p>
        </p:txBody>
      </p:sp>
      <p:sp>
        <p:nvSpPr>
          <p:cNvPr id="3" name="Content Placeholder 2" descr="Sample medication progress note indicating that the medication was administered"/>
          <p:cNvSpPr>
            <a:spLocks noGrp="1"/>
          </p:cNvSpPr>
          <p:nvPr>
            <p:ph sz="quarter" idx="1"/>
          </p:nvPr>
        </p:nvSpPr>
        <p:spPr/>
        <p:txBody>
          <a:bodyPr/>
          <a:lstStyle/>
          <a:p>
            <a:pPr marL="0" indent="0">
              <a:buNone/>
            </a:pPr>
            <a:endParaRPr lang="en-US" sz="4000" dirty="0"/>
          </a:p>
          <a:p>
            <a:endParaRPr lang="en-US" dirty="0"/>
          </a:p>
        </p:txBody>
      </p:sp>
      <p:pic>
        <p:nvPicPr>
          <p:cNvPr id="5" name="Picture 4" descr="Sample medication progress note that shows an update stating the medication was administered when the person returned"/>
          <p:cNvPicPr>
            <a:picLocks noChangeAspect="1"/>
          </p:cNvPicPr>
          <p:nvPr/>
        </p:nvPicPr>
        <p:blipFill>
          <a:blip r:embed="rId3"/>
          <a:stretch>
            <a:fillRect/>
          </a:stretch>
        </p:blipFill>
        <p:spPr>
          <a:xfrm>
            <a:off x="1282700" y="1917700"/>
            <a:ext cx="6565900" cy="3022600"/>
          </a:xfrm>
          <a:prstGeom prst="rect">
            <a:avLst/>
          </a:prstGeom>
        </p:spPr>
      </p:pic>
    </p:spTree>
    <p:extLst>
      <p:ext uri="{BB962C8B-B14F-4D97-AF65-F5344CB8AC3E}">
        <p14:creationId xmlns:p14="http://schemas.microsoft.com/office/powerpoint/2010/main" val="288475839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Off-Site Medication Administration</a:t>
            </a:r>
          </a:p>
        </p:txBody>
      </p:sp>
      <p:sp>
        <p:nvSpPr>
          <p:cNvPr id="3" name="Content Placeholder 2"/>
          <p:cNvSpPr>
            <a:spLocks noGrp="1"/>
          </p:cNvSpPr>
          <p:nvPr>
            <p:ph sz="quarter" idx="1"/>
          </p:nvPr>
        </p:nvSpPr>
        <p:spPr/>
        <p:txBody>
          <a:bodyPr>
            <a:normAutofit/>
          </a:bodyPr>
          <a:lstStyle/>
          <a:p>
            <a:r>
              <a:rPr lang="en-US" sz="4000" dirty="0">
                <a:solidFill>
                  <a:srgbClr val="040B13"/>
                </a:solidFill>
              </a:rPr>
              <a:t>Unused OSA Medication</a:t>
            </a:r>
          </a:p>
          <a:p>
            <a:pPr lvl="1">
              <a:buSzPct val="100000"/>
              <a:buFont typeface="Wingdings" charset="2"/>
              <a:buChar char="§"/>
            </a:pPr>
            <a:r>
              <a:rPr lang="en-US" sz="3700" dirty="0">
                <a:solidFill>
                  <a:srgbClr val="040B13"/>
                </a:solidFill>
              </a:rPr>
              <a:t>Prepared by </a:t>
            </a:r>
          </a:p>
          <a:p>
            <a:pPr lvl="2">
              <a:buSzPct val="100000"/>
              <a:buFont typeface="Arial"/>
              <a:buChar char="•"/>
            </a:pPr>
            <a:r>
              <a:rPr lang="en-US" sz="3400" dirty="0">
                <a:solidFill>
                  <a:srgbClr val="040B13"/>
                </a:solidFill>
              </a:rPr>
              <a:t>Pharmacy</a:t>
            </a:r>
          </a:p>
          <a:p>
            <a:pPr lvl="3">
              <a:buClr>
                <a:schemeClr val="accent2"/>
              </a:buClr>
              <a:buSzPct val="100000"/>
              <a:buFont typeface="Wingdings" charset="2"/>
              <a:buChar char="§"/>
            </a:pPr>
            <a:r>
              <a:rPr lang="en-US" sz="3100" dirty="0">
                <a:solidFill>
                  <a:srgbClr val="040B13"/>
                </a:solidFill>
              </a:rPr>
              <a:t>If in tamper resistant packaging</a:t>
            </a:r>
          </a:p>
          <a:p>
            <a:pPr lvl="4">
              <a:buSzPct val="100000"/>
              <a:buFont typeface="Courier New"/>
              <a:buChar char="o"/>
            </a:pPr>
            <a:r>
              <a:rPr lang="en-US" sz="2800" dirty="0">
                <a:solidFill>
                  <a:srgbClr val="040B13"/>
                </a:solidFill>
              </a:rPr>
              <a:t>May be returned for reuse</a:t>
            </a:r>
          </a:p>
          <a:p>
            <a:pPr lvl="5">
              <a:buClr>
                <a:schemeClr val="accent4"/>
              </a:buClr>
              <a:buFont typeface="Wingdings" charset="2"/>
              <a:buChar char="§"/>
            </a:pPr>
            <a:r>
              <a:rPr lang="en-US" sz="2500" dirty="0">
                <a:solidFill>
                  <a:srgbClr val="040B13"/>
                </a:solidFill>
              </a:rPr>
              <a:t>If countable, add back to count</a:t>
            </a:r>
          </a:p>
          <a:p>
            <a:pPr lvl="2">
              <a:buSzPct val="100000"/>
              <a:buFont typeface="Arial"/>
              <a:buChar char="•"/>
            </a:pPr>
            <a:r>
              <a:rPr lang="en-US" sz="3400" dirty="0">
                <a:solidFill>
                  <a:srgbClr val="040B13"/>
                </a:solidFill>
              </a:rPr>
              <a:t>Staff </a:t>
            </a:r>
            <a:endParaRPr lang="en-US" sz="3100" dirty="0">
              <a:solidFill>
                <a:srgbClr val="040B13"/>
              </a:solidFill>
            </a:endParaRPr>
          </a:p>
          <a:p>
            <a:pPr lvl="3">
              <a:buClr>
                <a:schemeClr val="accent2"/>
              </a:buClr>
              <a:buSzPct val="100000"/>
              <a:buFont typeface="Wingdings" charset="2"/>
              <a:buChar char="§"/>
            </a:pPr>
            <a:r>
              <a:rPr lang="en-US" sz="3100" dirty="0">
                <a:solidFill>
                  <a:srgbClr val="040B13"/>
                </a:solidFill>
              </a:rPr>
              <a:t>Must be disposed</a:t>
            </a:r>
          </a:p>
        </p:txBody>
      </p:sp>
    </p:spTree>
    <p:extLst>
      <p:ext uri="{BB962C8B-B14F-4D97-AF65-F5344CB8AC3E}">
        <p14:creationId xmlns:p14="http://schemas.microsoft.com/office/powerpoint/2010/main" val="6672263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6000" dirty="0"/>
              <a:t>Residential Program</a:t>
            </a:r>
          </a:p>
        </p:txBody>
      </p:sp>
      <p:pic>
        <p:nvPicPr>
          <p:cNvPr id="6" name="Picture 5" descr="Med Admin sheet with &quot;OSA&quot; documented in the proper boxes"/>
          <p:cNvPicPr>
            <a:picLocks noChangeAspect="1"/>
          </p:cNvPicPr>
          <p:nvPr/>
        </p:nvPicPr>
        <p:blipFill>
          <a:blip r:embed="rId3"/>
          <a:stretch>
            <a:fillRect/>
          </a:stretch>
        </p:blipFill>
        <p:spPr>
          <a:xfrm>
            <a:off x="1498600" y="2514600"/>
            <a:ext cx="6134100" cy="1816100"/>
          </a:xfrm>
          <a:prstGeom prst="rect">
            <a:avLst/>
          </a:prstGeom>
        </p:spPr>
      </p:pic>
    </p:spTree>
    <p:extLst>
      <p:ext uri="{BB962C8B-B14F-4D97-AF65-F5344CB8AC3E}">
        <p14:creationId xmlns:p14="http://schemas.microsoft.com/office/powerpoint/2010/main" val="334505839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6000" dirty="0"/>
              <a:t>Blister Pack Monitoring</a:t>
            </a:r>
          </a:p>
        </p:txBody>
      </p:sp>
      <p:pic>
        <p:nvPicPr>
          <p:cNvPr id="5" name="Content Placeholder 4" descr="Back of a blister pack with notes written next to each of the medication slots to show when it was given"/>
          <p:cNvPicPr>
            <a:picLocks noGrp="1" noChangeAspect="1"/>
          </p:cNvPicPr>
          <p:nvPr>
            <p:ph sz="quarter" idx="1"/>
          </p:nvPr>
        </p:nvPicPr>
        <p:blipFill>
          <a:blip r:embed="rId3"/>
          <a:srcRect l="-88684" r="-88684"/>
          <a:stretch>
            <a:fillRect/>
          </a:stretch>
        </p:blipFill>
        <p:spPr>
          <a:xfrm>
            <a:off x="609600" y="1905000"/>
            <a:ext cx="8153400" cy="4495800"/>
          </a:xfrm>
        </p:spPr>
      </p:pic>
    </p:spTree>
    <p:extLst>
      <p:ext uri="{BB962C8B-B14F-4D97-AF65-F5344CB8AC3E}">
        <p14:creationId xmlns:p14="http://schemas.microsoft.com/office/powerpoint/2010/main" val="247905838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900" dirty="0"/>
              <a:t>Medication Supply Discrepancy</a:t>
            </a:r>
          </a:p>
        </p:txBody>
      </p:sp>
      <p:sp>
        <p:nvSpPr>
          <p:cNvPr id="3" name="Content Placeholder 2"/>
          <p:cNvSpPr>
            <a:spLocks noGrp="1"/>
          </p:cNvSpPr>
          <p:nvPr>
            <p:ph sz="quarter" idx="1"/>
          </p:nvPr>
        </p:nvSpPr>
        <p:spPr/>
        <p:txBody>
          <a:bodyPr>
            <a:normAutofit/>
          </a:bodyPr>
          <a:lstStyle/>
          <a:p>
            <a:r>
              <a:rPr lang="en-US" sz="4400" dirty="0">
                <a:solidFill>
                  <a:srgbClr val="040B13"/>
                </a:solidFill>
              </a:rPr>
              <a:t>Loss</a:t>
            </a:r>
          </a:p>
          <a:p>
            <a:r>
              <a:rPr lang="en-US" sz="4400" dirty="0">
                <a:solidFill>
                  <a:srgbClr val="040B13"/>
                </a:solidFill>
              </a:rPr>
              <a:t>Diversion</a:t>
            </a:r>
          </a:p>
          <a:p>
            <a:r>
              <a:rPr lang="en-US" sz="4400" dirty="0">
                <a:solidFill>
                  <a:srgbClr val="040B13"/>
                </a:solidFill>
              </a:rPr>
              <a:t>Tampering</a:t>
            </a:r>
          </a:p>
          <a:p>
            <a:r>
              <a:rPr lang="en-US" sz="4400" dirty="0">
                <a:solidFill>
                  <a:srgbClr val="040B13"/>
                </a:solidFill>
              </a:rPr>
              <a:t>Documentation Inconsistencies</a:t>
            </a:r>
          </a:p>
        </p:txBody>
      </p:sp>
    </p:spTree>
    <p:extLst>
      <p:ext uri="{BB962C8B-B14F-4D97-AF65-F5344CB8AC3E}">
        <p14:creationId xmlns:p14="http://schemas.microsoft.com/office/powerpoint/2010/main" val="322205946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a:bodyPr>
          <a:lstStyle/>
          <a:p>
            <a:r>
              <a:rPr lang="en-US" sz="5400" dirty="0"/>
              <a:t>Medication Occurrences</a:t>
            </a:r>
          </a:p>
        </p:txBody>
      </p:sp>
      <p:sp>
        <p:nvSpPr>
          <p:cNvPr id="3" name="Title 2"/>
          <p:cNvSpPr>
            <a:spLocks noGrp="1"/>
          </p:cNvSpPr>
          <p:nvPr>
            <p:ph type="title"/>
          </p:nvPr>
        </p:nvSpPr>
        <p:spPr/>
        <p:txBody>
          <a:bodyPr>
            <a:noAutofit/>
          </a:bodyPr>
          <a:lstStyle/>
          <a:p>
            <a:r>
              <a:rPr lang="en-US" sz="6000" dirty="0"/>
              <a:t>Unit 9</a:t>
            </a:r>
          </a:p>
        </p:txBody>
      </p:sp>
    </p:spTree>
    <p:extLst>
      <p:ext uri="{BB962C8B-B14F-4D97-AF65-F5344CB8AC3E}">
        <p14:creationId xmlns:p14="http://schemas.microsoft.com/office/powerpoint/2010/main" val="91109672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6000" dirty="0"/>
              <a:t>Appendix</a:t>
            </a:r>
          </a:p>
        </p:txBody>
      </p:sp>
      <p:sp>
        <p:nvSpPr>
          <p:cNvPr id="3" name="Text Placeholder 2"/>
          <p:cNvSpPr>
            <a:spLocks noGrp="1"/>
          </p:cNvSpPr>
          <p:nvPr>
            <p:ph type="body" idx="2"/>
          </p:nvPr>
        </p:nvSpPr>
        <p:spPr/>
        <p:txBody>
          <a:bodyPr/>
          <a:lstStyle/>
          <a:p>
            <a:endParaRPr lang="en-US" dirty="0"/>
          </a:p>
        </p:txBody>
      </p:sp>
      <p:sp>
        <p:nvSpPr>
          <p:cNvPr id="4" name="Content Placeholder 3"/>
          <p:cNvSpPr>
            <a:spLocks noGrp="1"/>
          </p:cNvSpPr>
          <p:nvPr>
            <p:ph sz="quarter" idx="1"/>
          </p:nvPr>
        </p:nvSpPr>
        <p:spPr/>
        <p:txBody>
          <a:bodyPr/>
          <a:lstStyle/>
          <a:p>
            <a:r>
              <a:rPr lang="en-US" sz="4000" dirty="0">
                <a:solidFill>
                  <a:schemeClr val="tx2"/>
                </a:solidFill>
              </a:rPr>
              <a:t>Definitions</a:t>
            </a:r>
          </a:p>
          <a:p>
            <a:r>
              <a:rPr lang="en-US" sz="4000" dirty="0">
                <a:solidFill>
                  <a:schemeClr val="tx2"/>
                </a:solidFill>
              </a:rPr>
              <a:t>Documentation Quick Guide</a:t>
            </a:r>
          </a:p>
          <a:p>
            <a:r>
              <a:rPr lang="en-US" sz="4000" dirty="0">
                <a:solidFill>
                  <a:schemeClr val="tx2"/>
                </a:solidFill>
              </a:rPr>
              <a:t>Documentation Examples</a:t>
            </a:r>
          </a:p>
          <a:p>
            <a:endParaRPr lang="en-US" dirty="0"/>
          </a:p>
        </p:txBody>
      </p:sp>
    </p:spTree>
    <p:extLst>
      <p:ext uri="{BB962C8B-B14F-4D97-AF65-F5344CB8AC3E}">
        <p14:creationId xmlns:p14="http://schemas.microsoft.com/office/powerpoint/2010/main" val="235541279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6000" dirty="0"/>
              <a:t>Appendix</a:t>
            </a:r>
          </a:p>
        </p:txBody>
      </p:sp>
      <p:sp>
        <p:nvSpPr>
          <p:cNvPr id="3" name="Text Placeholder 2"/>
          <p:cNvSpPr>
            <a:spLocks noGrp="1"/>
          </p:cNvSpPr>
          <p:nvPr>
            <p:ph type="body" idx="2"/>
          </p:nvPr>
        </p:nvSpPr>
        <p:spPr/>
        <p:txBody>
          <a:bodyPr/>
          <a:lstStyle/>
          <a:p>
            <a:endParaRPr lang="en-US" dirty="0"/>
          </a:p>
        </p:txBody>
      </p:sp>
      <p:sp>
        <p:nvSpPr>
          <p:cNvPr id="4" name="Content Placeholder 3"/>
          <p:cNvSpPr>
            <a:spLocks noGrp="1"/>
          </p:cNvSpPr>
          <p:nvPr>
            <p:ph sz="quarter" idx="1"/>
          </p:nvPr>
        </p:nvSpPr>
        <p:spPr/>
        <p:txBody>
          <a:bodyPr>
            <a:normAutofit/>
          </a:bodyPr>
          <a:lstStyle/>
          <a:p>
            <a:r>
              <a:rPr lang="en-US" sz="4000" dirty="0">
                <a:solidFill>
                  <a:srgbClr val="040B13"/>
                </a:solidFill>
              </a:rPr>
              <a:t>Definitions</a:t>
            </a:r>
          </a:p>
          <a:p>
            <a:pPr lvl="1">
              <a:buClr>
                <a:schemeClr val="tx1"/>
              </a:buClr>
              <a:buSzPct val="100000"/>
              <a:buFont typeface="Wingdings" charset="2"/>
              <a:buChar char="§"/>
            </a:pPr>
            <a:r>
              <a:rPr lang="en-US" sz="3700" dirty="0">
                <a:solidFill>
                  <a:srgbClr val="040B13"/>
                </a:solidFill>
              </a:rPr>
              <a:t>Late Entry </a:t>
            </a:r>
          </a:p>
          <a:p>
            <a:pPr lvl="1">
              <a:buClr>
                <a:schemeClr val="tx1"/>
              </a:buClr>
              <a:buSzPct val="100000"/>
              <a:buFont typeface="Wingdings" charset="2"/>
              <a:buChar char="§"/>
            </a:pPr>
            <a:r>
              <a:rPr lang="en-US" sz="4000" dirty="0">
                <a:solidFill>
                  <a:srgbClr val="040B13"/>
                </a:solidFill>
              </a:rPr>
              <a:t>Real Time</a:t>
            </a:r>
          </a:p>
          <a:p>
            <a:pPr marL="0" indent="0">
              <a:buNone/>
            </a:pPr>
            <a:endParaRPr lang="en-US" sz="4000" dirty="0"/>
          </a:p>
        </p:txBody>
      </p:sp>
    </p:spTree>
    <p:extLst>
      <p:ext uri="{BB962C8B-B14F-4D97-AF65-F5344CB8AC3E}">
        <p14:creationId xmlns:p14="http://schemas.microsoft.com/office/powerpoint/2010/main" val="155394598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6000" dirty="0"/>
              <a:t>Appendix</a:t>
            </a:r>
          </a:p>
        </p:txBody>
      </p:sp>
      <p:sp>
        <p:nvSpPr>
          <p:cNvPr id="3" name="Text Placeholder 2"/>
          <p:cNvSpPr>
            <a:spLocks noGrp="1"/>
          </p:cNvSpPr>
          <p:nvPr>
            <p:ph type="body" idx="2"/>
          </p:nvPr>
        </p:nvSpPr>
        <p:spPr/>
        <p:txBody>
          <a:bodyPr/>
          <a:lstStyle/>
          <a:p>
            <a:endParaRPr lang="en-US" dirty="0"/>
          </a:p>
        </p:txBody>
      </p:sp>
      <p:graphicFrame>
        <p:nvGraphicFramePr>
          <p:cNvPr id="5" name="Object 4" descr="&quot;Quick Guide&quot; document"/>
          <p:cNvGraphicFramePr>
            <a:graphicFrameLocks noChangeAspect="1"/>
          </p:cNvGraphicFramePr>
          <p:nvPr>
            <p:extLst>
              <p:ext uri="{D42A27DB-BD31-4B8C-83A1-F6EECF244321}">
                <p14:modId xmlns:p14="http://schemas.microsoft.com/office/powerpoint/2010/main" val="778705776"/>
              </p:ext>
            </p:extLst>
          </p:nvPr>
        </p:nvGraphicFramePr>
        <p:xfrm>
          <a:off x="3429000" y="1751165"/>
          <a:ext cx="3300234" cy="4421035"/>
        </p:xfrm>
        <a:graphic>
          <a:graphicData uri="http://schemas.openxmlformats.org/presentationml/2006/ole">
            <mc:AlternateContent xmlns:mc="http://schemas.openxmlformats.org/markup-compatibility/2006">
              <mc:Choice xmlns:v="urn:schemas-microsoft-com:vml" Requires="v">
                <p:oleObj spid="_x0000_s2135" name="Document" r:id="rId4" imgW="6134100" imgH="8216900" progId="Word.Document.12">
                  <p:embed/>
                </p:oleObj>
              </mc:Choice>
              <mc:Fallback>
                <p:oleObj name="Document" r:id="rId4" imgW="6134100" imgH="8216900" progId="Word.Document.12">
                  <p:embed/>
                  <p:pic>
                    <p:nvPicPr>
                      <p:cNvPr id="0" name=""/>
                      <p:cNvPicPr/>
                      <p:nvPr/>
                    </p:nvPicPr>
                    <p:blipFill>
                      <a:blip r:embed="rId5"/>
                      <a:stretch>
                        <a:fillRect/>
                      </a:stretch>
                    </p:blipFill>
                    <p:spPr>
                      <a:xfrm>
                        <a:off x="3429000" y="1751165"/>
                        <a:ext cx="3300234" cy="4421035"/>
                      </a:xfrm>
                      <a:prstGeom prst="rect">
                        <a:avLst/>
                      </a:prstGeom>
                    </p:spPr>
                  </p:pic>
                </p:oleObj>
              </mc:Fallback>
            </mc:AlternateContent>
          </a:graphicData>
        </a:graphic>
      </p:graphicFrame>
    </p:spTree>
    <p:extLst>
      <p:ext uri="{BB962C8B-B14F-4D97-AF65-F5344CB8AC3E}">
        <p14:creationId xmlns:p14="http://schemas.microsoft.com/office/powerpoint/2010/main" val="345557233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6000" dirty="0"/>
              <a:t>Appendix</a:t>
            </a:r>
          </a:p>
        </p:txBody>
      </p:sp>
      <p:sp>
        <p:nvSpPr>
          <p:cNvPr id="3" name="Text Placeholder 2"/>
          <p:cNvSpPr>
            <a:spLocks noGrp="1"/>
          </p:cNvSpPr>
          <p:nvPr>
            <p:ph type="body" idx="2"/>
          </p:nvPr>
        </p:nvSpPr>
        <p:spPr/>
        <p:txBody>
          <a:bodyPr/>
          <a:lstStyle/>
          <a:p>
            <a:endParaRPr lang="en-US" dirty="0"/>
          </a:p>
        </p:txBody>
      </p:sp>
      <p:sp>
        <p:nvSpPr>
          <p:cNvPr id="4" name="Content Placeholder 3"/>
          <p:cNvSpPr>
            <a:spLocks noGrp="1"/>
          </p:cNvSpPr>
          <p:nvPr>
            <p:ph sz="quarter" idx="1"/>
          </p:nvPr>
        </p:nvSpPr>
        <p:spPr/>
        <p:txBody>
          <a:bodyPr>
            <a:normAutofit lnSpcReduction="10000"/>
          </a:bodyPr>
          <a:lstStyle/>
          <a:p>
            <a:r>
              <a:rPr lang="en-US" b="1" dirty="0">
                <a:solidFill>
                  <a:schemeClr val="tx2"/>
                </a:solidFill>
              </a:rPr>
              <a:t>Requirement:  </a:t>
            </a:r>
            <a:r>
              <a:rPr lang="en-US" dirty="0">
                <a:solidFill>
                  <a:schemeClr val="tx2"/>
                </a:solidFill>
              </a:rPr>
              <a:t>Two Certified staff must verify</a:t>
            </a:r>
            <a:r>
              <a:rPr lang="en-US" b="1" dirty="0">
                <a:solidFill>
                  <a:schemeClr val="tx2"/>
                </a:solidFill>
              </a:rPr>
              <a:t> </a:t>
            </a:r>
            <a:r>
              <a:rPr lang="en-US" dirty="0">
                <a:solidFill>
                  <a:schemeClr val="tx2"/>
                </a:solidFill>
              </a:rPr>
              <a:t>a countable medication refill.</a:t>
            </a:r>
          </a:p>
          <a:p>
            <a:r>
              <a:rPr lang="en-US" b="1" dirty="0">
                <a:solidFill>
                  <a:schemeClr val="tx2"/>
                </a:solidFill>
              </a:rPr>
              <a:t>Scenario:</a:t>
            </a:r>
            <a:r>
              <a:rPr lang="en-US" dirty="0">
                <a:solidFill>
                  <a:schemeClr val="tx2"/>
                </a:solidFill>
              </a:rPr>
              <a:t>  A countable medication is delivered. You are the only Certified staff present. </a:t>
            </a:r>
          </a:p>
          <a:p>
            <a:r>
              <a:rPr lang="en-US" b="1" dirty="0">
                <a:solidFill>
                  <a:schemeClr val="tx2"/>
                </a:solidFill>
              </a:rPr>
              <a:t>Responsibility:</a:t>
            </a:r>
            <a:r>
              <a:rPr lang="en-US" dirty="0">
                <a:solidFill>
                  <a:schemeClr val="tx2"/>
                </a:solidFill>
              </a:rPr>
              <a:t>  You add the medication into the count when delivered. The second Certified staff verifies the amount delivered when they arrive to work.</a:t>
            </a:r>
          </a:p>
          <a:p>
            <a:endParaRPr lang="en-US" dirty="0"/>
          </a:p>
        </p:txBody>
      </p:sp>
    </p:spTree>
    <p:extLst>
      <p:ext uri="{BB962C8B-B14F-4D97-AF65-F5344CB8AC3E}">
        <p14:creationId xmlns:p14="http://schemas.microsoft.com/office/powerpoint/2010/main" val="16472006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382000" cy="990600"/>
          </a:xfrm>
        </p:spPr>
        <p:txBody>
          <a:bodyPr>
            <a:noAutofit/>
          </a:bodyPr>
          <a:lstStyle/>
          <a:p>
            <a:r>
              <a:rPr lang="en-US" sz="6000" dirty="0">
                <a:cs typeface="Arial"/>
              </a:rPr>
              <a:t>www.ma.tmuniverse.com</a:t>
            </a:r>
            <a:endParaRPr lang="en-US" sz="6000" dirty="0"/>
          </a:p>
        </p:txBody>
      </p:sp>
      <p:pic>
        <p:nvPicPr>
          <p:cNvPr id="3" name="Picture 2" descr="View of the TMU site with red arrows pointing to the Pretest Medication Checklist and Medication Administration Instruction links"/>
          <p:cNvPicPr>
            <a:picLocks noChangeAspect="1"/>
          </p:cNvPicPr>
          <p:nvPr/>
        </p:nvPicPr>
        <p:blipFill>
          <a:blip r:embed="rId3"/>
          <a:stretch>
            <a:fillRect/>
          </a:stretch>
        </p:blipFill>
        <p:spPr>
          <a:xfrm>
            <a:off x="0" y="1619337"/>
            <a:ext cx="9144000" cy="5223205"/>
          </a:xfrm>
          <a:prstGeom prst="rect">
            <a:avLst/>
          </a:prstGeom>
        </p:spPr>
      </p:pic>
      <p:sp>
        <p:nvSpPr>
          <p:cNvPr id="4" name="Left Arrow 3">
            <a:extLst>
              <a:ext uri="{C183D7F6-B498-43B3-948B-1728B52AA6E4}">
                <adec:decorative xmlns:adec="http://schemas.microsoft.com/office/drawing/2017/decorative" val="1"/>
              </a:ext>
            </a:extLst>
          </p:cNvPr>
          <p:cNvSpPr/>
          <p:nvPr/>
        </p:nvSpPr>
        <p:spPr>
          <a:xfrm>
            <a:off x="3352800" y="5638800"/>
            <a:ext cx="978408" cy="484632"/>
          </a:xfrm>
          <a:prstGeom prst="leftArrow">
            <a:avLst/>
          </a:prstGeom>
          <a:solidFill>
            <a:srgbClr val="70110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Left Arrow 4">
            <a:extLst>
              <a:ext uri="{C183D7F6-B498-43B3-948B-1728B52AA6E4}">
                <adec:decorative xmlns:adec="http://schemas.microsoft.com/office/drawing/2017/decorative" val="1"/>
              </a:ext>
            </a:extLst>
          </p:cNvPr>
          <p:cNvSpPr/>
          <p:nvPr/>
        </p:nvSpPr>
        <p:spPr>
          <a:xfrm>
            <a:off x="3352800" y="6172200"/>
            <a:ext cx="978408" cy="484632"/>
          </a:xfrm>
          <a:prstGeom prst="leftArrow">
            <a:avLst/>
          </a:prstGeom>
          <a:solidFill>
            <a:srgbClr val="70110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7537298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Med sheet showing the documentation of when the medication was received by the pharmacy and another entry from a different staff person verifying that they received it"/>
          <p:cNvPicPr>
            <a:picLocks noGrp="1" noChangeAspect="1"/>
          </p:cNvPicPr>
          <p:nvPr>
            <p:ph type="pic" idx="4294967295"/>
          </p:nvPr>
        </p:nvPicPr>
        <p:blipFill>
          <a:blip r:embed="rId3"/>
          <a:srcRect l="-29040" r="-29040"/>
          <a:stretch>
            <a:fillRect/>
          </a:stretch>
        </p:blipFill>
        <p:spPr>
          <a:xfrm>
            <a:off x="-1143000" y="0"/>
            <a:ext cx="11383134" cy="6858000"/>
          </a:xfrm>
        </p:spPr>
      </p:pic>
      <p:sp>
        <p:nvSpPr>
          <p:cNvPr id="2" name="Right Arrow 1">
            <a:extLst>
              <a:ext uri="{C183D7F6-B498-43B3-948B-1728B52AA6E4}">
                <adec:decorative xmlns:adec="http://schemas.microsoft.com/office/drawing/2017/decorative" val="1"/>
              </a:ext>
            </a:extLst>
          </p:cNvPr>
          <p:cNvSpPr/>
          <p:nvPr/>
        </p:nvSpPr>
        <p:spPr>
          <a:xfrm>
            <a:off x="-152400" y="5410200"/>
            <a:ext cx="978408"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Right Arrow 2">
            <a:extLst>
              <a:ext uri="{C183D7F6-B498-43B3-948B-1728B52AA6E4}">
                <adec:decorative xmlns:adec="http://schemas.microsoft.com/office/drawing/2017/decorative" val="1"/>
              </a:ext>
            </a:extLst>
          </p:cNvPr>
          <p:cNvSpPr/>
          <p:nvPr/>
        </p:nvSpPr>
        <p:spPr>
          <a:xfrm>
            <a:off x="-152400" y="5867400"/>
            <a:ext cx="978408" cy="484632"/>
          </a:xfrm>
          <a:prstGeom prst="rightArrow">
            <a:avLst/>
          </a:prstGeom>
          <a:solidFill>
            <a:srgbClr val="70110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7570590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type="body" idx="1"/>
          </p:nvPr>
        </p:nvSpPr>
        <p:spPr/>
        <p:txBody>
          <a:bodyPr>
            <a:normAutofit/>
          </a:bodyPr>
          <a:lstStyle/>
          <a:p>
            <a:r>
              <a:rPr lang="en-US" sz="4800" dirty="0">
                <a:solidFill>
                  <a:schemeClr val="tx2"/>
                </a:solidFill>
              </a:rPr>
              <a:t>June 2020 Revision</a:t>
            </a:r>
          </a:p>
          <a:p>
            <a:pPr marL="937260" lvl="1" indent="-571500">
              <a:buClr>
                <a:schemeClr val="tx1"/>
              </a:buClr>
              <a:buSzPct val="100000"/>
              <a:buFont typeface="Wingdings" charset="2"/>
              <a:buChar char="§"/>
            </a:pPr>
            <a:r>
              <a:rPr lang="en-US" sz="4400" dirty="0">
                <a:solidFill>
                  <a:schemeClr val="tx2"/>
                </a:solidFill>
              </a:rPr>
              <a:t>mass.gov/dph/map</a:t>
            </a:r>
          </a:p>
          <a:p>
            <a:pPr marL="365760" lvl="1" indent="0">
              <a:buNone/>
            </a:pPr>
            <a:endParaRPr lang="en-US" dirty="0"/>
          </a:p>
        </p:txBody>
      </p:sp>
      <p:sp>
        <p:nvSpPr>
          <p:cNvPr id="2" name="Title 1"/>
          <p:cNvSpPr>
            <a:spLocks noGrp="1"/>
          </p:cNvSpPr>
          <p:nvPr>
            <p:ph type="title"/>
          </p:nvPr>
        </p:nvSpPr>
        <p:spPr/>
        <p:txBody>
          <a:bodyPr>
            <a:noAutofit/>
          </a:bodyPr>
          <a:lstStyle/>
          <a:p>
            <a:r>
              <a:rPr lang="en-US" sz="5400" dirty="0"/>
              <a:t>Responsibilities in Action</a:t>
            </a:r>
          </a:p>
        </p:txBody>
      </p:sp>
    </p:spTree>
    <p:extLst>
      <p:ext uri="{BB962C8B-B14F-4D97-AF65-F5344CB8AC3E}">
        <p14:creationId xmlns:p14="http://schemas.microsoft.com/office/powerpoint/2010/main" val="40412745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6000" dirty="0"/>
              <a:t>Pre-test Documents</a:t>
            </a:r>
          </a:p>
        </p:txBody>
      </p:sp>
      <p:sp>
        <p:nvSpPr>
          <p:cNvPr id="9" name="Content Placeholder 8"/>
          <p:cNvSpPr>
            <a:spLocks noGrp="1"/>
          </p:cNvSpPr>
          <p:nvPr>
            <p:ph sz="quarter" idx="4"/>
          </p:nvPr>
        </p:nvSpPr>
        <p:spPr>
          <a:xfrm>
            <a:off x="4800600" y="2438400"/>
            <a:ext cx="3886200" cy="3886200"/>
          </a:xfrm>
          <a:ln>
            <a:solidFill>
              <a:schemeClr val="tx2"/>
            </a:solidFill>
          </a:ln>
        </p:spPr>
        <p:txBody>
          <a:bodyPr>
            <a:normAutofit fontScale="32500" lnSpcReduction="20000"/>
          </a:bodyPr>
          <a:lstStyle/>
          <a:p>
            <a:pPr marL="0" indent="0" algn="ctr">
              <a:buNone/>
            </a:pPr>
            <a:r>
              <a:rPr lang="en-US" b="1" dirty="0">
                <a:solidFill>
                  <a:schemeClr val="accent1"/>
                </a:solidFill>
              </a:rPr>
              <a:t>Medication Administration Demonstration </a:t>
            </a:r>
          </a:p>
          <a:p>
            <a:pPr marL="0" indent="0" algn="ctr">
              <a:buNone/>
            </a:pPr>
            <a:r>
              <a:rPr lang="en-US" b="1" dirty="0">
                <a:solidFill>
                  <a:schemeClr val="accent1"/>
                </a:solidFill>
              </a:rPr>
              <a:t>Certification Pretest Component Checklist May 2020 </a:t>
            </a:r>
            <a:endParaRPr lang="en-US" dirty="0">
              <a:solidFill>
                <a:schemeClr val="accent1"/>
              </a:solidFill>
            </a:endParaRPr>
          </a:p>
          <a:p>
            <a:pPr marL="0" indent="0">
              <a:buNone/>
            </a:pPr>
            <a:r>
              <a:rPr lang="en-US" b="1" dirty="0">
                <a:solidFill>
                  <a:schemeClr val="accent1"/>
                </a:solidFill>
              </a:rPr>
              <a:t>Staff Name</a:t>
            </a:r>
          </a:p>
          <a:p>
            <a:pPr marL="0" indent="0">
              <a:buNone/>
            </a:pPr>
            <a:r>
              <a:rPr lang="en-US" b="1" dirty="0">
                <a:solidFill>
                  <a:schemeClr val="accent1"/>
                </a:solidFill>
              </a:rPr>
              <a:t>Instructions: </a:t>
            </a:r>
            <a:r>
              <a:rPr lang="en-US" dirty="0">
                <a:solidFill>
                  <a:schemeClr val="accent1"/>
                </a:solidFill>
              </a:rPr>
              <a:t>Observe and place a check in each box as the student </a:t>
            </a:r>
          </a:p>
          <a:p>
            <a:pPr marL="0" indent="0">
              <a:buNone/>
            </a:pPr>
            <a:r>
              <a:rPr lang="en-US" dirty="0">
                <a:solidFill>
                  <a:schemeClr val="accent1"/>
                </a:solidFill>
              </a:rPr>
              <a:t>demonstrates the medication administration process outlined below. </a:t>
            </a:r>
          </a:p>
          <a:p>
            <a:pPr marL="0" indent="0">
              <a:buNone/>
            </a:pPr>
            <a:r>
              <a:rPr lang="en-US" b="1" dirty="0">
                <a:solidFill>
                  <a:schemeClr val="accent1"/>
                </a:solidFill>
              </a:rPr>
              <a:t>Prepare </a:t>
            </a:r>
            <a:endParaRPr lang="en-US" dirty="0">
              <a:solidFill>
                <a:schemeClr val="accent1"/>
              </a:solidFill>
            </a:endParaRPr>
          </a:p>
          <a:p>
            <a:pPr marL="0" indent="0">
              <a:buNone/>
            </a:pPr>
            <a:r>
              <a:rPr lang="en-US" dirty="0">
                <a:solidFill>
                  <a:schemeClr val="accent1"/>
                </a:solidFill>
              </a:rPr>
              <a:t>☐Read the medication (med) sheet to identify the med to administer ☐Unlock</a:t>
            </a:r>
            <a:br>
              <a:rPr lang="en-US" dirty="0">
                <a:solidFill>
                  <a:schemeClr val="accent1"/>
                </a:solidFill>
              </a:rPr>
            </a:br>
            <a:r>
              <a:rPr lang="en-US" dirty="0">
                <a:solidFill>
                  <a:schemeClr val="accent1"/>
                </a:solidFill>
              </a:rPr>
              <a:t>☐Locate the correct med </a:t>
            </a:r>
          </a:p>
          <a:p>
            <a:pPr marL="0" indent="0">
              <a:buNone/>
            </a:pPr>
            <a:r>
              <a:rPr lang="en-US" b="1" dirty="0">
                <a:solidFill>
                  <a:schemeClr val="accent1"/>
                </a:solidFill>
              </a:rPr>
              <a:t>Administer </a:t>
            </a:r>
            <a:endParaRPr lang="en-US" dirty="0">
              <a:solidFill>
                <a:schemeClr val="accent1"/>
              </a:solidFill>
            </a:endParaRPr>
          </a:p>
          <a:p>
            <a:pPr marL="0" indent="0">
              <a:buNone/>
            </a:pPr>
            <a:r>
              <a:rPr lang="en-US" dirty="0">
                <a:solidFill>
                  <a:schemeClr val="accent1"/>
                </a:solidFill>
              </a:rPr>
              <a:t>☐Crosscheck 1-Verbally Check 5 Rights (HCP order and pharmacy label) ☐Crosscheck 2-Verbally Check 5 Rights (pharmacy label and med sheet) ☐Prepare the med</a:t>
            </a:r>
            <a:br>
              <a:rPr lang="en-US" dirty="0">
                <a:solidFill>
                  <a:schemeClr val="accent1"/>
                </a:solidFill>
              </a:rPr>
            </a:br>
            <a:r>
              <a:rPr lang="en-US" dirty="0">
                <a:solidFill>
                  <a:schemeClr val="accent1"/>
                </a:solidFill>
              </a:rPr>
              <a:t>☐Crosscheck 3-Verbally Check 5 Rights (pharmacy label and med sheet)</a:t>
            </a:r>
          </a:p>
          <a:p>
            <a:pPr marL="0" indent="0">
              <a:buNone/>
            </a:pPr>
            <a:r>
              <a:rPr lang="en-US" dirty="0">
                <a:solidFill>
                  <a:schemeClr val="accent1"/>
                </a:solidFill>
              </a:rPr>
              <a:t>☐Give the med </a:t>
            </a:r>
          </a:p>
          <a:p>
            <a:pPr marL="0" indent="0">
              <a:buNone/>
            </a:pPr>
            <a:r>
              <a:rPr lang="en-US" b="1" dirty="0">
                <a:solidFill>
                  <a:schemeClr val="accent1"/>
                </a:solidFill>
              </a:rPr>
              <a:t>Complete </a:t>
            </a:r>
            <a:endParaRPr lang="en-US" dirty="0">
              <a:solidFill>
                <a:schemeClr val="accent1"/>
              </a:solidFill>
            </a:endParaRPr>
          </a:p>
          <a:p>
            <a:pPr marL="0" indent="0">
              <a:buNone/>
            </a:pPr>
            <a:r>
              <a:rPr lang="en-US" dirty="0">
                <a:solidFill>
                  <a:schemeClr val="accent1"/>
                </a:solidFill>
              </a:rPr>
              <a:t>☐Look again (silent comparison between pharmacy label and med sheet) Document</a:t>
            </a:r>
            <a:br>
              <a:rPr lang="en-US" dirty="0">
                <a:solidFill>
                  <a:schemeClr val="accent1"/>
                </a:solidFill>
              </a:rPr>
            </a:br>
            <a:r>
              <a:rPr lang="en-US" dirty="0">
                <a:solidFill>
                  <a:schemeClr val="accent1"/>
                </a:solidFill>
              </a:rPr>
              <a:t>☐Initial med sheet</a:t>
            </a:r>
            <a:br>
              <a:rPr lang="en-US" dirty="0">
                <a:solidFill>
                  <a:schemeClr val="accent1"/>
                </a:solidFill>
              </a:rPr>
            </a:br>
            <a:r>
              <a:rPr lang="en-US" dirty="0">
                <a:solidFill>
                  <a:schemeClr val="accent1"/>
                </a:solidFill>
              </a:rPr>
              <a:t>☐Using index, on count sheet, subtract # of tabs removed from blister package ☐Secure the med </a:t>
            </a:r>
          </a:p>
          <a:p>
            <a:pPr marL="0" indent="0">
              <a:buNone/>
            </a:pPr>
            <a:r>
              <a:rPr lang="en-US" b="1" dirty="0">
                <a:solidFill>
                  <a:schemeClr val="accent1"/>
                </a:solidFill>
              </a:rPr>
              <a:t>Date</a:t>
            </a:r>
            <a:br>
              <a:rPr lang="en-US" b="1" dirty="0">
                <a:solidFill>
                  <a:schemeClr val="accent1"/>
                </a:solidFill>
              </a:rPr>
            </a:br>
            <a:r>
              <a:rPr lang="en-US" b="1" dirty="0">
                <a:solidFill>
                  <a:schemeClr val="accent1"/>
                </a:solidFill>
              </a:rPr>
              <a:t>MAP Trainer Name</a:t>
            </a:r>
          </a:p>
          <a:p>
            <a:pPr marL="0" indent="0">
              <a:buNone/>
            </a:pPr>
            <a:r>
              <a:rPr lang="en-US" b="1" dirty="0">
                <a:solidFill>
                  <a:schemeClr val="accent1"/>
                </a:solidFill>
              </a:rPr>
              <a:t>Feedback </a:t>
            </a:r>
            <a:endParaRPr lang="en-US" dirty="0">
              <a:solidFill>
                <a:schemeClr val="accent1"/>
              </a:solidFill>
            </a:endParaRPr>
          </a:p>
          <a:p>
            <a:pPr marL="0" indent="0">
              <a:buNone/>
            </a:pPr>
            <a:endParaRPr lang="en-US" dirty="0">
              <a:solidFill>
                <a:schemeClr val="accent1"/>
              </a:solidFill>
            </a:endParaRPr>
          </a:p>
        </p:txBody>
      </p:sp>
      <p:sp>
        <p:nvSpPr>
          <p:cNvPr id="6" name="Text Placeholder 5"/>
          <p:cNvSpPr>
            <a:spLocks noGrp="1"/>
          </p:cNvSpPr>
          <p:nvPr>
            <p:ph type="body" sz="quarter" idx="1"/>
          </p:nvPr>
        </p:nvSpPr>
        <p:spPr/>
        <p:txBody>
          <a:bodyPr/>
          <a:lstStyle/>
          <a:p>
            <a:pPr algn="ctr"/>
            <a:r>
              <a:rPr lang="en-US" dirty="0"/>
              <a:t>Trainer Instructions</a:t>
            </a:r>
          </a:p>
        </p:txBody>
      </p:sp>
      <p:sp>
        <p:nvSpPr>
          <p:cNvPr id="8" name="Text Placeholder 7"/>
          <p:cNvSpPr>
            <a:spLocks noGrp="1"/>
          </p:cNvSpPr>
          <p:nvPr>
            <p:ph type="body" sz="quarter" idx="3"/>
          </p:nvPr>
        </p:nvSpPr>
        <p:spPr/>
        <p:txBody>
          <a:bodyPr/>
          <a:lstStyle/>
          <a:p>
            <a:pPr algn="ctr"/>
            <a:r>
              <a:rPr lang="en-US" dirty="0"/>
              <a:t>Trainer Checklist</a:t>
            </a:r>
          </a:p>
        </p:txBody>
      </p:sp>
      <p:sp>
        <p:nvSpPr>
          <p:cNvPr id="10" name="Content Placeholder 9"/>
          <p:cNvSpPr>
            <a:spLocks noGrp="1"/>
          </p:cNvSpPr>
          <p:nvPr>
            <p:ph sz="quarter" idx="2"/>
          </p:nvPr>
        </p:nvSpPr>
        <p:spPr>
          <a:xfrm>
            <a:off x="609600" y="2438401"/>
            <a:ext cx="3886200" cy="3867723"/>
          </a:xfrm>
          <a:prstGeom prst="rect">
            <a:avLst/>
          </a:prstGeom>
          <a:ln>
            <a:solidFill>
              <a:srgbClr val="0B0B51"/>
            </a:solidFill>
          </a:ln>
        </p:spPr>
        <p:txBody>
          <a:bodyPr wrap="square">
            <a:spAutoFit/>
          </a:bodyPr>
          <a:lstStyle/>
          <a:p>
            <a:pPr marL="0" indent="0" algn="ctr">
              <a:buNone/>
            </a:pPr>
            <a:r>
              <a:rPr lang="en-US" sz="1400" b="1" baseline="30000" dirty="0">
                <a:solidFill>
                  <a:srgbClr val="0B0B51"/>
                </a:solidFill>
              </a:rPr>
              <a:t>Medication Administration Demonstration</a:t>
            </a:r>
          </a:p>
          <a:p>
            <a:pPr marL="0" indent="0" algn="ctr">
              <a:buNone/>
            </a:pPr>
            <a:r>
              <a:rPr lang="en-US" sz="1400" b="1" baseline="30000" dirty="0">
                <a:solidFill>
                  <a:srgbClr val="0B0B51"/>
                </a:solidFill>
              </a:rPr>
              <a:t>Pretest Component May 2020</a:t>
            </a:r>
          </a:p>
          <a:p>
            <a:pPr marL="0" indent="0">
              <a:buNone/>
            </a:pPr>
            <a:r>
              <a:rPr lang="en-US" sz="1200" b="1" baseline="30000" dirty="0">
                <a:solidFill>
                  <a:srgbClr val="0B0B51"/>
                </a:solidFill>
              </a:rPr>
              <a:t>Process</a:t>
            </a:r>
          </a:p>
          <a:p>
            <a:pPr marL="0" indent="0">
              <a:buNone/>
            </a:pPr>
            <a:r>
              <a:rPr lang="en-US" sz="1100" baseline="30000" dirty="0">
                <a:solidFill>
                  <a:srgbClr val="0B0B51"/>
                </a:solidFill>
              </a:rPr>
              <a:t>During or after completion of MAP Certification training, the MAP Trainer will evaluate each staff’s competency demonstrating the medication administration process.</a:t>
            </a:r>
          </a:p>
          <a:p>
            <a:pPr marL="0" indent="0">
              <a:buNone/>
            </a:pPr>
            <a:r>
              <a:rPr lang="en-US" sz="1100" baseline="30000" dirty="0">
                <a:solidFill>
                  <a:srgbClr val="0B0B51"/>
                </a:solidFill>
              </a:rPr>
              <a:t>A medication administration scenario should will be presented to staff including a person’s name, the time and the date.</a:t>
            </a:r>
          </a:p>
          <a:p>
            <a:pPr marL="0" indent="0">
              <a:buNone/>
            </a:pPr>
            <a:r>
              <a:rPr lang="en-US" sz="1100" baseline="30000" dirty="0">
                <a:solidFill>
                  <a:srgbClr val="0B0B51"/>
                </a:solidFill>
              </a:rPr>
              <a:t>The medication used must be a regularly scheduled countable controlled medication packaged in a blister pack.</a:t>
            </a:r>
          </a:p>
          <a:p>
            <a:pPr marL="0" indent="0">
              <a:buNone/>
            </a:pPr>
            <a:r>
              <a:rPr lang="en-US" sz="1100" baseline="30000" dirty="0">
                <a:solidFill>
                  <a:srgbClr val="0B0B51"/>
                </a:solidFill>
              </a:rPr>
              <a:t>Ideally staff will have at least two regularly scheduled countable controlled medications listed on the medication sheet with only one of the two being the correct medication to administer based on the scenario presented to staff.</a:t>
            </a:r>
          </a:p>
          <a:p>
            <a:pPr marL="0" indent="0">
              <a:buNone/>
            </a:pPr>
            <a:r>
              <a:rPr lang="en-US" sz="1100" baseline="30000" dirty="0">
                <a:solidFill>
                  <a:srgbClr val="0B0B51"/>
                </a:solidFill>
              </a:rPr>
              <a:t>Documentation after the medication administration process is demonstrated, documentation must be completed using a</a:t>
            </a:r>
          </a:p>
          <a:p>
            <a:pPr marL="285750" indent="-285750">
              <a:buSzPct val="100000"/>
              <a:buFont typeface="Arial"/>
              <a:buChar char="•"/>
            </a:pPr>
            <a:r>
              <a:rPr lang="en-US" sz="1100" baseline="30000" dirty="0">
                <a:solidFill>
                  <a:srgbClr val="0B0B51"/>
                </a:solidFill>
              </a:rPr>
              <a:t>mock medication book (containing the HCP order, medication sheet and medication information sheet) and a</a:t>
            </a:r>
          </a:p>
          <a:p>
            <a:pPr marL="285750" indent="-285750">
              <a:buSzPct val="100000"/>
              <a:buFont typeface="Arial"/>
              <a:buChar char="•"/>
            </a:pPr>
            <a:r>
              <a:rPr lang="en-US" sz="1100" baseline="30000" dirty="0">
                <a:solidFill>
                  <a:srgbClr val="0B0B51"/>
                </a:solidFill>
              </a:rPr>
              <a:t>mock Count Book (including an index, count sheet and count signature sheet.)</a:t>
            </a:r>
          </a:p>
          <a:p>
            <a:pPr marL="0" indent="0">
              <a:buNone/>
            </a:pPr>
            <a:r>
              <a:rPr lang="en-US" sz="1400" b="1" baseline="30000" dirty="0">
                <a:solidFill>
                  <a:srgbClr val="0B0B51"/>
                </a:solidFill>
              </a:rPr>
              <a:t>Scoring</a:t>
            </a:r>
          </a:p>
          <a:p>
            <a:pPr marL="0" indent="0">
              <a:buNone/>
            </a:pPr>
            <a:r>
              <a:rPr lang="en-US" sz="1100" baseline="30000" dirty="0">
                <a:solidFill>
                  <a:srgbClr val="0B0B51"/>
                </a:solidFill>
              </a:rPr>
              <a:t>There are 12 boxes in the corresponding medication administration demonstration checklist used to evaluate staff competency. Passing is considered 10 boxes ‘checked’ out of the 12 possible boxes.</a:t>
            </a:r>
          </a:p>
          <a:p>
            <a:pPr marL="0" indent="0">
              <a:buNone/>
            </a:pPr>
            <a:r>
              <a:rPr lang="en-US" sz="1100" baseline="30000" dirty="0">
                <a:solidFill>
                  <a:srgbClr val="0B0B51"/>
                </a:solidFill>
              </a:rPr>
              <a:t>Staff must know, in order to be successful, they must to continue to practice from the time the training program ends up to their skills test date.</a:t>
            </a:r>
          </a:p>
        </p:txBody>
      </p:sp>
    </p:spTree>
    <p:extLst>
      <p:ext uri="{BB962C8B-B14F-4D97-AF65-F5344CB8AC3E}">
        <p14:creationId xmlns:p14="http://schemas.microsoft.com/office/powerpoint/2010/main" val="27650025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a:bodyPr>
          <a:lstStyle/>
          <a:p>
            <a:r>
              <a:rPr lang="en-US" sz="3200" dirty="0"/>
              <a:t>Working at a MAP Registered Program</a:t>
            </a:r>
          </a:p>
        </p:txBody>
      </p:sp>
      <p:sp>
        <p:nvSpPr>
          <p:cNvPr id="3" name="Title 2"/>
          <p:cNvSpPr>
            <a:spLocks noGrp="1"/>
          </p:cNvSpPr>
          <p:nvPr>
            <p:ph type="title"/>
          </p:nvPr>
        </p:nvSpPr>
        <p:spPr/>
        <p:txBody>
          <a:bodyPr>
            <a:noAutofit/>
          </a:bodyPr>
          <a:lstStyle/>
          <a:p>
            <a:r>
              <a:rPr lang="en-US" sz="6000" dirty="0"/>
              <a:t>Unit 1</a:t>
            </a:r>
          </a:p>
        </p:txBody>
      </p:sp>
    </p:spTree>
    <p:extLst>
      <p:ext uri="{BB962C8B-B14F-4D97-AF65-F5344CB8AC3E}">
        <p14:creationId xmlns:p14="http://schemas.microsoft.com/office/powerpoint/2010/main" val="182308169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Custom 17">
      <a:dk1>
        <a:srgbClr val="091267"/>
      </a:dk1>
      <a:lt1>
        <a:sysClr val="window" lastClr="FFFFFF"/>
      </a:lt1>
      <a:dk2>
        <a:srgbClr val="040B13"/>
      </a:dk2>
      <a:lt2>
        <a:srgbClr val="EEECE1"/>
      </a:lt2>
      <a:accent1>
        <a:srgbClr val="0B0B51"/>
      </a:accent1>
      <a:accent2>
        <a:srgbClr val="701107"/>
      </a:accent2>
      <a:accent3>
        <a:srgbClr val="9BBB59"/>
      </a:accent3>
      <a:accent4>
        <a:srgbClr val="554D54"/>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Custom 19">
      <a:dk1>
        <a:sysClr val="windowText" lastClr="000000"/>
      </a:dk1>
      <a:lt1>
        <a:sysClr val="window" lastClr="FFFFFF"/>
      </a:lt1>
      <a:dk2>
        <a:srgbClr val="1F497D"/>
      </a:dk2>
      <a:lt2>
        <a:srgbClr val="EEECE1"/>
      </a:lt2>
      <a:accent1>
        <a:srgbClr val="4F81BD"/>
      </a:accent1>
      <a:accent2>
        <a:srgbClr val="C0504D"/>
      </a:accent2>
      <a:accent3>
        <a:srgbClr val="525154"/>
      </a:accent3>
      <a:accent4>
        <a:srgbClr val="8064A2"/>
      </a:accent4>
      <a:accent5>
        <a:srgbClr val="756F7D"/>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Median</Template>
  <TotalTime>6296</TotalTime>
  <Words>4325</Words>
  <Application>Microsoft Office PowerPoint</Application>
  <PresentationFormat>On-screen Show (4:3)</PresentationFormat>
  <Paragraphs>494</Paragraphs>
  <Slides>71</Slides>
  <Notes>71</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71</vt:i4>
      </vt:variant>
    </vt:vector>
  </HeadingPairs>
  <TitlesOfParts>
    <vt:vector size="82" baseType="lpstr">
      <vt:lpstr>Arial</vt:lpstr>
      <vt:lpstr>Bradley Hand ITC</vt:lpstr>
      <vt:lpstr>Calibri</vt:lpstr>
      <vt:lpstr>Comic Sans MS</vt:lpstr>
      <vt:lpstr>Courier New</vt:lpstr>
      <vt:lpstr>Lucida Handwriting</vt:lpstr>
      <vt:lpstr>Times New Roman</vt:lpstr>
      <vt:lpstr>Wingdings</vt:lpstr>
      <vt:lpstr>Wingdings 2</vt:lpstr>
      <vt:lpstr>Median</vt:lpstr>
      <vt:lpstr>Document</vt:lpstr>
      <vt:lpstr>Responsibilities in Action</vt:lpstr>
      <vt:lpstr>General Revisions</vt:lpstr>
      <vt:lpstr>Introduction</vt:lpstr>
      <vt:lpstr> Where MAP is not Valid </vt:lpstr>
      <vt:lpstr>Medication Administration</vt:lpstr>
      <vt:lpstr>www.ma.tmuniverse.com</vt:lpstr>
      <vt:lpstr>www.ma.tmuniverse.com</vt:lpstr>
      <vt:lpstr>Pre-test Documents</vt:lpstr>
      <vt:lpstr>Unit 1</vt:lpstr>
      <vt:lpstr>Ellen Tracey Support Plan</vt:lpstr>
      <vt:lpstr>Unit 2</vt:lpstr>
      <vt:lpstr>Reporting</vt:lpstr>
      <vt:lpstr>Documentation</vt:lpstr>
      <vt:lpstr>Unit 3</vt:lpstr>
      <vt:lpstr>Content Modifications</vt:lpstr>
      <vt:lpstr>Content Modifications</vt:lpstr>
      <vt:lpstr>Unit 4</vt:lpstr>
      <vt:lpstr>Content Modifications</vt:lpstr>
      <vt:lpstr>Objective</vt:lpstr>
      <vt:lpstr>Health Care Provider Orders</vt:lpstr>
      <vt:lpstr>Emergency Room and/or Hospital</vt:lpstr>
      <vt:lpstr>HCP Fax/Telephone Order Form</vt:lpstr>
      <vt:lpstr>Exhausting a Current Supply</vt:lpstr>
      <vt:lpstr>Unit 5</vt:lpstr>
      <vt:lpstr>Modifications and Additions</vt:lpstr>
      <vt:lpstr>When to Request a Medication Refill</vt:lpstr>
      <vt:lpstr>Medication Security and Storage</vt:lpstr>
      <vt:lpstr>Unit 6</vt:lpstr>
      <vt:lpstr>Content Modification</vt:lpstr>
      <vt:lpstr>Additional Abbreviations</vt:lpstr>
      <vt:lpstr>New Acceptable Codes</vt:lpstr>
      <vt:lpstr>Revised Definition</vt:lpstr>
      <vt:lpstr>Expanded Content</vt:lpstr>
      <vt:lpstr>New HCP Order</vt:lpstr>
      <vt:lpstr>Unit 7</vt:lpstr>
      <vt:lpstr>Content Modifications and Additions</vt:lpstr>
      <vt:lpstr>Vital Signs (VS) Monitoring</vt:lpstr>
      <vt:lpstr>PRN Medications</vt:lpstr>
      <vt:lpstr>Other Routes</vt:lpstr>
      <vt:lpstr>Check 3</vt:lpstr>
      <vt:lpstr>Liquid Medication Label Images</vt:lpstr>
      <vt:lpstr>Refusals</vt:lpstr>
      <vt:lpstr>Unit 8</vt:lpstr>
      <vt:lpstr>Count Book</vt:lpstr>
      <vt:lpstr>Index</vt:lpstr>
      <vt:lpstr>PowerPoint Presentation</vt:lpstr>
      <vt:lpstr>Count Signature Sheet</vt:lpstr>
      <vt:lpstr>Conditions</vt:lpstr>
      <vt:lpstr>New Exercise</vt:lpstr>
      <vt:lpstr>Medication Administration</vt:lpstr>
      <vt:lpstr>Other Locations</vt:lpstr>
      <vt:lpstr>Day Program Staff Responsibilities</vt:lpstr>
      <vt:lpstr>Day Program Transcription</vt:lpstr>
      <vt:lpstr>Day Program HCP Order Post/Verify</vt:lpstr>
      <vt:lpstr>Off-Site Medication Administration</vt:lpstr>
      <vt:lpstr>Off-Site Medication Administration</vt:lpstr>
      <vt:lpstr>After Preparation</vt:lpstr>
      <vt:lpstr>PowerPoint Presentation</vt:lpstr>
      <vt:lpstr>Off-Site Medication Administration</vt:lpstr>
      <vt:lpstr>Return From Off-Site Administration</vt:lpstr>
      <vt:lpstr>Off-Site Medication Administration</vt:lpstr>
      <vt:lpstr>Residential Program</vt:lpstr>
      <vt:lpstr>Blister Pack Monitoring</vt:lpstr>
      <vt:lpstr>Medication Supply Discrepancy</vt:lpstr>
      <vt:lpstr>Unit 9</vt:lpstr>
      <vt:lpstr>Appendix</vt:lpstr>
      <vt:lpstr>Appendix</vt:lpstr>
      <vt:lpstr>Appendix</vt:lpstr>
      <vt:lpstr>Appendix</vt:lpstr>
      <vt:lpstr>PowerPoint Presentation</vt:lpstr>
      <vt:lpstr>Responsibilities in Action</vt:lpstr>
    </vt:vector>
  </TitlesOfParts>
  <Company>EOHHS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Responsibilities in Action</dc:title>
  <dc:creator>Whittemore, Carolyn (DDS)</dc:creator>
  <cp:lastModifiedBy>Gelinas, Joanna</cp:lastModifiedBy>
  <cp:revision>176</cp:revision>
  <cp:lastPrinted>2020-06-24T18:41:17Z</cp:lastPrinted>
  <dcterms:created xsi:type="dcterms:W3CDTF">2020-05-08T18:08:30Z</dcterms:created>
  <dcterms:modified xsi:type="dcterms:W3CDTF">2020-07-06T15:56:23Z</dcterms:modified>
</cp:coreProperties>
</file>