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29"/>
  </p:notesMasterIdLst>
  <p:sldIdLst>
    <p:sldId id="306" r:id="rId3"/>
    <p:sldId id="511" r:id="rId4"/>
    <p:sldId id="512" r:id="rId5"/>
    <p:sldId id="513" r:id="rId6"/>
    <p:sldId id="514" r:id="rId7"/>
    <p:sldId id="515" r:id="rId8"/>
    <p:sldId id="517" r:id="rId9"/>
    <p:sldId id="452" r:id="rId10"/>
    <p:sldId id="453" r:id="rId11"/>
    <p:sldId id="454" r:id="rId12"/>
    <p:sldId id="455" r:id="rId13"/>
    <p:sldId id="456" r:id="rId14"/>
    <p:sldId id="314" r:id="rId15"/>
    <p:sldId id="315" r:id="rId16"/>
    <p:sldId id="316" r:id="rId17"/>
    <p:sldId id="395" r:id="rId18"/>
    <p:sldId id="317" r:id="rId19"/>
    <p:sldId id="318" r:id="rId20"/>
    <p:sldId id="319" r:id="rId21"/>
    <p:sldId id="457" r:id="rId22"/>
    <p:sldId id="458" r:id="rId23"/>
    <p:sldId id="506" r:id="rId24"/>
    <p:sldId id="459" r:id="rId25"/>
    <p:sldId id="460" r:id="rId26"/>
    <p:sldId id="518" r:id="rId27"/>
    <p:sldId id="461" r:id="rId28"/>
    <p:sldId id="462" r:id="rId29"/>
    <p:sldId id="463" r:id="rId30"/>
    <p:sldId id="464" r:id="rId31"/>
    <p:sldId id="465" r:id="rId32"/>
    <p:sldId id="635" r:id="rId33"/>
    <p:sldId id="466" r:id="rId34"/>
    <p:sldId id="468" r:id="rId35"/>
    <p:sldId id="507" r:id="rId36"/>
    <p:sldId id="469" r:id="rId37"/>
    <p:sldId id="333" r:id="rId38"/>
    <p:sldId id="426" r:id="rId39"/>
    <p:sldId id="425" r:id="rId40"/>
    <p:sldId id="427" r:id="rId41"/>
    <p:sldId id="402" r:id="rId42"/>
    <p:sldId id="627" r:id="rId43"/>
    <p:sldId id="471" r:id="rId44"/>
    <p:sldId id="472" r:id="rId45"/>
    <p:sldId id="510" r:id="rId46"/>
    <p:sldId id="473" r:id="rId47"/>
    <p:sldId id="474" r:id="rId48"/>
    <p:sldId id="475" r:id="rId49"/>
    <p:sldId id="477" r:id="rId50"/>
    <p:sldId id="522" r:id="rId51"/>
    <p:sldId id="524" r:id="rId52"/>
    <p:sldId id="636" r:id="rId53"/>
    <p:sldId id="637" r:id="rId54"/>
    <p:sldId id="530" r:id="rId55"/>
    <p:sldId id="531" r:id="rId56"/>
    <p:sldId id="479" r:id="rId57"/>
    <p:sldId id="480" r:id="rId58"/>
    <p:sldId id="619" r:id="rId59"/>
    <p:sldId id="620" r:id="rId60"/>
    <p:sldId id="621" r:id="rId61"/>
    <p:sldId id="486" r:id="rId62"/>
    <p:sldId id="535" r:id="rId63"/>
    <p:sldId id="628" r:id="rId64"/>
    <p:sldId id="629" r:id="rId65"/>
    <p:sldId id="538" r:id="rId66"/>
    <p:sldId id="539" r:id="rId67"/>
    <p:sldId id="639" r:id="rId68"/>
    <p:sldId id="622" r:id="rId69"/>
    <p:sldId id="660" r:id="rId70"/>
    <p:sldId id="661" r:id="rId71"/>
    <p:sldId id="662" r:id="rId72"/>
    <p:sldId id="663" r:id="rId73"/>
    <p:sldId id="664" r:id="rId74"/>
    <p:sldId id="665" r:id="rId75"/>
    <p:sldId id="666" r:id="rId76"/>
    <p:sldId id="565" r:id="rId77"/>
    <p:sldId id="579" r:id="rId78"/>
    <p:sldId id="580" r:id="rId79"/>
    <p:sldId id="581" r:id="rId80"/>
    <p:sldId id="625" r:id="rId81"/>
    <p:sldId id="644" r:id="rId82"/>
    <p:sldId id="645" r:id="rId83"/>
    <p:sldId id="646" r:id="rId84"/>
    <p:sldId id="647" r:id="rId85"/>
    <p:sldId id="648" r:id="rId86"/>
    <p:sldId id="649" r:id="rId87"/>
    <p:sldId id="650" r:id="rId88"/>
    <p:sldId id="651" r:id="rId89"/>
    <p:sldId id="652" r:id="rId90"/>
    <p:sldId id="587" r:id="rId91"/>
    <p:sldId id="659" r:id="rId92"/>
    <p:sldId id="658" r:id="rId93"/>
    <p:sldId id="590" r:id="rId94"/>
    <p:sldId id="591" r:id="rId95"/>
    <p:sldId id="592" r:id="rId96"/>
    <p:sldId id="613" r:id="rId97"/>
    <p:sldId id="656" r:id="rId98"/>
    <p:sldId id="596" r:id="rId99"/>
    <p:sldId id="597" r:id="rId100"/>
    <p:sldId id="616" r:id="rId101"/>
    <p:sldId id="599" r:id="rId102"/>
    <p:sldId id="600" r:id="rId103"/>
    <p:sldId id="601" r:id="rId104"/>
    <p:sldId id="566" r:id="rId105"/>
    <p:sldId id="448" r:id="rId106"/>
    <p:sldId id="344" r:id="rId107"/>
    <p:sldId id="414" r:id="rId108"/>
    <p:sldId id="346" r:id="rId109"/>
    <p:sldId id="415" r:id="rId110"/>
    <p:sldId id="567" r:id="rId111"/>
    <p:sldId id="417" r:id="rId112"/>
    <p:sldId id="348" r:id="rId113"/>
    <p:sldId id="349" r:id="rId114"/>
    <p:sldId id="640" r:id="rId115"/>
    <p:sldId id="641" r:id="rId116"/>
    <p:sldId id="642" r:id="rId117"/>
    <p:sldId id="411" r:id="rId118"/>
    <p:sldId id="392" r:id="rId119"/>
    <p:sldId id="606" r:id="rId120"/>
    <p:sldId id="424" r:id="rId121"/>
    <p:sldId id="569" r:id="rId122"/>
    <p:sldId id="423" r:id="rId123"/>
    <p:sldId id="573" r:id="rId124"/>
    <p:sldId id="418" r:id="rId125"/>
    <p:sldId id="602" r:id="rId126"/>
    <p:sldId id="623" r:id="rId127"/>
    <p:sldId id="624" r:id="rId12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rich Your Presentation" id="{E2D565D1-BA5E-44E6-A40E-50A644912248}">
          <p14:sldIdLst>
            <p14:sldId id="306"/>
            <p14:sldId id="511"/>
            <p14:sldId id="512"/>
            <p14:sldId id="513"/>
            <p14:sldId id="514"/>
            <p14:sldId id="515"/>
            <p14:sldId id="517"/>
            <p14:sldId id="452"/>
            <p14:sldId id="453"/>
            <p14:sldId id="454"/>
            <p14:sldId id="455"/>
            <p14:sldId id="456"/>
            <p14:sldId id="314"/>
            <p14:sldId id="315"/>
            <p14:sldId id="316"/>
            <p14:sldId id="395"/>
            <p14:sldId id="317"/>
            <p14:sldId id="318"/>
            <p14:sldId id="319"/>
            <p14:sldId id="457"/>
            <p14:sldId id="458"/>
            <p14:sldId id="506"/>
            <p14:sldId id="459"/>
            <p14:sldId id="460"/>
            <p14:sldId id="518"/>
            <p14:sldId id="461"/>
            <p14:sldId id="462"/>
            <p14:sldId id="463"/>
            <p14:sldId id="464"/>
            <p14:sldId id="465"/>
            <p14:sldId id="635"/>
            <p14:sldId id="466"/>
            <p14:sldId id="468"/>
            <p14:sldId id="507"/>
            <p14:sldId id="469"/>
            <p14:sldId id="333"/>
            <p14:sldId id="426"/>
            <p14:sldId id="425"/>
            <p14:sldId id="427"/>
            <p14:sldId id="402"/>
            <p14:sldId id="627"/>
            <p14:sldId id="471"/>
            <p14:sldId id="472"/>
            <p14:sldId id="510"/>
            <p14:sldId id="473"/>
            <p14:sldId id="474"/>
            <p14:sldId id="475"/>
            <p14:sldId id="477"/>
            <p14:sldId id="522"/>
            <p14:sldId id="524"/>
            <p14:sldId id="636"/>
            <p14:sldId id="637"/>
            <p14:sldId id="530"/>
            <p14:sldId id="531"/>
            <p14:sldId id="479"/>
            <p14:sldId id="480"/>
            <p14:sldId id="619"/>
            <p14:sldId id="620"/>
            <p14:sldId id="621"/>
            <p14:sldId id="486"/>
            <p14:sldId id="535"/>
            <p14:sldId id="628"/>
            <p14:sldId id="629"/>
            <p14:sldId id="538"/>
            <p14:sldId id="539"/>
            <p14:sldId id="639"/>
            <p14:sldId id="622"/>
            <p14:sldId id="660"/>
            <p14:sldId id="661"/>
            <p14:sldId id="662"/>
            <p14:sldId id="663"/>
            <p14:sldId id="664"/>
            <p14:sldId id="665"/>
            <p14:sldId id="666"/>
            <p14:sldId id="565"/>
            <p14:sldId id="579"/>
            <p14:sldId id="580"/>
            <p14:sldId id="581"/>
            <p14:sldId id="625"/>
            <p14:sldId id="644"/>
            <p14:sldId id="645"/>
            <p14:sldId id="646"/>
            <p14:sldId id="647"/>
            <p14:sldId id="648"/>
            <p14:sldId id="649"/>
            <p14:sldId id="650"/>
            <p14:sldId id="651"/>
            <p14:sldId id="652"/>
            <p14:sldId id="587"/>
            <p14:sldId id="659"/>
            <p14:sldId id="658"/>
            <p14:sldId id="590"/>
            <p14:sldId id="591"/>
            <p14:sldId id="592"/>
            <p14:sldId id="613"/>
            <p14:sldId id="656"/>
            <p14:sldId id="596"/>
            <p14:sldId id="597"/>
            <p14:sldId id="616"/>
            <p14:sldId id="599"/>
            <p14:sldId id="600"/>
            <p14:sldId id="601"/>
            <p14:sldId id="566"/>
            <p14:sldId id="448"/>
            <p14:sldId id="344"/>
            <p14:sldId id="414"/>
            <p14:sldId id="346"/>
            <p14:sldId id="415"/>
            <p14:sldId id="567"/>
            <p14:sldId id="417"/>
            <p14:sldId id="348"/>
            <p14:sldId id="349"/>
            <p14:sldId id="640"/>
            <p14:sldId id="641"/>
            <p14:sldId id="642"/>
            <p14:sldId id="411"/>
            <p14:sldId id="392"/>
            <p14:sldId id="606"/>
            <p14:sldId id="424"/>
            <p14:sldId id="569"/>
            <p14:sldId id="423"/>
            <p14:sldId id="573"/>
            <p14:sldId id="418"/>
            <p14:sldId id="602"/>
            <p14:sldId id="623"/>
            <p14:sldId id="62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0" autoAdjust="0"/>
    <p:restoredTop sz="71942" autoAdjust="0"/>
  </p:normalViewPr>
  <p:slideViewPr>
    <p:cSldViewPr>
      <p:cViewPr>
        <p:scale>
          <a:sx n="60" d="100"/>
          <a:sy n="60" d="100"/>
        </p:scale>
        <p:origin x="-2358" y="-198"/>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106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0F830A1-3891-4B82-A120-081866556DA0}" type="datetimeFigureOut">
              <a:rPr lang="en-US" smtClean="0"/>
              <a:pPr/>
              <a:t>11/5/2015</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528885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Todays webinar topic is Medication Occurrence Reporting, HCSIS Data Entry. My name is Carolyn Whittemore  a</a:t>
            </a:r>
            <a:r>
              <a:rPr lang="en-US" sz="1200" b="1" baseline="0" dirty="0" smtClean="0">
                <a:latin typeface="+mn-lt"/>
                <a:cs typeface="Arial" panose="020B0604020202020204" pitchFamily="34" charset="0"/>
              </a:rPr>
              <a:t> Department of Developmental Services</a:t>
            </a:r>
            <a:r>
              <a:rPr lang="en-US" sz="1200" b="1" dirty="0" smtClean="0">
                <a:latin typeface="+mn-lt"/>
                <a:cs typeface="Arial" panose="020B0604020202020204" pitchFamily="34" charset="0"/>
              </a:rPr>
              <a:t> MAP Coordinator and I will be your</a:t>
            </a:r>
            <a:r>
              <a:rPr lang="en-US" sz="1200" b="1" baseline="0" dirty="0" smtClean="0">
                <a:latin typeface="+mn-lt"/>
                <a:cs typeface="Arial" panose="020B0604020202020204" pitchFamily="34" charset="0"/>
              </a:rPr>
              <a:t> presenter.</a:t>
            </a:r>
          </a:p>
          <a:p>
            <a:endParaRPr lang="en-US" sz="1200" b="1" baseline="0" dirty="0" smtClean="0">
              <a:latin typeface="+mn-lt"/>
              <a:cs typeface="Arial" panose="020B0604020202020204" pitchFamily="34" charset="0"/>
            </a:endParaRPr>
          </a:p>
          <a:p>
            <a:r>
              <a:rPr lang="en-US" sz="1200" b="1" dirty="0" smtClean="0">
                <a:latin typeface="+mn-lt"/>
                <a:cs typeface="Arial" panose="020B0604020202020204" pitchFamily="34" charset="0"/>
              </a:rPr>
              <a:t>To correspond with this webinar presentation, it will be helpful to you, if you have a printed</a:t>
            </a:r>
            <a:r>
              <a:rPr lang="en-US" sz="1200" b="1" baseline="0" dirty="0" smtClean="0">
                <a:latin typeface="+mn-lt"/>
                <a:cs typeface="Arial" panose="020B0604020202020204" pitchFamily="34" charset="0"/>
              </a:rPr>
              <a:t> copy of the HCSIS MOR form and the corresponding Dictionaries page.</a:t>
            </a:r>
            <a:endParaRPr lang="en-US" sz="1200" b="1" dirty="0" smtClean="0">
              <a:latin typeface="+mn-lt"/>
              <a:cs typeface="Arial" panose="020B0604020202020204" pitchFamily="34" charset="0"/>
            </a:endParaRPr>
          </a:p>
          <a:p>
            <a:endParaRPr lang="en-US" sz="1200" b="1" dirty="0" smtClean="0">
              <a:latin typeface="+mn-lt"/>
              <a:cs typeface="Arial" panose="020B0604020202020204" pitchFamily="34" charset="0"/>
            </a:endParaRPr>
          </a:p>
          <a:p>
            <a:r>
              <a:rPr lang="en-US" sz="1200" b="1" kern="1200" dirty="0" smtClean="0">
                <a:solidFill>
                  <a:schemeClr val="tx1"/>
                </a:solidFill>
                <a:effectLst/>
                <a:latin typeface="+mn-lt"/>
                <a:ea typeface="+mn-ea"/>
                <a:cs typeface="Arial" panose="020B0604020202020204" pitchFamily="34" charset="0"/>
              </a:rPr>
              <a:t>HCSIS stands for “Home and Community Services Information System”.  It is an</a:t>
            </a:r>
            <a:r>
              <a:rPr lang="en-US" sz="1200" b="1" kern="1200" baseline="0" dirty="0" smtClean="0">
                <a:solidFill>
                  <a:schemeClr val="tx1"/>
                </a:solidFill>
                <a:effectLst/>
                <a:latin typeface="+mn-lt"/>
                <a:ea typeface="+mn-ea"/>
                <a:cs typeface="Arial" panose="020B0604020202020204" pitchFamily="34" charset="0"/>
              </a:rPr>
              <a:t> electronic</a:t>
            </a:r>
            <a:r>
              <a:rPr lang="en-US" sz="1200" b="1" kern="1200" dirty="0" smtClean="0">
                <a:solidFill>
                  <a:schemeClr val="tx1"/>
                </a:solidFill>
                <a:effectLst/>
                <a:latin typeface="+mn-lt"/>
                <a:ea typeface="+mn-ea"/>
                <a:cs typeface="Arial" panose="020B0604020202020204" pitchFamily="34" charset="0"/>
              </a:rPr>
              <a:t> system used for reporting and tracking medication occurrences in DDS.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Arial" panose="020B0604020202020204" pitchFamily="34" charset="0"/>
              </a:rPr>
              <a:t>The</a:t>
            </a:r>
            <a:r>
              <a:rPr lang="en-US" sz="1200" b="1" kern="1200" baseline="0" dirty="0" smtClean="0">
                <a:solidFill>
                  <a:schemeClr val="tx1"/>
                </a:solidFill>
                <a:effectLst/>
                <a:latin typeface="+mn-lt"/>
                <a:ea typeface="+mn-ea"/>
                <a:cs typeface="Arial" panose="020B0604020202020204" pitchFamily="34" charset="0"/>
              </a:rPr>
              <a:t> medication occurrence reporting system is Provider driven, meaning that only Providers have the ability to create MORs in HCSIS.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Arial" panose="020B0604020202020204" pitchFamily="34" charset="0"/>
              </a:rPr>
              <a:t>Responsibilities of both licensed and non-licensed staff using HCSIS vary from Provider to Provider.  Some Providers appoint only key staff to enter information.  Other Providers give the responsibility to Site Supervisor staff; there are others who have a two part process, one person enters information and a second person  finalizes the report. </a:t>
            </a:r>
          </a:p>
          <a:p>
            <a:endParaRPr lang="en-US" sz="1400" b="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159D6A56-F679-4CB1-B3E6-3096738CB34B}" type="slidenum">
              <a:rPr lang="en-US" smtClean="0"/>
              <a:t>1</a:t>
            </a:fld>
            <a:endParaRPr lang="en-US" dirty="0"/>
          </a:p>
        </p:txBody>
      </p:sp>
    </p:spTree>
    <p:extLst>
      <p:ext uri="{BB962C8B-B14F-4D97-AF65-F5344CB8AC3E}">
        <p14:creationId xmlns:p14="http://schemas.microsoft.com/office/powerpoint/2010/main" val="363728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3 is</a:t>
            </a:r>
            <a:r>
              <a:rPr lang="en-US" sz="1200" b="1" baseline="0" dirty="0" smtClean="0">
                <a:latin typeface="+mn-lt"/>
                <a:cs typeface="Arial" panose="020B0604020202020204" pitchFamily="34" charset="0"/>
              </a:rPr>
              <a:t> the site phone number in which the medication occurrence took place.</a:t>
            </a:r>
            <a:endParaRPr lang="en-US" sz="1200" b="1"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Sometimes when</a:t>
            </a:r>
            <a:r>
              <a:rPr lang="en-US" sz="1200" b="1" baseline="0" dirty="0" smtClean="0">
                <a:latin typeface="+mn-lt"/>
                <a:cs typeface="Arial" panose="020B0604020202020204" pitchFamily="34" charset="0"/>
              </a:rPr>
              <a:t> reviewing an MOR the MAP Coordinator may need additional information</a:t>
            </a:r>
            <a:r>
              <a:rPr lang="en-US" sz="1200" b="1" dirty="0" smtClean="0">
                <a:latin typeface="+mn-lt"/>
                <a:cs typeface="Arial" panose="020B0604020202020204" pitchFamily="34" charset="0"/>
              </a:rPr>
              <a:t> directly</a:t>
            </a:r>
            <a:r>
              <a:rPr lang="en-US" sz="1200" b="1" baseline="0" dirty="0" smtClean="0">
                <a:latin typeface="+mn-lt"/>
                <a:cs typeface="Arial" panose="020B0604020202020204" pitchFamily="34" charset="0"/>
              </a:rPr>
              <a:t> from the </a:t>
            </a:r>
            <a:r>
              <a:rPr lang="en-US" sz="1200" b="1" dirty="0" smtClean="0">
                <a:latin typeface="+mn-lt"/>
                <a:cs typeface="Arial" panose="020B0604020202020204" pitchFamily="34" charset="0"/>
              </a:rPr>
              <a:t>program staff, so please enter the site phone number,</a:t>
            </a:r>
            <a:r>
              <a:rPr lang="en-US" sz="1200" b="1" baseline="0" dirty="0" smtClean="0">
                <a:latin typeface="+mn-lt"/>
                <a:cs typeface="Arial" panose="020B0604020202020204" pitchFamily="34" charset="0"/>
              </a:rPr>
              <a:t> not the number for your agency main office</a:t>
            </a:r>
            <a:r>
              <a:rPr lang="en-US" sz="1200" b="1" baseline="0" dirty="0" smtClean="0">
                <a:latin typeface="Arial" panose="020B0604020202020204" pitchFamily="34" charset="0"/>
                <a:cs typeface="Arial" panose="020B0604020202020204" pitchFamily="34" charset="0"/>
              </a:rPr>
              <a:t>.</a:t>
            </a:r>
            <a:endParaRPr lang="en-US" sz="1200" b="1"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a:t>
            </a:fld>
            <a:endParaRPr lang="en-US" dirty="0"/>
          </a:p>
        </p:txBody>
      </p:sp>
    </p:spTree>
    <p:extLst>
      <p:ext uri="{BB962C8B-B14F-4D97-AF65-F5344CB8AC3E}">
        <p14:creationId xmlns:p14="http://schemas.microsoft.com/office/powerpoint/2010/main" val="18051985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 there, under Key Initiatives, click on HCSIS</a:t>
            </a:r>
            <a:endParaRPr lang="en-US" b="1" dirty="0"/>
          </a:p>
        </p:txBody>
      </p:sp>
      <p:sp>
        <p:nvSpPr>
          <p:cNvPr id="4" name="Slide Number Placeholder 3"/>
          <p:cNvSpPr>
            <a:spLocks noGrp="1"/>
          </p:cNvSpPr>
          <p:nvPr>
            <p:ph type="sldNum" sz="quarter" idx="10"/>
          </p:nvPr>
        </p:nvSpPr>
        <p:spPr/>
        <p:txBody>
          <a:bodyPr/>
          <a:lstStyle/>
          <a:p>
            <a:fld id="{159D6A56-F679-4CB1-B3E6-3096738CB34B}" type="slidenum">
              <a:rPr lang="en-US" smtClean="0"/>
              <a:t>100</a:t>
            </a:fld>
            <a:endParaRPr lang="en-US" dirty="0"/>
          </a:p>
        </p:txBody>
      </p:sp>
    </p:spTree>
    <p:extLst>
      <p:ext uri="{BB962C8B-B14F-4D97-AF65-F5344CB8AC3E}">
        <p14:creationId xmlns:p14="http://schemas.microsoft.com/office/powerpoint/2010/main" val="16164514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 on Medication Occurrence Report (MOR) Information and it will bring you to this screen..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101</a:t>
            </a:fld>
            <a:endParaRPr lang="en-US" dirty="0"/>
          </a:p>
        </p:txBody>
      </p:sp>
    </p:spTree>
    <p:extLst>
      <p:ext uri="{BB962C8B-B14F-4D97-AF65-F5344CB8AC3E}">
        <p14:creationId xmlns:p14="http://schemas.microsoft.com/office/powerpoint/2010/main" val="22615797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On this page there are several links with additional</a:t>
            </a:r>
            <a:r>
              <a:rPr lang="en-US" sz="1200" b="1" baseline="0" dirty="0" smtClean="0">
                <a:latin typeface="+mn-lt"/>
                <a:cs typeface="Arial" panose="020B0604020202020204" pitchFamily="34" charset="0"/>
              </a:rPr>
              <a:t> information, including: the Dictionaries page, a one </a:t>
            </a:r>
            <a:r>
              <a:rPr lang="en-US" sz="1200" b="1" baseline="0" dirty="0" err="1" smtClean="0">
                <a:latin typeface="+mn-lt"/>
                <a:cs typeface="Arial" panose="020B0604020202020204" pitchFamily="34" charset="0"/>
              </a:rPr>
              <a:t>pg</a:t>
            </a:r>
            <a:r>
              <a:rPr lang="en-US" sz="1200" b="1" baseline="0" dirty="0" smtClean="0">
                <a:latin typeface="+mn-lt"/>
                <a:cs typeface="Arial" panose="020B0604020202020204" pitchFamily="34" charset="0"/>
              </a:rPr>
              <a:t> MOR Form, the </a:t>
            </a:r>
            <a:r>
              <a:rPr lang="en-US" sz="1200" b="1" baseline="0" dirty="0" err="1" smtClean="0">
                <a:latin typeface="+mn-lt"/>
                <a:cs typeface="Arial" panose="020B0604020202020204" pitchFamily="34" charset="0"/>
              </a:rPr>
              <a:t>mor</a:t>
            </a:r>
            <a:r>
              <a:rPr lang="en-US" sz="1200" b="1" baseline="0" dirty="0" smtClean="0">
                <a:latin typeface="+mn-lt"/>
                <a:cs typeface="Arial" panose="020B0604020202020204" pitchFamily="34" charset="0"/>
              </a:rPr>
              <a:t> form in a PDF format, a set of instructions on how to fill out a Medication Occurrence Report, Frequently Asked Questions and last is a link to a Quick Guide which includes some screen shots for data entry.</a:t>
            </a:r>
            <a:endParaRPr lang="en-US" sz="1200" b="1"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59D6A56-F679-4CB1-B3E6-3096738CB34B}" type="slidenum">
              <a:rPr lang="en-US" smtClean="0"/>
              <a:t>102</a:t>
            </a:fld>
            <a:endParaRPr lang="en-US" dirty="0"/>
          </a:p>
        </p:txBody>
      </p:sp>
    </p:spTree>
    <p:extLst>
      <p:ext uri="{BB962C8B-B14F-4D97-AF65-F5344CB8AC3E}">
        <p14:creationId xmlns:p14="http://schemas.microsoft.com/office/powerpoint/2010/main" val="22924647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Ok, lets see if you are able to identify the category of the MOR submitted for review!….</a:t>
            </a:r>
            <a:endParaRPr lang="en-US" dirty="0" smtClean="0">
              <a:latin typeface="+mn-lt"/>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59D6A56-F679-4CB1-B3E6-3096738CB34B}" type="slidenum">
              <a:rPr lang="en-US" smtClean="0"/>
              <a:t>103</a:t>
            </a:fld>
            <a:endParaRPr lang="en-US"/>
          </a:p>
        </p:txBody>
      </p:sp>
    </p:spTree>
    <p:extLst>
      <p:ext uri="{BB962C8B-B14F-4D97-AF65-F5344CB8AC3E}">
        <p14:creationId xmlns:p14="http://schemas.microsoft.com/office/powerpoint/2010/main" val="25929848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reviewing this MOR, Ativan was</a:t>
            </a:r>
            <a:r>
              <a:rPr lang="en-US" b="1" baseline="0" dirty="0" smtClean="0"/>
              <a:t> ordered once daily PRN and it continued to be given after the medication had been discontinued, how would you classify the occurrence?</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104</a:t>
            </a:fld>
            <a:endParaRPr lang="en-US" dirty="0"/>
          </a:p>
        </p:txBody>
      </p:sp>
    </p:spTree>
    <p:extLst>
      <p:ext uri="{BB962C8B-B14F-4D97-AF65-F5344CB8AC3E}">
        <p14:creationId xmlns:p14="http://schemas.microsoft.com/office/powerpoint/2010/main" val="32743906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latin typeface="Arial" panose="020B0604020202020204" pitchFamily="34" charset="0"/>
                <a:cs typeface="Arial" panose="020B0604020202020204" pitchFamily="34" charset="0"/>
              </a:rPr>
              <a:t>…</a:t>
            </a:r>
            <a:r>
              <a:rPr lang="en-US" sz="1200" b="1" dirty="0" smtClean="0">
                <a:latin typeface="+mn-lt"/>
                <a:cs typeface="Arial" panose="020B0604020202020204" pitchFamily="34" charset="0"/>
              </a:rPr>
              <a:t>yes, it’s a wrong medication</a:t>
            </a:r>
            <a:endParaRPr lang="en-US" sz="1200" b="1"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59D6A56-F679-4CB1-B3E6-3096738CB34B}" type="slidenum">
              <a:rPr lang="en-US" smtClean="0"/>
              <a:t>105</a:t>
            </a:fld>
            <a:endParaRPr lang="en-US"/>
          </a:p>
        </p:txBody>
      </p:sp>
    </p:spTree>
    <p:extLst>
      <p:ext uri="{BB962C8B-B14F-4D97-AF65-F5344CB8AC3E}">
        <p14:creationId xmlns:p14="http://schemas.microsoft.com/office/powerpoint/2010/main" val="33963485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If you were reviewing this MOR:</a:t>
            </a:r>
            <a:r>
              <a:rPr lang="en-US" sz="1200" b="1" baseline="0" dirty="0" smtClean="0">
                <a:latin typeface="+mn-lt"/>
                <a:cs typeface="Arial" panose="020B0604020202020204" pitchFamily="34" charset="0"/>
              </a:rPr>
              <a:t> a medication is ordered once daily in the am and it was administered three times that day, </a:t>
            </a:r>
            <a:r>
              <a:rPr lang="en-US" sz="1200" b="1" dirty="0" smtClean="0">
                <a:latin typeface="+mn-lt"/>
                <a:cs typeface="Arial" panose="020B0604020202020204" pitchFamily="34" charset="0"/>
              </a:rPr>
              <a:t>what would you classify it</a:t>
            </a:r>
            <a:r>
              <a:rPr lang="en-US" sz="1200" b="1" baseline="0" dirty="0" smtClean="0">
                <a:latin typeface="+mn-lt"/>
                <a:cs typeface="Arial" panose="020B0604020202020204" pitchFamily="34" charset="0"/>
              </a:rPr>
              <a:t> </a:t>
            </a:r>
            <a:r>
              <a:rPr lang="en-US" sz="1200" b="1" dirty="0" smtClean="0">
                <a:latin typeface="+mn-lt"/>
                <a:cs typeface="Arial" panose="020B0604020202020204" pitchFamily="34" charset="0"/>
              </a:rPr>
              <a:t>as…</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106</a:t>
            </a:fld>
            <a:endParaRPr lang="en-US" dirty="0"/>
          </a:p>
        </p:txBody>
      </p:sp>
    </p:spTree>
    <p:extLst>
      <p:ext uri="{BB962C8B-B14F-4D97-AF65-F5344CB8AC3E}">
        <p14:creationId xmlns:p14="http://schemas.microsoft.com/office/powerpoint/2010/main" val="32424860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a:t>
            </a:r>
            <a:r>
              <a:rPr lang="en-US" sz="1200" b="1" dirty="0" smtClean="0">
                <a:latin typeface="+mn-lt"/>
                <a:cs typeface="Arial" panose="020B0604020202020204" pitchFamily="34" charset="0"/>
              </a:rPr>
              <a:t>you’re right, its wrong time</a:t>
            </a:r>
          </a:p>
          <a:p>
            <a:endParaRPr lang="en-US" dirty="0"/>
          </a:p>
        </p:txBody>
      </p:sp>
      <p:sp>
        <p:nvSpPr>
          <p:cNvPr id="4" name="Slide Number Placeholder 3"/>
          <p:cNvSpPr>
            <a:spLocks noGrp="1"/>
          </p:cNvSpPr>
          <p:nvPr>
            <p:ph type="sldNum" sz="quarter" idx="10"/>
          </p:nvPr>
        </p:nvSpPr>
        <p:spPr/>
        <p:txBody>
          <a:bodyPr/>
          <a:lstStyle/>
          <a:p>
            <a:fld id="{159D6A56-F679-4CB1-B3E6-3096738CB34B}" type="slidenum">
              <a:rPr lang="en-US" smtClean="0"/>
              <a:t>107</a:t>
            </a:fld>
            <a:endParaRPr lang="en-US"/>
          </a:p>
        </p:txBody>
      </p:sp>
    </p:spTree>
    <p:extLst>
      <p:ext uri="{BB962C8B-B14F-4D97-AF65-F5344CB8AC3E}">
        <p14:creationId xmlns:p14="http://schemas.microsoft.com/office/powerpoint/2010/main" val="39187073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a:t>
            </a:r>
            <a:r>
              <a:rPr lang="en-US" b="1" baseline="0" dirty="0" smtClean="0"/>
              <a:t> this example the medication is ordered twice daily hold for a systolic blood pressure of less than 100 or diastolic less than 50. The blood pressure was 86/59 and the medication was administered……what would you classify this as?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108</a:t>
            </a:fld>
            <a:endParaRPr lang="en-US" dirty="0"/>
          </a:p>
        </p:txBody>
      </p:sp>
    </p:spTree>
    <p:extLst>
      <p:ext uri="{BB962C8B-B14F-4D97-AF65-F5344CB8AC3E}">
        <p14:creationId xmlns:p14="http://schemas.microsoft.com/office/powerpoint/2010/main" val="41113568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a:t>
            </a:r>
            <a:r>
              <a:rPr lang="en-US" sz="1200" b="1" dirty="0" smtClean="0">
                <a:latin typeface="+mn-lt"/>
                <a:cs typeface="Arial" panose="020B0604020202020204" pitchFamily="34" charset="0"/>
              </a:rPr>
              <a:t>you’re right, its wrong time again</a:t>
            </a:r>
          </a:p>
          <a:p>
            <a:endParaRPr lang="en-US" dirty="0"/>
          </a:p>
        </p:txBody>
      </p:sp>
      <p:sp>
        <p:nvSpPr>
          <p:cNvPr id="4" name="Slide Number Placeholder 3"/>
          <p:cNvSpPr>
            <a:spLocks noGrp="1"/>
          </p:cNvSpPr>
          <p:nvPr>
            <p:ph type="sldNum" sz="quarter" idx="10"/>
          </p:nvPr>
        </p:nvSpPr>
        <p:spPr/>
        <p:txBody>
          <a:bodyPr/>
          <a:lstStyle/>
          <a:p>
            <a:fld id="{159D6A56-F679-4CB1-B3E6-3096738CB34B}" type="slidenum">
              <a:rPr lang="en-US" smtClean="0"/>
              <a:t>109</a:t>
            </a:fld>
            <a:endParaRPr lang="en-US"/>
          </a:p>
        </p:txBody>
      </p:sp>
    </p:spTree>
    <p:extLst>
      <p:ext uri="{BB962C8B-B14F-4D97-AF65-F5344CB8AC3E}">
        <p14:creationId xmlns:p14="http://schemas.microsoft.com/office/powerpoint/2010/main" val="3918707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4</a:t>
            </a:r>
            <a:r>
              <a:rPr lang="en-US" sz="1200" b="1" baseline="0" dirty="0" smtClean="0">
                <a:latin typeface="+mn-lt"/>
                <a:cs typeface="Arial" panose="020B0604020202020204" pitchFamily="34" charset="0"/>
              </a:rPr>
              <a:t> is the name of the supervisor responsible for the MOR follow up. </a:t>
            </a:r>
            <a:r>
              <a:rPr lang="en-US" sz="1200" b="1" dirty="0" smtClean="0">
                <a:latin typeface="+mn-lt"/>
                <a:cs typeface="Arial" panose="020B0604020202020204" pitchFamily="34" charset="0"/>
              </a:rPr>
              <a:t> MORs are sometimes marked</a:t>
            </a:r>
            <a:r>
              <a:rPr lang="en-US" sz="1200" b="1" baseline="0" dirty="0" smtClean="0">
                <a:latin typeface="+mn-lt"/>
                <a:cs typeface="Arial" panose="020B0604020202020204" pitchFamily="34" charset="0"/>
              </a:rPr>
              <a:t> ‘not approved’</a:t>
            </a:r>
            <a:r>
              <a:rPr lang="en-US" sz="1200" b="1" dirty="0" smtClean="0">
                <a:latin typeface="+mn-lt"/>
                <a:cs typeface="Arial" panose="020B0604020202020204" pitchFamily="34" charset="0"/>
              </a:rPr>
              <a:t> because the name of the certified</a:t>
            </a:r>
            <a:r>
              <a:rPr lang="en-US" sz="1200" b="1" baseline="0" dirty="0" smtClean="0">
                <a:latin typeface="+mn-lt"/>
                <a:cs typeface="Arial" panose="020B0604020202020204" pitchFamily="34" charset="0"/>
              </a:rPr>
              <a:t> staff who made the error or</a:t>
            </a:r>
            <a:r>
              <a:rPr lang="en-US" sz="1200" b="1" dirty="0" smtClean="0">
                <a:latin typeface="+mn-lt"/>
                <a:cs typeface="Arial" panose="020B0604020202020204" pitchFamily="34" charset="0"/>
              </a:rPr>
              <a:t> the name of the nurse who will be retraining is entered in this field</a:t>
            </a:r>
            <a:r>
              <a:rPr lang="en-US" sz="1200" b="1" baseline="0" dirty="0" smtClean="0">
                <a:latin typeface="+mn-lt"/>
                <a:cs typeface="Arial" panose="020B0604020202020204" pitchFamily="34" charset="0"/>
              </a:rPr>
              <a:t>.</a:t>
            </a:r>
            <a:r>
              <a:rPr lang="en-US" sz="1200" b="1" dirty="0" smtClean="0">
                <a:latin typeface="+mn-lt"/>
                <a:cs typeface="Arial" panose="020B0604020202020204" pitchFamily="34" charset="0"/>
              </a:rPr>
              <a:t> Even though the nurse may</a:t>
            </a:r>
            <a:r>
              <a:rPr lang="en-US" sz="1200" b="1" baseline="0" dirty="0" smtClean="0">
                <a:latin typeface="+mn-lt"/>
                <a:cs typeface="Arial" panose="020B0604020202020204" pitchFamily="34" charset="0"/>
              </a:rPr>
              <a:t> have a role in retraining staff, the Site Supervisor is responsible for MOR follow up and their name is entered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cs typeface="Arial" panose="020B0604020202020204" pitchFamily="34" charset="0"/>
            </a:endParaRPr>
          </a:p>
          <a:p>
            <a:r>
              <a:rPr lang="en-US" sz="1200" b="1" dirty="0" smtClean="0">
                <a:latin typeface="+mn-lt"/>
                <a:cs typeface="Arial" panose="020B0604020202020204" pitchFamily="34" charset="0"/>
              </a:rPr>
              <a:t>This field was recently updated online to state “Supervisor” Responsible for MOR follow up, the old wording stated “Staff” as seen on your screen;</a:t>
            </a:r>
            <a:r>
              <a:rPr lang="en-US" sz="1200" b="1" baseline="0" dirty="0" smtClean="0">
                <a:latin typeface="+mn-lt"/>
                <a:cs typeface="Arial" panose="020B0604020202020204" pitchFamily="34" charset="0"/>
              </a:rPr>
              <a:t> hopefully the change in wording will make it more clear the information to be entered in this field. </a:t>
            </a:r>
            <a:r>
              <a:rPr lang="en-US" sz="1200" b="1" i="1" baseline="0" dirty="0" smtClean="0">
                <a:latin typeface="+mn-lt"/>
                <a:cs typeface="Arial" panose="020B0604020202020204" pitchFamily="34" charset="0"/>
              </a:rPr>
              <a:t>(Please be aware, the printable paper version, just like this screen shot, still has the old wording.</a:t>
            </a:r>
            <a:r>
              <a:rPr lang="en-US" sz="1200" b="1" baseline="0" dirty="0" smtClean="0">
                <a:latin typeface="+mn-lt"/>
                <a:cs typeface="Arial" panose="020B0604020202020204" pitchFamily="34" charset="0"/>
              </a:rPr>
              <a:t>)</a:t>
            </a:r>
            <a:endParaRPr lang="en-US"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11</a:t>
            </a:fld>
            <a:endParaRPr lang="en-US" dirty="0"/>
          </a:p>
        </p:txBody>
      </p:sp>
    </p:spTree>
    <p:extLst>
      <p:ext uri="{BB962C8B-B14F-4D97-AF65-F5344CB8AC3E}">
        <p14:creationId xmlns:p14="http://schemas.microsoft.com/office/powerpoint/2010/main" val="18903214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How about this one,  400mg of a medication was ordered  and 200mg was administered</a:t>
            </a:r>
            <a:r>
              <a:rPr lang="en-US" sz="1200" b="1" dirty="0" smtClean="0">
                <a:latin typeface="+mn-lt"/>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110</a:t>
            </a:fld>
            <a:endParaRPr lang="en-US" dirty="0"/>
          </a:p>
        </p:txBody>
      </p:sp>
    </p:spTree>
    <p:extLst>
      <p:ext uri="{BB962C8B-B14F-4D97-AF65-F5344CB8AC3E}">
        <p14:creationId xmlns:p14="http://schemas.microsoft.com/office/powerpoint/2010/main" val="41113568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a:t>
            </a:r>
            <a:r>
              <a:rPr lang="en-US" sz="1400" b="1" dirty="0" smtClean="0">
                <a:latin typeface="+mn-lt"/>
                <a:cs typeface="Arial" panose="020B0604020202020204" pitchFamily="34" charset="0"/>
              </a:rPr>
              <a:t>yes, it’s a wrong dose</a:t>
            </a:r>
          </a:p>
          <a:p>
            <a:endParaRPr lang="en-US" dirty="0"/>
          </a:p>
        </p:txBody>
      </p:sp>
      <p:sp>
        <p:nvSpPr>
          <p:cNvPr id="4" name="Slide Number Placeholder 3"/>
          <p:cNvSpPr>
            <a:spLocks noGrp="1"/>
          </p:cNvSpPr>
          <p:nvPr>
            <p:ph type="sldNum" sz="quarter" idx="10"/>
          </p:nvPr>
        </p:nvSpPr>
        <p:spPr/>
        <p:txBody>
          <a:bodyPr/>
          <a:lstStyle/>
          <a:p>
            <a:fld id="{159D6A56-F679-4CB1-B3E6-3096738CB34B}" type="slidenum">
              <a:rPr lang="en-US" smtClean="0"/>
              <a:t>111</a:t>
            </a:fld>
            <a:endParaRPr lang="en-US"/>
          </a:p>
        </p:txBody>
      </p:sp>
    </p:spTree>
    <p:extLst>
      <p:ext uri="{BB962C8B-B14F-4D97-AF65-F5344CB8AC3E}">
        <p14:creationId xmlns:p14="http://schemas.microsoft.com/office/powerpoint/2010/main" val="33797178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latin typeface="+mn-lt"/>
                <a:cs typeface="Arial" panose="020B0604020202020204" pitchFamily="34" charset="0"/>
              </a:rPr>
              <a:t>Many times MORs are returned</a:t>
            </a:r>
            <a:r>
              <a:rPr lang="en-US" sz="1400" b="1" baseline="0" dirty="0" smtClean="0">
                <a:latin typeface="+mn-lt"/>
                <a:cs typeface="Arial" panose="020B0604020202020204" pitchFamily="34" charset="0"/>
              </a:rPr>
              <a:t> as ‘</a:t>
            </a:r>
            <a:r>
              <a:rPr lang="en-US" sz="1400" b="1" dirty="0" smtClean="0">
                <a:latin typeface="+mn-lt"/>
                <a:cs typeface="Arial" panose="020B0604020202020204" pitchFamily="34" charset="0"/>
              </a:rPr>
              <a:t>not approved’ due to an error in data entry regarding “wrong individual”. If the individual received medications not ordered for him or her the medications as ordered field must state N/A</a:t>
            </a:r>
            <a:r>
              <a:rPr lang="en-US" sz="1400" b="1" baseline="0" dirty="0" smtClean="0">
                <a:latin typeface="+mn-lt"/>
                <a:cs typeface="Arial" panose="020B0604020202020204" pitchFamily="34" charset="0"/>
              </a:rPr>
              <a:t> because these meds were not ordered for this person.</a:t>
            </a:r>
            <a:r>
              <a:rPr lang="en-US" sz="1400" b="1" dirty="0" smtClean="0">
                <a:latin typeface="+mn-lt"/>
                <a:cs typeface="Arial" panose="020B0604020202020204" pitchFamily="34" charset="0"/>
              </a:rPr>
              <a:t> To accomplish this…..</a:t>
            </a:r>
            <a:endParaRPr lang="en-US" sz="1400" b="1"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59D6A56-F679-4CB1-B3E6-3096738CB34B}" type="slidenum">
              <a:rPr lang="en-US" smtClean="0"/>
              <a:t>112</a:t>
            </a:fld>
            <a:endParaRPr lang="en-US"/>
          </a:p>
        </p:txBody>
      </p:sp>
    </p:spTree>
    <p:extLst>
      <p:ext uri="{BB962C8B-B14F-4D97-AF65-F5344CB8AC3E}">
        <p14:creationId xmlns:p14="http://schemas.microsoft.com/office/powerpoint/2010/main" val="18106353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the Medication Involved screen, type in ‘other’ in the medication search bar, then</a:t>
            </a:r>
            <a:r>
              <a:rPr lang="en-US" b="1" baseline="0" dirty="0" smtClean="0"/>
              <a:t> click the search button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113</a:t>
            </a:fld>
            <a:endParaRPr lang="en-US" dirty="0"/>
          </a:p>
        </p:txBody>
      </p:sp>
    </p:spTree>
    <p:extLst>
      <p:ext uri="{BB962C8B-B14F-4D97-AF65-F5344CB8AC3E}">
        <p14:creationId xmlns:p14="http://schemas.microsoft.com/office/powerpoint/2010/main" val="11295556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a:t>
            </a:r>
            <a:r>
              <a:rPr lang="en-US" b="1" baseline="0" dirty="0" smtClean="0"/>
              <a:t> on ‘other’ , type in n/a and then click select</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114</a:t>
            </a:fld>
            <a:endParaRPr lang="en-US" dirty="0"/>
          </a:p>
        </p:txBody>
      </p:sp>
    </p:spTree>
    <p:extLst>
      <p:ext uri="{BB962C8B-B14F-4D97-AF65-F5344CB8AC3E}">
        <p14:creationId xmlns:p14="http://schemas.microsoft.com/office/powerpoint/2010/main" val="16698818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Complete the medications as ordered and as given fields. As you can see on the screen, the medications as ordered fields all state n/a, since this medication is not ordered for this person, then the medications as</a:t>
            </a:r>
            <a:r>
              <a:rPr lang="en-US" b="1" baseline="0" dirty="0" smtClean="0"/>
              <a:t> </a:t>
            </a:r>
            <a:r>
              <a:rPr lang="en-US" b="1" dirty="0" smtClean="0"/>
              <a:t>given field contains the medication name and dose that was administered in error. If another medication was involved, click the add button and repeat the process.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115</a:t>
            </a:fld>
            <a:endParaRPr lang="en-US" dirty="0"/>
          </a:p>
        </p:txBody>
      </p:sp>
    </p:spTree>
    <p:extLst>
      <p:ext uri="{BB962C8B-B14F-4D97-AF65-F5344CB8AC3E}">
        <p14:creationId xmlns:p14="http://schemas.microsoft.com/office/powerpoint/2010/main" val="1118384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a:t>
            </a:r>
            <a:r>
              <a:rPr lang="en-US" b="1" baseline="0" dirty="0" smtClean="0"/>
              <a:t> you were reviewing this MOR what would you classify it as? The meds as ordered fields all state n/a and then the meds as given field has 2 medications listed…</a:t>
            </a:r>
          </a:p>
          <a:p>
            <a:endParaRPr lang="en-US" b="1" baseline="0"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116</a:t>
            </a:fld>
            <a:endParaRPr lang="en-US" dirty="0"/>
          </a:p>
        </p:txBody>
      </p:sp>
    </p:spTree>
    <p:extLst>
      <p:ext uri="{BB962C8B-B14F-4D97-AF65-F5344CB8AC3E}">
        <p14:creationId xmlns:p14="http://schemas.microsoft.com/office/powerpoint/2010/main" val="26067826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about this MOR</a:t>
            </a:r>
            <a:r>
              <a:rPr lang="en-US" b="1" baseline="0" dirty="0" smtClean="0"/>
              <a:t>? There are 3 meds as ordered/meds as given fields completed….</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117</a:t>
            </a:fld>
            <a:endParaRPr lang="en-US" dirty="0"/>
          </a:p>
        </p:txBody>
      </p:sp>
    </p:spTree>
    <p:extLst>
      <p:ext uri="{BB962C8B-B14F-4D97-AF65-F5344CB8AC3E}">
        <p14:creationId xmlns:p14="http://schemas.microsoft.com/office/powerpoint/2010/main" val="24132268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…your right,</a:t>
            </a:r>
            <a:r>
              <a:rPr lang="en-US" sz="1200" b="1" baseline="0" dirty="0" smtClean="0">
                <a:latin typeface="+mn-lt"/>
                <a:cs typeface="Arial" panose="020B0604020202020204" pitchFamily="34" charset="0"/>
              </a:rPr>
              <a:t> they are both</a:t>
            </a:r>
            <a:r>
              <a:rPr lang="en-US" sz="1200" b="1" dirty="0" smtClean="0">
                <a:latin typeface="+mn-lt"/>
                <a:cs typeface="Arial" panose="020B0604020202020204" pitchFamily="34" charset="0"/>
              </a:rPr>
              <a:t> a</a:t>
            </a:r>
            <a:r>
              <a:rPr lang="en-US" sz="1200" b="1" baseline="0" dirty="0" smtClean="0">
                <a:latin typeface="+mn-lt"/>
                <a:cs typeface="Arial" panose="020B0604020202020204" pitchFamily="34" charset="0"/>
              </a:rPr>
              <a:t> wrong individual and both examples of data entry are acceptable.</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9D6A56-F679-4CB1-B3E6-3096738CB34B}" type="slidenum">
              <a:rPr lang="en-US" smtClean="0"/>
              <a:t>118</a:t>
            </a:fld>
            <a:endParaRPr lang="en-US"/>
          </a:p>
        </p:txBody>
      </p:sp>
    </p:spTree>
    <p:extLst>
      <p:ext uri="{BB962C8B-B14F-4D97-AF65-F5344CB8AC3E}">
        <p14:creationId xmlns:p14="http://schemas.microsoft.com/office/powerpoint/2010/main" val="33797178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type of medication occurrence is this?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119</a:t>
            </a:fld>
            <a:endParaRPr lang="en-US" dirty="0"/>
          </a:p>
        </p:txBody>
      </p:sp>
    </p:spTree>
    <p:extLst>
      <p:ext uri="{BB962C8B-B14F-4D97-AF65-F5344CB8AC3E}">
        <p14:creationId xmlns:p14="http://schemas.microsoft.com/office/powerpoint/2010/main" val="203948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Field 5- What happened? A medication occurrence means one of the 5 ‘rights’ went ‘wrong’, notice there are 6 selections, omission being a subcategory of wrong time. From the dropdown, choose which type of medication occurrence happened.</a:t>
            </a:r>
            <a:endParaRPr lang="en-US" sz="1200" b="1" dirty="0" smtClean="0">
              <a:latin typeface="+mn-lt"/>
              <a:cs typeface="Arial" panose="020B0604020202020204" pitchFamily="34" charset="0"/>
            </a:endParaRPr>
          </a:p>
          <a:p>
            <a:r>
              <a:rPr lang="en-US" sz="1200" b="1" baseline="0" dirty="0" smtClean="0">
                <a:latin typeface="+mn-lt"/>
                <a:cs typeface="Arial" panose="020B0604020202020204" pitchFamily="34" charset="0"/>
              </a:rPr>
              <a:t>In response to this question, </a:t>
            </a:r>
            <a:r>
              <a:rPr lang="en-US" sz="1200" b="1" dirty="0" smtClean="0">
                <a:latin typeface="+mn-lt"/>
                <a:cs typeface="Arial" panose="020B0604020202020204" pitchFamily="34" charset="0"/>
              </a:rPr>
              <a:t>HCSIS</a:t>
            </a:r>
            <a:r>
              <a:rPr lang="en-US" sz="1200" b="1" baseline="0" dirty="0" smtClean="0">
                <a:latin typeface="+mn-lt"/>
                <a:cs typeface="Arial" panose="020B0604020202020204" pitchFamily="34" charset="0"/>
              </a:rPr>
              <a:t> allows for only one category to be selected.  Sometimes, more than one type, or category, of occurrence happens within the same med pass. </a:t>
            </a:r>
          </a:p>
          <a:p>
            <a:r>
              <a:rPr lang="en-US" sz="1200" b="1" baseline="0" dirty="0" smtClean="0">
                <a:latin typeface="+mn-lt"/>
                <a:cs typeface="Arial" panose="020B0604020202020204" pitchFamily="34" charset="0"/>
              </a:rPr>
              <a:t>As long as the occurrence was on the same date and time, to the same individual, during the same med pass, only one MOR is submitted. I’ll show you some examples in a few slides. </a:t>
            </a:r>
          </a:p>
          <a:p>
            <a:r>
              <a:rPr lang="en-US" sz="1200" b="1" baseline="0" dirty="0" smtClean="0">
                <a:latin typeface="+mn-lt"/>
                <a:cs typeface="Arial" panose="020B0604020202020204" pitchFamily="34" charset="0"/>
              </a:rPr>
              <a:t>First we’ll do a quick review of the medication occurrence categories.</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a:t>
            </a:fld>
            <a:endParaRPr lang="en-US" dirty="0"/>
          </a:p>
        </p:txBody>
      </p:sp>
    </p:spTree>
    <p:extLst>
      <p:ext uri="{BB962C8B-B14F-4D97-AF65-F5344CB8AC3E}">
        <p14:creationId xmlns:p14="http://schemas.microsoft.com/office/powerpoint/2010/main" val="19695914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a:t>
            </a:r>
            <a:r>
              <a:rPr lang="en-US" sz="1200" b="1" dirty="0" smtClean="0">
                <a:latin typeface="+mn-lt"/>
                <a:cs typeface="Arial" panose="020B0604020202020204" pitchFamily="34" charset="0"/>
              </a:rPr>
              <a:t>correct</a:t>
            </a:r>
            <a:r>
              <a:rPr lang="en-US" sz="1400" b="1" dirty="0" smtClean="0">
                <a:latin typeface="+mn-lt"/>
                <a:cs typeface="Arial" panose="020B0604020202020204" pitchFamily="34" charset="0"/>
              </a:rPr>
              <a:t>, it’s an</a:t>
            </a:r>
            <a:r>
              <a:rPr lang="en-US" sz="1400" b="1" baseline="0" dirty="0" smtClean="0">
                <a:latin typeface="+mn-lt"/>
                <a:cs typeface="Arial" panose="020B0604020202020204" pitchFamily="34" charset="0"/>
              </a:rPr>
              <a:t> omission</a:t>
            </a:r>
            <a:endParaRPr lang="en-US" sz="14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9D6A56-F679-4CB1-B3E6-3096738CB34B}" type="slidenum">
              <a:rPr lang="en-US" smtClean="0"/>
              <a:t>120</a:t>
            </a:fld>
            <a:endParaRPr lang="en-US"/>
          </a:p>
        </p:txBody>
      </p:sp>
    </p:spTree>
    <p:extLst>
      <p:ext uri="{BB962C8B-B14F-4D97-AF65-F5344CB8AC3E}">
        <p14:creationId xmlns:p14="http://schemas.microsoft.com/office/powerpoint/2010/main" val="33797178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is an example of four omitted medications during</a:t>
            </a:r>
            <a:r>
              <a:rPr lang="en-US" b="1" baseline="0" dirty="0" smtClean="0"/>
              <a:t> the same med pass, notice that each medications as given field tells me the med was not given.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121</a:t>
            </a:fld>
            <a:endParaRPr lang="en-US" dirty="0"/>
          </a:p>
        </p:txBody>
      </p:sp>
    </p:spTree>
    <p:extLst>
      <p:ext uri="{BB962C8B-B14F-4D97-AF65-F5344CB8AC3E}">
        <p14:creationId xmlns:p14="http://schemas.microsoft.com/office/powerpoint/2010/main" val="17066343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What category of </a:t>
            </a:r>
            <a:r>
              <a:rPr lang="en-US" sz="1200" b="1" dirty="0" err="1" smtClean="0">
                <a:latin typeface="+mn-lt"/>
                <a:cs typeface="Arial" panose="020B0604020202020204" pitchFamily="34" charset="0"/>
              </a:rPr>
              <a:t>mor</a:t>
            </a:r>
            <a:r>
              <a:rPr lang="en-US" sz="1200" b="1" dirty="0" smtClean="0">
                <a:latin typeface="+mn-lt"/>
                <a:cs typeface="Arial" panose="020B0604020202020204" pitchFamily="34" charset="0"/>
              </a:rPr>
              <a:t> is this? A</a:t>
            </a:r>
            <a:r>
              <a:rPr lang="en-US" sz="1200" b="1" baseline="0" dirty="0" smtClean="0">
                <a:latin typeface="+mn-lt"/>
                <a:cs typeface="Arial" panose="020B0604020202020204" pitchFamily="34" charset="0"/>
              </a:rPr>
              <a:t> </a:t>
            </a:r>
            <a:r>
              <a:rPr lang="en-US" sz="1200" b="1" dirty="0" smtClean="0">
                <a:latin typeface="+mn-lt"/>
                <a:cs typeface="Arial" panose="020B0604020202020204" pitchFamily="34" charset="0"/>
              </a:rPr>
              <a:t>blood</a:t>
            </a:r>
            <a:r>
              <a:rPr lang="en-US" sz="1200" b="1" baseline="0" dirty="0" smtClean="0">
                <a:latin typeface="+mn-lt"/>
                <a:cs typeface="Arial" panose="020B0604020202020204" pitchFamily="34" charset="0"/>
              </a:rPr>
              <a:t> pressure</a:t>
            </a:r>
            <a:r>
              <a:rPr lang="en-US" sz="1200" b="1" dirty="0" smtClean="0">
                <a:latin typeface="+mn-lt"/>
                <a:cs typeface="Arial" panose="020B0604020202020204" pitchFamily="34" charset="0"/>
              </a:rPr>
              <a:t> is ordered 2x a </a:t>
            </a:r>
            <a:r>
              <a:rPr lang="en-US" sz="1200" b="1" dirty="0" err="1" smtClean="0">
                <a:latin typeface="+mn-lt"/>
                <a:cs typeface="Arial" panose="020B0604020202020204" pitchFamily="34" charset="0"/>
              </a:rPr>
              <a:t>wk</a:t>
            </a:r>
            <a:r>
              <a:rPr lang="en-US" sz="1200" b="1" dirty="0" smtClean="0">
                <a:latin typeface="+mn-lt"/>
                <a:cs typeface="Arial" panose="020B0604020202020204" pitchFamily="34" charset="0"/>
              </a:rPr>
              <a:t> and it was not taken. Your right, this is not a medication occurrence because it did not involve a medication! A medication occurrence must involve a medication. Do not</a:t>
            </a:r>
            <a:r>
              <a:rPr lang="en-US" sz="1200" b="1" baseline="0" dirty="0" smtClean="0">
                <a:latin typeface="+mn-lt"/>
                <a:cs typeface="Arial" panose="020B0604020202020204" pitchFamily="34" charset="0"/>
              </a:rPr>
              <a:t> use a medication occurrence report to document a missed feeding or treatment, unless the feeding or treatment involved a medication. This report had to be deleted as it does not meet the criteria for a medication occurrence. If you realize you started a report in error, please contact your map coordinator with the event ID number requesting the event be deleted and the reason why.</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122</a:t>
            </a:fld>
            <a:endParaRPr lang="en-US" dirty="0"/>
          </a:p>
        </p:txBody>
      </p:sp>
    </p:spTree>
    <p:extLst>
      <p:ext uri="{BB962C8B-B14F-4D97-AF65-F5344CB8AC3E}">
        <p14:creationId xmlns:p14="http://schemas.microsoft.com/office/powerpoint/2010/main" val="36004864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Sometimes a single medication occurrence fits into more than one category. This</a:t>
            </a:r>
            <a:r>
              <a:rPr lang="en-US" b="1" baseline="0" dirty="0" smtClean="0"/>
              <a:t> is an example</a:t>
            </a:r>
            <a:r>
              <a:rPr lang="en-US" b="1" dirty="0" smtClean="0"/>
              <a:t> of more</a:t>
            </a:r>
            <a:r>
              <a:rPr lang="en-US" b="1" baseline="0" dirty="0" smtClean="0"/>
              <a:t> than one category of medication occurrence happening during the same med pass. On the screen the wrong dose of Toprol was given and the Lipitor was omitted completely. Since only one category of MOR may be chosen either omission or wrong dose may be selected.</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123</a:t>
            </a:fld>
            <a:endParaRPr lang="en-US" dirty="0"/>
          </a:p>
        </p:txBody>
      </p:sp>
    </p:spTree>
    <p:extLst>
      <p:ext uri="{BB962C8B-B14F-4D97-AF65-F5344CB8AC3E}">
        <p14:creationId xmlns:p14="http://schemas.microsoft.com/office/powerpoint/2010/main" val="17032701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 </a:t>
            </a:r>
            <a:r>
              <a:rPr lang="en-US" b="1" baseline="0" dirty="0" smtClean="0"/>
              <a:t>DPH MAP Policy states that </a:t>
            </a:r>
            <a:r>
              <a:rPr lang="en-US" b="1" dirty="0" smtClean="0"/>
              <a:t>MORs must</a:t>
            </a:r>
            <a:r>
              <a:rPr lang="en-US" b="1" baseline="0" dirty="0" smtClean="0"/>
              <a:t> be reported within 7 days of discovery. If it’s a Hotline MOR the reporting requirement is within 24hrs of discovery</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124</a:t>
            </a:fld>
            <a:endParaRPr lang="en-US" dirty="0"/>
          </a:p>
        </p:txBody>
      </p:sp>
    </p:spTree>
    <p:extLst>
      <p:ext uri="{BB962C8B-B14F-4D97-AF65-F5344CB8AC3E}">
        <p14:creationId xmlns:p14="http://schemas.microsoft.com/office/powerpoint/2010/main" val="10257139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a:t>
            </a:r>
            <a:r>
              <a:rPr lang="en-US" b="1" baseline="0" dirty="0" smtClean="0"/>
              <a:t> you have questions, please contact your regional DDS MAP Coordinator, I am in the Central/West Region, Gina Hunt is in the Northeast Region…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125</a:t>
            </a:fld>
            <a:endParaRPr lang="en-US" dirty="0"/>
          </a:p>
        </p:txBody>
      </p:sp>
    </p:spTree>
    <p:extLst>
      <p:ext uri="{BB962C8B-B14F-4D97-AF65-F5344CB8AC3E}">
        <p14:creationId xmlns:p14="http://schemas.microsoft.com/office/powerpoint/2010/main" val="17554412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Mary Despres is</a:t>
            </a:r>
            <a:r>
              <a:rPr lang="en-US" b="1" baseline="0" dirty="0" smtClean="0"/>
              <a:t> in the Metro Region and Susan Canuel is in the Southeast Region.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126</a:t>
            </a:fld>
            <a:endParaRPr lang="en-US" dirty="0"/>
          </a:p>
        </p:txBody>
      </p:sp>
    </p:spTree>
    <p:extLst>
      <p:ext uri="{BB962C8B-B14F-4D97-AF65-F5344CB8AC3E}">
        <p14:creationId xmlns:p14="http://schemas.microsoft.com/office/powerpoint/2010/main" val="175544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 omission is when the medication is not given at all,</a:t>
            </a:r>
            <a:r>
              <a:rPr lang="en-US" b="1" baseline="0" dirty="0" smtClean="0"/>
              <a:t> the individual never received the med. Some possible reasons are listed on the screen. </a:t>
            </a:r>
            <a:endParaRPr lang="en-US" b="1" dirty="0"/>
          </a:p>
        </p:txBody>
      </p:sp>
      <p:sp>
        <p:nvSpPr>
          <p:cNvPr id="4" name="Slide Number Placeholder 3"/>
          <p:cNvSpPr>
            <a:spLocks noGrp="1"/>
          </p:cNvSpPr>
          <p:nvPr>
            <p:ph type="sldNum" sz="quarter" idx="10"/>
          </p:nvPr>
        </p:nvSpPr>
        <p:spPr/>
        <p:txBody>
          <a:bodyPr/>
          <a:lstStyle/>
          <a:p>
            <a:fld id="{159D6A56-F679-4CB1-B3E6-3096738CB34B}" type="slidenum">
              <a:rPr lang="en-US" smtClean="0"/>
              <a:t>13</a:t>
            </a:fld>
            <a:endParaRPr lang="en-US" dirty="0"/>
          </a:p>
        </p:txBody>
      </p:sp>
    </p:spTree>
    <p:extLst>
      <p:ext uri="{BB962C8B-B14F-4D97-AF65-F5344CB8AC3E}">
        <p14:creationId xmlns:p14="http://schemas.microsoft.com/office/powerpoint/2010/main" val="1774466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An example of wrong individual would be if a set of meds was prepared for one individual and then accidently administered to a different individual or if a set of meds was prepared, left unattended and an individual they were not ordered for ingests them. </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a:t>
            </a:fld>
            <a:endParaRPr lang="en-US" dirty="0"/>
          </a:p>
        </p:txBody>
      </p:sp>
    </p:spTree>
    <p:extLst>
      <p:ext uri="{BB962C8B-B14F-4D97-AF65-F5344CB8AC3E}">
        <p14:creationId xmlns:p14="http://schemas.microsoft.com/office/powerpoint/2010/main" val="1636464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A wrong time is when a med is given either too early before the ordered time….. too late after the ordered time …… too many times in the same day</a:t>
            </a:r>
            <a:r>
              <a:rPr lang="en-US" sz="1200" b="1" baseline="0" dirty="0" smtClean="0">
                <a:latin typeface="+mn-lt"/>
                <a:cs typeface="Arial" panose="020B0604020202020204" pitchFamily="34" charset="0"/>
              </a:rPr>
              <a:t>…..or….</a:t>
            </a:r>
            <a:endParaRPr lang="en-US" sz="1200" b="1"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15</a:t>
            </a:fld>
            <a:endParaRPr lang="en-US" dirty="0"/>
          </a:p>
        </p:txBody>
      </p:sp>
    </p:spTree>
    <p:extLst>
      <p:ext uri="{BB962C8B-B14F-4D97-AF65-F5344CB8AC3E}">
        <p14:creationId xmlns:p14="http://schemas.microsoft.com/office/powerpoint/2010/main" val="205005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it could be if a parameter is included in the order and not followed. For example; if a medication has a parameter to take the blood pressure daily, hold for blood pressure below 90/60, if the med is administered without taking the blood pressure first, this is considered a wrong time. Or if the blood pressure is taken, the result falls below the stated parameter and the medication was given when it should not have been.</a:t>
            </a:r>
            <a:endParaRPr lang="en-US" sz="1200" b="1" dirty="0" smtClean="0">
              <a:latin typeface="+mn-lt"/>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16</a:t>
            </a:fld>
            <a:endParaRPr lang="en-US" dirty="0"/>
          </a:p>
        </p:txBody>
      </p:sp>
    </p:spTree>
    <p:extLst>
      <p:ext uri="{BB962C8B-B14F-4D97-AF65-F5344CB8AC3E}">
        <p14:creationId xmlns:p14="http://schemas.microsoft.com/office/powerpoint/2010/main" val="205005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a:t>
            </a:r>
            <a:r>
              <a:rPr lang="en-US" b="1" baseline="0" dirty="0" smtClean="0"/>
              <a:t> wrong medication is either  when a medication is given without an HCP order, using an expired order or a medication continues to be given after it was discontinued.</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17</a:t>
            </a:fld>
            <a:endParaRPr lang="en-US" dirty="0"/>
          </a:p>
        </p:txBody>
      </p:sp>
    </p:spTree>
    <p:extLst>
      <p:ext uri="{BB962C8B-B14F-4D97-AF65-F5344CB8AC3E}">
        <p14:creationId xmlns:p14="http://schemas.microsoft.com/office/powerpoint/2010/main" val="2116406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 examples of wrong route are listed on your screen….</a:t>
            </a:r>
            <a:endParaRPr lang="en-US" b="1" dirty="0"/>
          </a:p>
        </p:txBody>
      </p:sp>
      <p:sp>
        <p:nvSpPr>
          <p:cNvPr id="4" name="Slide Number Placeholder 3"/>
          <p:cNvSpPr>
            <a:spLocks noGrp="1"/>
          </p:cNvSpPr>
          <p:nvPr>
            <p:ph type="sldNum" sz="quarter" idx="10"/>
          </p:nvPr>
        </p:nvSpPr>
        <p:spPr/>
        <p:txBody>
          <a:bodyPr/>
          <a:lstStyle/>
          <a:p>
            <a:fld id="{159D6A56-F679-4CB1-B3E6-3096738CB34B}" type="slidenum">
              <a:rPr lang="en-US" smtClean="0"/>
              <a:t>18</a:t>
            </a:fld>
            <a:endParaRPr lang="en-US"/>
          </a:p>
        </p:txBody>
      </p:sp>
    </p:spTree>
    <p:extLst>
      <p:ext uri="{BB962C8B-B14F-4D97-AF65-F5344CB8AC3E}">
        <p14:creationId xmlns:p14="http://schemas.microsoft.com/office/powerpoint/2010/main" val="3415010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A wrong dose</a:t>
            </a:r>
            <a:r>
              <a:rPr lang="en-US" sz="1200" b="1" baseline="0" dirty="0" smtClean="0">
                <a:latin typeface="+mn-lt"/>
                <a:cs typeface="Arial" panose="020B0604020202020204" pitchFamily="34" charset="0"/>
              </a:rPr>
              <a:t> is when either too much or too little of the ordered medication is given at the specified time.</a:t>
            </a:r>
            <a:endParaRPr lang="en-US" sz="1200" b="1"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19</a:t>
            </a:fld>
            <a:endParaRPr lang="en-US" dirty="0"/>
          </a:p>
        </p:txBody>
      </p:sp>
    </p:spTree>
    <p:extLst>
      <p:ext uri="{BB962C8B-B14F-4D97-AF65-F5344CB8AC3E}">
        <p14:creationId xmlns:p14="http://schemas.microsoft.com/office/powerpoint/2010/main" val="117113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Arial" panose="020B0604020202020204" pitchFamily="34" charset="0"/>
              </a:rPr>
              <a:t>To start the process, after entering</a:t>
            </a:r>
            <a:r>
              <a:rPr lang="en-US" sz="1200" b="1" kern="1200" baseline="0" dirty="0" smtClean="0">
                <a:solidFill>
                  <a:schemeClr val="tx1"/>
                </a:solidFill>
                <a:effectLst/>
                <a:latin typeface="+mn-lt"/>
                <a:ea typeface="+mn-ea"/>
                <a:cs typeface="Arial" panose="020B0604020202020204" pitchFamily="34" charset="0"/>
              </a:rPr>
              <a:t> your User ID and password,</a:t>
            </a:r>
            <a:r>
              <a:rPr lang="en-US" sz="1200" b="1" kern="1200" dirty="0" smtClean="0">
                <a:solidFill>
                  <a:schemeClr val="tx1"/>
                </a:solidFill>
                <a:effectLst/>
                <a:latin typeface="+mn-lt"/>
                <a:ea typeface="+mn-ea"/>
                <a:cs typeface="Arial" panose="020B0604020202020204" pitchFamily="34" charset="0"/>
              </a:rPr>
              <a:t> you</a:t>
            </a:r>
            <a:r>
              <a:rPr lang="en-US" sz="1200" b="1" kern="1200" baseline="0" dirty="0" smtClean="0">
                <a:solidFill>
                  <a:schemeClr val="tx1"/>
                </a:solidFill>
                <a:effectLst/>
                <a:latin typeface="+mn-lt"/>
                <a:ea typeface="+mn-ea"/>
                <a:cs typeface="Arial" panose="020B0604020202020204" pitchFamily="34" charset="0"/>
              </a:rPr>
              <a:t> will come to </a:t>
            </a:r>
            <a:r>
              <a:rPr lang="en-US" sz="1200" b="1" kern="1200" dirty="0" smtClean="0">
                <a:solidFill>
                  <a:schemeClr val="tx1"/>
                </a:solidFill>
                <a:effectLst/>
                <a:latin typeface="+mn-lt"/>
                <a:ea typeface="+mn-ea"/>
                <a:cs typeface="Arial" panose="020B0604020202020204" pitchFamily="34" charset="0"/>
              </a:rPr>
              <a:t>the  HCSIS home screen, the USER navigates to the Incident Management Data Entry Screen,</a:t>
            </a:r>
            <a:r>
              <a:rPr lang="en-US" sz="1200" b="1" kern="1200" baseline="0" dirty="0" smtClean="0">
                <a:solidFill>
                  <a:schemeClr val="tx1"/>
                </a:solidFill>
                <a:effectLst/>
                <a:latin typeface="+mn-lt"/>
                <a:ea typeface="+mn-ea"/>
                <a:cs typeface="Arial" panose="020B0604020202020204" pitchFamily="34" charset="0"/>
              </a:rPr>
              <a:t> </a:t>
            </a:r>
            <a:r>
              <a:rPr lang="en-US" sz="1200" b="1" kern="1200" dirty="0" smtClean="0">
                <a:solidFill>
                  <a:schemeClr val="tx1"/>
                </a:solidFill>
                <a:effectLst/>
                <a:latin typeface="+mn-lt"/>
                <a:ea typeface="+mn-ea"/>
                <a:cs typeface="Arial" panose="020B0604020202020204" pitchFamily="34" charset="0"/>
              </a:rPr>
              <a:t>by clicking QM, </a:t>
            </a:r>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2</a:t>
            </a:fld>
            <a:endParaRPr lang="en-US" dirty="0"/>
          </a:p>
        </p:txBody>
      </p:sp>
    </p:spTree>
    <p:extLst>
      <p:ext uri="{BB962C8B-B14F-4D97-AF65-F5344CB8AC3E}">
        <p14:creationId xmlns:p14="http://schemas.microsoft.com/office/powerpoint/2010/main" val="1754881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Fields 6-9. Date and time of the medication occurrence and date and time of discovery.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To enter this information, click on the calendar symbol and the current calendar page will open. Using the dropdowns, select the month and year of the medication occurrence, then click on the appropriate 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extLst>
      <p:ext uri="{BB962C8B-B14F-4D97-AF65-F5344CB8AC3E}">
        <p14:creationId xmlns:p14="http://schemas.microsoft.com/office/powerpoint/2010/main" val="1075021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a:t>
            </a:r>
            <a:r>
              <a:rPr lang="en-US" b="1" baseline="0" dirty="0" smtClean="0"/>
              <a:t> the date of the MOR is entered, next is the time, from the dropdown, select the time. As you can see on your screen, the times listed in the drop down are every half hour, if this does not correspond with the actual time of the medication occurrence, you can enter the time by typing it in, be sure to include the ‘am’ or ‘pm’.</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21</a:t>
            </a:fld>
            <a:endParaRPr lang="en-US" dirty="0"/>
          </a:p>
        </p:txBody>
      </p:sp>
    </p:spTree>
    <p:extLst>
      <p:ext uri="{BB962C8B-B14F-4D97-AF65-F5344CB8AC3E}">
        <p14:creationId xmlns:p14="http://schemas.microsoft.com/office/powerpoint/2010/main" val="1013707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mn-lt"/>
              </a:rPr>
              <a:t>Next is the date and time of discovery. Using the same process, select the date and time of discovery.</a:t>
            </a:r>
          </a:p>
          <a:p>
            <a:endParaRPr lang="en-US" b="1"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On the paper HCSIS form these fields, date of occurrence and date of discovery, are reversed compared to what you see online,</a:t>
            </a:r>
            <a:r>
              <a:rPr lang="en-US" sz="1200" b="1" baseline="0" dirty="0" smtClean="0">
                <a:latin typeface="+mn-lt"/>
                <a:cs typeface="Arial" panose="020B0604020202020204" pitchFamily="34" charset="0"/>
              </a:rPr>
              <a:t> so be mindful when completing the data entry in HCSIS that your dates make sense, especially if you are entering data from the completed paper form. </a:t>
            </a:r>
            <a:endParaRPr lang="en-US" b="1"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22</a:t>
            </a:fld>
            <a:endParaRPr lang="en-US" dirty="0"/>
          </a:p>
        </p:txBody>
      </p:sp>
    </p:spTree>
    <p:extLst>
      <p:ext uri="{BB962C8B-B14F-4D97-AF65-F5344CB8AC3E}">
        <p14:creationId xmlns:p14="http://schemas.microsoft.com/office/powerpoint/2010/main" val="3233583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cs typeface="Arial" panose="020B0604020202020204" pitchFamily="34" charset="0"/>
              </a:rPr>
              <a:t>Field 10, did the medication occurrence happen over multiple consecutive administrations? </a:t>
            </a:r>
          </a:p>
          <a:p>
            <a:r>
              <a:rPr lang="en-US" b="1" dirty="0" smtClean="0">
                <a:latin typeface="+mn-lt"/>
              </a:rPr>
              <a:t>From the drop down select yes or no.</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cs typeface="Arial" panose="020B0604020202020204" pitchFamily="34" charset="0"/>
              </a:rPr>
              <a:t>To be considered multiple consecutive there cannot be a break in the occurrences. For</a:t>
            </a:r>
            <a:r>
              <a:rPr lang="en-US" sz="1400" b="1" baseline="0" dirty="0" smtClean="0">
                <a:latin typeface="+mn-lt"/>
                <a:cs typeface="Arial" panose="020B0604020202020204" pitchFamily="34" charset="0"/>
              </a:rPr>
              <a:t> example, i</a:t>
            </a:r>
            <a:r>
              <a:rPr lang="en-US" sz="1400" b="1" dirty="0" smtClean="0">
                <a:latin typeface="+mn-lt"/>
                <a:cs typeface="Arial" panose="020B0604020202020204" pitchFamily="34" charset="0"/>
              </a:rPr>
              <a:t>f</a:t>
            </a:r>
            <a:r>
              <a:rPr lang="en-US" sz="1400" b="1" baseline="0" dirty="0" smtClean="0">
                <a:latin typeface="+mn-lt"/>
                <a:cs typeface="Arial" panose="020B0604020202020204" pitchFamily="34" charset="0"/>
              </a:rPr>
              <a:t> a medication is ordered 3 times daily and the 4pm and 8pm doses were missed, this question would be answered ‘yes’ </a:t>
            </a:r>
            <a:endParaRPr lang="en-US" sz="1400" b="1" dirty="0" smtClean="0">
              <a:latin typeface="+mn-lt"/>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23</a:t>
            </a:fld>
            <a:endParaRPr lang="en-US" dirty="0"/>
          </a:p>
        </p:txBody>
      </p:sp>
    </p:spTree>
    <p:extLst>
      <p:ext uri="{BB962C8B-B14F-4D97-AF65-F5344CB8AC3E}">
        <p14:creationId xmlns:p14="http://schemas.microsoft.com/office/powerpoint/2010/main" val="406003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If ‘yes’ was selected in field 10, then you must count up the doses missed and enter that number in field 11.</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In the example from the previous slide, the 4pm and 8pm doses were missed, so ‘yes’ is selected and then 2 is entered.</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24</a:t>
            </a:fld>
            <a:endParaRPr lang="en-US" dirty="0"/>
          </a:p>
        </p:txBody>
      </p:sp>
    </p:spTree>
    <p:extLst>
      <p:ext uri="{BB962C8B-B14F-4D97-AF65-F5344CB8AC3E}">
        <p14:creationId xmlns:p14="http://schemas.microsoft.com/office/powerpoint/2010/main" val="2935298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If the medication occurrence happened only once, ‘no’ would be selected from the dropdown, and then next field would be left blank. Do not answer ‘no’ and then enter the number 1, if 1 is entered the MOR gets counted twice.</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25</a:t>
            </a:fld>
            <a:endParaRPr lang="en-US" dirty="0"/>
          </a:p>
        </p:txBody>
      </p:sp>
    </p:spTree>
    <p:extLst>
      <p:ext uri="{BB962C8B-B14F-4D97-AF65-F5344CB8AC3E}">
        <p14:creationId xmlns:p14="http://schemas.microsoft.com/office/powerpoint/2010/main" val="3559149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Field 12, staff position of person giving medication</a:t>
            </a:r>
          </a:p>
          <a:p>
            <a:r>
              <a:rPr lang="en-US" sz="1200" b="1" dirty="0" smtClean="0">
                <a:latin typeface="+mn-lt"/>
                <a:cs typeface="Arial" panose="020B0604020202020204" pitchFamily="34" charset="0"/>
              </a:rPr>
              <a:t>Dictionary #1 is a list of staff positions of the person giving medication, from the drop down make a selection.</a:t>
            </a:r>
          </a:p>
          <a:p>
            <a:endParaRPr lang="en-US" sz="1200" b="1" dirty="0" smtClean="0">
              <a:latin typeface="+mn-lt"/>
              <a:cs typeface="Arial" panose="020B0604020202020204" pitchFamily="34" charset="0"/>
            </a:endParaRPr>
          </a:p>
          <a:p>
            <a:r>
              <a:rPr lang="en-US" sz="1200" b="1" dirty="0" smtClean="0">
                <a:latin typeface="+mn-lt"/>
                <a:cs typeface="Arial" panose="020B0604020202020204" pitchFamily="34" charset="0"/>
              </a:rPr>
              <a:t>If medication</a:t>
            </a:r>
            <a:r>
              <a:rPr lang="en-US" sz="1200" b="1" baseline="0" dirty="0" smtClean="0">
                <a:latin typeface="+mn-lt"/>
                <a:cs typeface="Arial" panose="020B0604020202020204" pitchFamily="34" charset="0"/>
              </a:rPr>
              <a:t> was omitted because there was no MAP Certified staff on duty or staff called out sick, do not enter “Never MAP Certified-Direct Care.” An example of when this might be selected is if a medication occurrence happens and the staff who made the error was never map certified.</a:t>
            </a:r>
          </a:p>
          <a:p>
            <a:endParaRPr lang="en-US" sz="1200" b="1" baseline="0" dirty="0" smtClean="0">
              <a:latin typeface="+mn-lt"/>
              <a:cs typeface="Arial" panose="020B0604020202020204" pitchFamily="34" charset="0"/>
            </a:endParaRPr>
          </a:p>
          <a:p>
            <a:r>
              <a:rPr lang="en-US" sz="1200" b="1" baseline="0" dirty="0" smtClean="0">
                <a:latin typeface="+mn-lt"/>
                <a:cs typeface="Arial" panose="020B0604020202020204" pitchFamily="34" charset="0"/>
              </a:rPr>
              <a:t>If a MAP Certified staff gave meds and it is noted afterwards their MAP Certification status had expired; unless there was a mistake when meds were given this is a medication issue (and certainly must be addressed internally) but is not considered a medication occurrence.</a:t>
            </a:r>
            <a:endParaRPr lang="en-US"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26</a:t>
            </a:fld>
            <a:endParaRPr lang="en-US" dirty="0"/>
          </a:p>
        </p:txBody>
      </p:sp>
    </p:spTree>
    <p:extLst>
      <p:ext uri="{BB962C8B-B14F-4D97-AF65-F5344CB8AC3E}">
        <p14:creationId xmlns:p14="http://schemas.microsoft.com/office/powerpoint/2010/main" val="1704985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13, Dictionary #2 is a list of all the possible reasons/ contributing factors the medication occurrence happened.</a:t>
            </a:r>
            <a:r>
              <a:rPr lang="en-US" sz="1200" b="1" baseline="0" dirty="0" smtClean="0">
                <a:latin typeface="+mn-lt"/>
                <a:cs typeface="Arial" panose="020B0604020202020204" pitchFamily="34" charset="0"/>
              </a:rPr>
              <a:t> </a:t>
            </a:r>
            <a:endParaRPr lang="en-US" sz="1200" b="1" dirty="0" smtClean="0">
              <a:latin typeface="+mn-lt"/>
              <a:cs typeface="Arial" panose="020B0604020202020204" pitchFamily="34" charset="0"/>
            </a:endParaRPr>
          </a:p>
          <a:p>
            <a:r>
              <a:rPr lang="en-US" sz="1200" b="1" dirty="0" smtClean="0">
                <a:latin typeface="+mn-lt"/>
                <a:cs typeface="Arial" panose="020B0604020202020204" pitchFamily="34" charset="0"/>
              </a:rPr>
              <a:t>You may</a:t>
            </a:r>
            <a:r>
              <a:rPr lang="en-US" sz="1200" b="1" baseline="0" dirty="0" smtClean="0">
                <a:latin typeface="+mn-lt"/>
                <a:cs typeface="Arial" panose="020B0604020202020204" pitchFamily="34" charset="0"/>
              </a:rPr>
              <a:t> select</a:t>
            </a:r>
            <a:r>
              <a:rPr lang="en-US" sz="1200" b="1" dirty="0" smtClean="0">
                <a:latin typeface="+mn-lt"/>
                <a:cs typeface="Arial" panose="020B0604020202020204" pitchFamily="34" charset="0"/>
              </a:rPr>
              <a:t> as many as</a:t>
            </a:r>
            <a:r>
              <a:rPr lang="en-US" sz="1200" b="1" baseline="0" dirty="0" smtClean="0">
                <a:latin typeface="+mn-lt"/>
                <a:cs typeface="Arial" panose="020B0604020202020204" pitchFamily="34" charset="0"/>
              </a:rPr>
              <a:t> apply to the situation….</a:t>
            </a:r>
            <a:endParaRPr lang="en-US"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27</a:t>
            </a:fld>
            <a:endParaRPr lang="en-US" dirty="0"/>
          </a:p>
        </p:txBody>
      </p:sp>
    </p:spTree>
    <p:extLst>
      <p:ext uri="{BB962C8B-B14F-4D97-AF65-F5344CB8AC3E}">
        <p14:creationId xmlns:p14="http://schemas.microsoft.com/office/powerpoint/2010/main" val="2527520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14, MAP Consultant title,</a:t>
            </a:r>
            <a:r>
              <a:rPr lang="en-US" sz="1200" b="1" baseline="0" dirty="0" smtClean="0">
                <a:latin typeface="+mn-lt"/>
                <a:cs typeface="Arial" panose="020B0604020202020204" pitchFamily="34" charset="0"/>
              </a:rPr>
              <a:t> allows for only 1 selection.  </a:t>
            </a:r>
            <a:endParaRPr lang="en-US" sz="1200" b="1"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If more than</a:t>
            </a:r>
            <a:r>
              <a:rPr lang="en-US" sz="1200" b="1" baseline="0" dirty="0" smtClean="0">
                <a:latin typeface="+mn-lt"/>
                <a:cs typeface="Arial" panose="020B0604020202020204" pitchFamily="34" charset="0"/>
              </a:rPr>
              <a:t> one consultant was contacted please use the “Additional Comments” section for other consultant information. For example, if the Pharmacist was contacted first and the recommendation was to call the HCP, the first consultant contacted (the Pharmacist) is listed in this field and the HCP information, with recommendation, is listed in the comment section.</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28</a:t>
            </a:fld>
            <a:endParaRPr lang="en-US" dirty="0"/>
          </a:p>
        </p:txBody>
      </p:sp>
    </p:spTree>
    <p:extLst>
      <p:ext uri="{BB962C8B-B14F-4D97-AF65-F5344CB8AC3E}">
        <p14:creationId xmlns:p14="http://schemas.microsoft.com/office/powerpoint/2010/main" val="1066734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Field 15, is the name of the MAP Consultant. A full first and last name must be entered.</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p>
            <a:r>
              <a:rPr lang="en-US" sz="1200" b="1" baseline="0" dirty="0" smtClean="0">
                <a:latin typeface="+mn-lt"/>
                <a:cs typeface="Arial" panose="020B0604020202020204" pitchFamily="34" charset="0"/>
              </a:rPr>
              <a:t>If you don’t know the last name of the MAP Consultant, please find out what it is before submitting the </a:t>
            </a:r>
            <a:r>
              <a:rPr lang="en-US" sz="1200" b="1" baseline="0" dirty="0" err="1" smtClean="0">
                <a:latin typeface="+mn-lt"/>
                <a:cs typeface="Arial" panose="020B0604020202020204" pitchFamily="34" charset="0"/>
              </a:rPr>
              <a:t>mor.</a:t>
            </a:r>
            <a:r>
              <a:rPr lang="en-US" sz="1200" b="1" baseline="0" dirty="0" smtClean="0">
                <a:latin typeface="+mn-lt"/>
                <a:cs typeface="Arial" panose="020B0604020202020204" pitchFamily="34" charset="0"/>
              </a:rPr>
              <a:t> </a:t>
            </a:r>
          </a:p>
          <a:p>
            <a:r>
              <a:rPr lang="en-US" sz="1200" b="1" baseline="0" dirty="0" smtClean="0">
                <a:latin typeface="+mn-lt"/>
                <a:cs typeface="Arial" panose="020B0604020202020204" pitchFamily="34" charset="0"/>
              </a:rPr>
              <a:t>For example, do not list “Lisa” as the first name and “nurse” as last name or “Rick” at “CVS”, if you do, the report will be marked ‘not approved’ and returned for corrections.</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29</a:t>
            </a:fld>
            <a:endParaRPr lang="en-US" dirty="0"/>
          </a:p>
        </p:txBody>
      </p:sp>
    </p:spTree>
    <p:extLst>
      <p:ext uri="{BB962C8B-B14F-4D97-AF65-F5344CB8AC3E}">
        <p14:creationId xmlns:p14="http://schemas.microsoft.com/office/powerpoint/2010/main" val="740996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Then IM</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a:t>
            </a:fld>
            <a:endParaRPr lang="en-US" dirty="0"/>
          </a:p>
        </p:txBody>
      </p:sp>
    </p:spTree>
    <p:extLst>
      <p:ext uri="{BB962C8B-B14F-4D97-AF65-F5344CB8AC3E}">
        <p14:creationId xmlns:p14="http://schemas.microsoft.com/office/powerpoint/2010/main" val="165542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Field 16, date the MAP Consultant was contacted. A MAP Consultant must be contacted for every medication occurrence, even if the occurrence is discovered 6 months later .</a:t>
            </a:r>
          </a:p>
        </p:txBody>
      </p:sp>
      <p:sp>
        <p:nvSpPr>
          <p:cNvPr id="4" name="Slide Number Placeholder 3"/>
          <p:cNvSpPr>
            <a:spLocks noGrp="1"/>
          </p:cNvSpPr>
          <p:nvPr>
            <p:ph type="sldNum" sz="quarter" idx="10"/>
          </p:nvPr>
        </p:nvSpPr>
        <p:spPr/>
        <p:txBody>
          <a:bodyPr/>
          <a:lstStyle/>
          <a:p>
            <a:fld id="{58CC9574-A819-4FE4-99A7-1E27AD09ADC2}" type="slidenum">
              <a:rPr lang="en-US" smtClean="0"/>
              <a:pPr/>
              <a:t>30</a:t>
            </a:fld>
            <a:endParaRPr lang="en-US" dirty="0"/>
          </a:p>
        </p:txBody>
      </p:sp>
    </p:spTree>
    <p:extLst>
      <p:ext uri="{BB962C8B-B14F-4D97-AF65-F5344CB8AC3E}">
        <p14:creationId xmlns:p14="http://schemas.microsoft.com/office/powerpoint/2010/main" val="3169845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Field 17 is the time the MAP Consultant was notified, select from the drop down the appropriate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Often we see dates and time of the medication occurrence, discovery and MAP Consultant notification filled out reflecting that the MAP Consultant was notified prior to the date/time of discovery, if we see this, the report will be marked ‘not approved’ and sent back for corrections. Be sure your dates and times make sense.</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31</a:t>
            </a:fld>
            <a:endParaRPr lang="en-US" dirty="0"/>
          </a:p>
        </p:txBody>
      </p:sp>
    </p:spTree>
    <p:extLst>
      <p:ext uri="{BB962C8B-B14F-4D97-AF65-F5344CB8AC3E}">
        <p14:creationId xmlns:p14="http://schemas.microsoft.com/office/powerpoint/2010/main" val="546790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18 is asking,</a:t>
            </a:r>
            <a:r>
              <a:rPr lang="en-US" sz="1200" b="1" baseline="0" dirty="0" smtClean="0">
                <a:latin typeface="+mn-lt"/>
                <a:cs typeface="Arial" panose="020B0604020202020204" pitchFamily="34" charset="0"/>
              </a:rPr>
              <a:t> did</a:t>
            </a:r>
            <a:r>
              <a:rPr lang="en-US" sz="1200" b="1" dirty="0" smtClean="0">
                <a:latin typeface="+mn-lt"/>
                <a:cs typeface="Arial" panose="020B0604020202020204" pitchFamily="34" charset="0"/>
              </a:rPr>
              <a:t> the MAP Consultant recommend any type of medical intervention following the medication occurrence?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Monitoring someone's vitals signs,</a:t>
            </a:r>
            <a:r>
              <a:rPr lang="en-US" sz="1200" b="1" baseline="0" dirty="0" smtClean="0">
                <a:latin typeface="+mn-lt"/>
                <a:cs typeface="Arial" panose="020B0604020202020204" pitchFamily="34" charset="0"/>
              </a:rPr>
              <a:t> </a:t>
            </a:r>
            <a:r>
              <a:rPr lang="en-US" sz="1200" b="1" dirty="0" smtClean="0">
                <a:latin typeface="+mn-lt"/>
                <a:cs typeface="Arial" panose="020B0604020202020204" pitchFamily="34" charset="0"/>
              </a:rPr>
              <a:t>level</a:t>
            </a:r>
            <a:r>
              <a:rPr lang="en-US" sz="1200" b="1" baseline="0" dirty="0" smtClean="0">
                <a:latin typeface="+mn-lt"/>
                <a:cs typeface="Arial" panose="020B0604020202020204" pitchFamily="34" charset="0"/>
              </a:rPr>
              <a:t> of alertness or recommending a dose or frequency change is not considered “medical intervention”</a:t>
            </a:r>
            <a:endParaRPr lang="en-US" sz="1200" b="1" dirty="0" smtClean="0">
              <a:latin typeface="+mn-lt"/>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‘Yes’ or ‘No’ must be selected</a:t>
            </a:r>
            <a:r>
              <a:rPr lang="en-US" sz="1200" b="1" baseline="0" dirty="0" smtClean="0">
                <a:latin typeface="+mn-lt"/>
                <a:cs typeface="Arial" panose="020B0604020202020204" pitchFamily="34" charset="0"/>
              </a:rPr>
              <a:t> from the drop down.</a:t>
            </a:r>
            <a:endPar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32</a:t>
            </a:fld>
            <a:endParaRPr lang="en-US" dirty="0"/>
          </a:p>
        </p:txBody>
      </p:sp>
    </p:spTree>
    <p:extLst>
      <p:ext uri="{BB962C8B-B14F-4D97-AF65-F5344CB8AC3E}">
        <p14:creationId xmlns:p14="http://schemas.microsoft.com/office/powerpoint/2010/main" val="583669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If medical intervention was recommended and yes is</a:t>
            </a:r>
            <a:r>
              <a:rPr lang="en-US" sz="1200" b="1" baseline="0" dirty="0" smtClean="0">
                <a:latin typeface="+mn-lt"/>
                <a:cs typeface="Arial" panose="020B0604020202020204" pitchFamily="34" charset="0"/>
              </a:rPr>
              <a:t> selected in field 18…then in field 19 select as many interventions as apply.</a:t>
            </a:r>
            <a:endParaRPr lang="en-US" sz="1200" b="1" dirty="0" smtClean="0">
              <a:latin typeface="+mn-lt"/>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1" baseline="0" dirty="0" smtClean="0">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1" dirty="0" smtClean="0">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33</a:t>
            </a:fld>
            <a:endParaRPr lang="en-US" dirty="0"/>
          </a:p>
        </p:txBody>
      </p:sp>
    </p:spTree>
    <p:extLst>
      <p:ext uri="{BB962C8B-B14F-4D97-AF65-F5344CB8AC3E}">
        <p14:creationId xmlns:p14="http://schemas.microsoft.com/office/powerpoint/2010/main" val="1401722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If no medical intervention was recommended then ‘no’ is selected in field 18 and field 19 is skipped and </a:t>
            </a:r>
            <a:r>
              <a:rPr kumimoji="0" lang="en-US" sz="1200" b="1" i="0" u="sng"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left blank</a:t>
            </a: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34</a:t>
            </a:fld>
            <a:endParaRPr lang="en-US" dirty="0"/>
          </a:p>
        </p:txBody>
      </p:sp>
    </p:spTree>
    <p:extLst>
      <p:ext uri="{BB962C8B-B14F-4D97-AF65-F5344CB8AC3E}">
        <p14:creationId xmlns:p14="http://schemas.microsoft.com/office/powerpoint/2010/main" val="1414667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Field 20 </a:t>
            </a:r>
          </a:p>
          <a:p>
            <a:r>
              <a:rPr lang="en-US" sz="1200" b="1" dirty="0" smtClean="0">
                <a:latin typeface="+mn-lt"/>
                <a:cs typeface="Arial" panose="020B0604020202020204" pitchFamily="34" charset="0"/>
              </a:rPr>
              <a:t>According to DPH MAP Policy, in addition to medical intervention, DPH must be notified if illness, injury or death</a:t>
            </a:r>
            <a:r>
              <a:rPr lang="en-US" sz="1200" b="1" baseline="0" dirty="0" smtClean="0">
                <a:latin typeface="+mn-lt"/>
                <a:cs typeface="Arial" panose="020B0604020202020204" pitchFamily="34" charset="0"/>
              </a:rPr>
              <a:t> follows a medication occurrence.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Selecting yes in field 18, making selections in fields 19 and/or 20 are considered Hotline Medication Occurrences and DPH must be be notified immediately; within 24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If the medication occurrence meets hotline criteria, in addition to HCSIS data entry, a DPH MOR paper form must be completed. The Department of Public Health does not have access to HCSIS.  The DPH Medication Occurrence Report form is available online using…</a:t>
            </a:r>
            <a:endParaRPr lang="en-US" i="0" u="none"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35</a:t>
            </a:fld>
            <a:endParaRPr lang="en-US" dirty="0"/>
          </a:p>
        </p:txBody>
      </p:sp>
    </p:spTree>
    <p:extLst>
      <p:ext uri="{BB962C8B-B14F-4D97-AF65-F5344CB8AC3E}">
        <p14:creationId xmlns:p14="http://schemas.microsoft.com/office/powerpoint/2010/main" val="675277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the MAP friendly URL which will bring you to….</a:t>
            </a:r>
            <a:endParaRPr lang="en-US" dirty="0" smtClean="0">
              <a:latin typeface="+mn-lt"/>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59D6A56-F679-4CB1-B3E6-3096738CB34B}" type="slidenum">
              <a:rPr lang="en-US" smtClean="0"/>
              <a:t>36</a:t>
            </a:fld>
            <a:endParaRPr lang="en-US"/>
          </a:p>
        </p:txBody>
      </p:sp>
    </p:spTree>
    <p:extLst>
      <p:ext uri="{BB962C8B-B14F-4D97-AF65-F5344CB8AC3E}">
        <p14:creationId xmlns:p14="http://schemas.microsoft.com/office/powerpoint/2010/main" val="2592984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page, once here,</a:t>
            </a:r>
            <a:r>
              <a:rPr lang="en-US" b="1" baseline="0" dirty="0" smtClean="0"/>
              <a:t> </a:t>
            </a:r>
            <a:r>
              <a:rPr lang="en-US" b="1" dirty="0" smtClean="0"/>
              <a:t>click on Policies…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37</a:t>
            </a:fld>
            <a:endParaRPr lang="en-US" dirty="0"/>
          </a:p>
        </p:txBody>
      </p:sp>
    </p:spTree>
    <p:extLst>
      <p:ext uri="{BB962C8B-B14F-4D97-AF65-F5344CB8AC3E}">
        <p14:creationId xmlns:p14="http://schemas.microsoft.com/office/powerpoint/2010/main" val="1580325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Then</a:t>
            </a:r>
            <a:r>
              <a:rPr lang="en-US" b="1" baseline="0" dirty="0" smtClean="0"/>
              <a:t> c</a:t>
            </a:r>
            <a:r>
              <a:rPr lang="en-US" b="1" dirty="0" smtClean="0"/>
              <a:t>lick on MAP Policy Manual</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38</a:t>
            </a:fld>
            <a:endParaRPr lang="en-US" dirty="0"/>
          </a:p>
        </p:txBody>
      </p:sp>
    </p:spTree>
    <p:extLst>
      <p:ext uri="{BB962C8B-B14F-4D97-AF65-F5344CB8AC3E}">
        <p14:creationId xmlns:p14="http://schemas.microsoft.com/office/powerpoint/2010/main" val="4034177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Under Forms, click on Medication Occurrence Report</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39</a:t>
            </a:fld>
            <a:endParaRPr lang="en-US" dirty="0"/>
          </a:p>
        </p:txBody>
      </p:sp>
    </p:spTree>
    <p:extLst>
      <p:ext uri="{BB962C8B-B14F-4D97-AF65-F5344CB8AC3E}">
        <p14:creationId xmlns:p14="http://schemas.microsoft.com/office/powerpoint/2010/main" val="405326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Then event data</a:t>
            </a:r>
            <a:r>
              <a:rPr lang="en-US" b="1" baseline="0" dirty="0" smtClean="0"/>
              <a:t> entry</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extLst>
      <p:ext uri="{BB962C8B-B14F-4D97-AF65-F5344CB8AC3E}">
        <p14:creationId xmlns:p14="http://schemas.microsoft.com/office/powerpoint/2010/main" val="1516412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 accessed, print out the form, fill in the information</a:t>
            </a:r>
            <a:r>
              <a:rPr lang="en-US" b="1" baseline="0" dirty="0" smtClean="0"/>
              <a:t> and submit to DPH. T</a:t>
            </a:r>
            <a:r>
              <a:rPr lang="en-US" b="1" dirty="0" smtClean="0"/>
              <a:t>he MOR form contains the DPH telephone and fax numbers.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40</a:t>
            </a:fld>
            <a:endParaRPr lang="en-US" dirty="0"/>
          </a:p>
        </p:txBody>
      </p:sp>
    </p:spTree>
    <p:extLst>
      <p:ext uri="{BB962C8B-B14F-4D97-AF65-F5344CB8AC3E}">
        <p14:creationId xmlns:p14="http://schemas.microsoft.com/office/powerpoint/2010/main" val="1420184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If medical intervention was recommended and selections were made in 19 and or 20, DPH must be notified, select yes from the dropdown in field 21.</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41</a:t>
            </a:fld>
            <a:endParaRPr lang="en-US" dirty="0"/>
          </a:p>
        </p:txBody>
      </p:sp>
    </p:spTree>
    <p:extLst>
      <p:ext uri="{BB962C8B-B14F-4D97-AF65-F5344CB8AC3E}">
        <p14:creationId xmlns:p14="http://schemas.microsoft.com/office/powerpoint/2010/main" val="144471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Field 22 requires you to select the date DPH was notified.</a:t>
            </a:r>
            <a:endParaRPr lang="en-US" sz="1200" b="1" dirty="0" smtClean="0">
              <a:latin typeface="+mn-lt"/>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42</a:t>
            </a:fld>
            <a:endParaRPr lang="en-US" dirty="0"/>
          </a:p>
        </p:txBody>
      </p:sp>
    </p:spTree>
    <p:extLst>
      <p:ext uri="{BB962C8B-B14F-4D97-AF65-F5344CB8AC3E}">
        <p14:creationId xmlns:p14="http://schemas.microsoft.com/office/powerpoint/2010/main" val="814733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a:t>
            </a:r>
            <a:r>
              <a:rPr lang="en-US" b="1" baseline="0" dirty="0" smtClean="0"/>
              <a:t> 23 , select the time DPH was notified.</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43</a:t>
            </a:fld>
            <a:endParaRPr lang="en-US" dirty="0"/>
          </a:p>
        </p:txBody>
      </p:sp>
    </p:spTree>
    <p:extLst>
      <p:ext uri="{BB962C8B-B14F-4D97-AF65-F5344CB8AC3E}">
        <p14:creationId xmlns:p14="http://schemas.microsoft.com/office/powerpoint/2010/main" val="3919020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If</a:t>
            </a:r>
            <a:r>
              <a:rPr lang="en-US" b="1" baseline="0" dirty="0" smtClean="0"/>
              <a:t> ‘</a:t>
            </a:r>
            <a:r>
              <a:rPr lang="en-US" b="1" dirty="0" smtClean="0"/>
              <a:t>no’</a:t>
            </a:r>
            <a:r>
              <a:rPr lang="en-US" b="1" baseline="0" dirty="0" smtClean="0"/>
              <a:t> medical intervention was recommended in field 18, then field 19 is left blank. If illness, injury or death also did not follow the occurrence, they are left blank, therefore, field 21, was DPH notified is left blank also. The only time field 21 is answered is if the medication occurrence meets hotline criteria.</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44</a:t>
            </a:fld>
            <a:endParaRPr lang="en-US" dirty="0"/>
          </a:p>
        </p:txBody>
      </p:sp>
    </p:spTree>
    <p:extLst>
      <p:ext uri="{BB962C8B-B14F-4D97-AF65-F5344CB8AC3E}">
        <p14:creationId xmlns:p14="http://schemas.microsoft.com/office/powerpoint/2010/main" val="2259377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Fields 24 and 25, was an Incident report filed as a result of a medication occurrence? </a:t>
            </a:r>
          </a:p>
          <a:p>
            <a:r>
              <a:rPr lang="en-US" sz="1200" b="1" dirty="0" smtClean="0">
                <a:latin typeface="+mn-lt"/>
                <a:cs typeface="Arial" panose="020B0604020202020204" pitchFamily="34" charset="0"/>
              </a:rPr>
              <a:t>An Incident Report and a Medication Occurrence Report are not the same.</a:t>
            </a:r>
            <a:r>
              <a:rPr lang="en-US" sz="1200" b="1" baseline="0" dirty="0" smtClean="0">
                <a:latin typeface="+mn-lt"/>
                <a:cs typeface="Arial" panose="020B0604020202020204" pitchFamily="34" charset="0"/>
              </a:rPr>
              <a:t> D</a:t>
            </a:r>
            <a:r>
              <a:rPr lang="en-US" sz="1200" b="1" dirty="0" smtClean="0">
                <a:latin typeface="+mn-lt"/>
                <a:cs typeface="Arial" panose="020B0604020202020204" pitchFamily="34" charset="0"/>
              </a:rPr>
              <a:t>o not select ‘yes’ to #24 and fill in the MOR HCSIS event number</a:t>
            </a:r>
            <a:r>
              <a:rPr lang="en-US" sz="1200" b="1" baseline="0" dirty="0" smtClean="0">
                <a:latin typeface="+mn-lt"/>
                <a:cs typeface="Arial" panose="020B0604020202020204" pitchFamily="34" charset="0"/>
              </a:rPr>
              <a:t> for #25. Use this space only if an Incident took place as well as the medication occurrence.</a:t>
            </a:r>
            <a:r>
              <a:rPr lang="en-US" sz="1200" b="1" dirty="0" smtClean="0">
                <a:latin typeface="+mn-lt"/>
                <a:cs typeface="Arial" panose="020B0604020202020204" pitchFamily="34" charset="0"/>
              </a:rPr>
              <a:t> </a:t>
            </a:r>
            <a:r>
              <a:rPr lang="en-US" b="1" dirty="0" smtClean="0">
                <a:latin typeface="+mn-lt"/>
              </a:rPr>
              <a:t>From the dropdown select</a:t>
            </a:r>
            <a:r>
              <a:rPr lang="en-US" b="1" baseline="0" dirty="0" smtClean="0">
                <a:latin typeface="+mn-lt"/>
              </a:rPr>
              <a:t> yes or no.</a:t>
            </a:r>
            <a:endParaRPr lang="en-US" b="1"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45</a:t>
            </a:fld>
            <a:endParaRPr lang="en-US" dirty="0"/>
          </a:p>
        </p:txBody>
      </p:sp>
    </p:spTree>
    <p:extLst>
      <p:ext uri="{BB962C8B-B14F-4D97-AF65-F5344CB8AC3E}">
        <p14:creationId xmlns:p14="http://schemas.microsoft.com/office/powerpoint/2010/main" val="646113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an Incident Report was filed in addition to the MOR</a:t>
            </a:r>
            <a:r>
              <a:rPr lang="en-US" b="1" baseline="0" dirty="0" smtClean="0"/>
              <a:t> report, select yes, then enter the Incident ID number.</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46</a:t>
            </a:fld>
            <a:endParaRPr lang="en-US" dirty="0"/>
          </a:p>
        </p:txBody>
      </p:sp>
    </p:spTree>
    <p:extLst>
      <p:ext uri="{BB962C8B-B14F-4D97-AF65-F5344CB8AC3E}">
        <p14:creationId xmlns:p14="http://schemas.microsoft.com/office/powerpoint/2010/main" val="868748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no</a:t>
            </a:r>
            <a:r>
              <a:rPr lang="en-US" b="1" baseline="0" dirty="0" smtClean="0"/>
              <a:t> </a:t>
            </a:r>
            <a:r>
              <a:rPr lang="en-US" b="1" dirty="0" smtClean="0"/>
              <a:t>Incident report was filed select no, and leave the next field</a:t>
            </a:r>
            <a:r>
              <a:rPr lang="en-US" b="1" baseline="0" dirty="0" smtClean="0"/>
              <a:t> blank.</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47</a:t>
            </a:fld>
            <a:endParaRPr lang="en-US" dirty="0"/>
          </a:p>
        </p:txBody>
      </p:sp>
    </p:spTree>
    <p:extLst>
      <p:ext uri="{BB962C8B-B14F-4D97-AF65-F5344CB8AC3E}">
        <p14:creationId xmlns:p14="http://schemas.microsoft.com/office/powerpoint/2010/main" val="169664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Field 26, What is the agency response to prevent this type of medication occurrence from happening in the future?</a:t>
            </a:r>
          </a:p>
          <a:p>
            <a:r>
              <a:rPr lang="en-US" sz="1200" b="1" dirty="0" smtClean="0">
                <a:latin typeface="+mn-lt"/>
                <a:cs typeface="Arial" panose="020B0604020202020204" pitchFamily="34" charset="0"/>
              </a:rPr>
              <a:t>All medication occurrences require follow up to prevent the occurrence from happening again. Dictionary #3 is a list of agency</a:t>
            </a:r>
            <a:r>
              <a:rPr lang="en-US" sz="1200" b="1" baseline="0" dirty="0" smtClean="0">
                <a:latin typeface="+mn-lt"/>
                <a:cs typeface="Arial" panose="020B0604020202020204" pitchFamily="34" charset="0"/>
              </a:rPr>
              <a:t> responses that may be chosen, you can select as many as apply.</a:t>
            </a:r>
          </a:p>
          <a:p>
            <a:r>
              <a:rPr lang="en-US" sz="1200" b="1" baseline="0" dirty="0" smtClean="0">
                <a:latin typeface="+mn-lt"/>
                <a:cs typeface="Arial" panose="020B0604020202020204" pitchFamily="34" charset="0"/>
              </a:rPr>
              <a:t>If you select training/retraining, you must list the topic and content in the comment section, which is field 27.</a:t>
            </a:r>
          </a:p>
          <a:p>
            <a:r>
              <a:rPr lang="en-US" b="1" dirty="0" smtClean="0">
                <a:latin typeface="+mn-lt"/>
              </a:rPr>
              <a:t>This is an example of Training/Retraining selected and in the comment section is a description and timeframe of the retraining</a:t>
            </a:r>
            <a:r>
              <a:rPr lang="en-US" b="1" baseline="0"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The comment section, is a chance for you as a Supervisor to enter briefly what is being done to help minimize the chances of other staff making the same mistake. Even though disciplinary action to staff may be necessary and is part of the follow up, that is not what we are looking for in this area, c</a:t>
            </a:r>
            <a:r>
              <a:rPr lang="en-US" sz="1200" b="1" dirty="0" smtClean="0">
                <a:latin typeface="+mn-lt"/>
                <a:cs typeface="Arial" panose="020B0604020202020204" pitchFamily="34" charset="0"/>
              </a:rPr>
              <a:t>onsider the medication occurrence a teachable moment</a:t>
            </a:r>
            <a:r>
              <a:rPr lang="en-US" sz="1200" b="1" baseline="0" dirty="0" smtClean="0">
                <a:latin typeface="+mn-lt"/>
                <a:cs typeface="Arial" panose="020B0604020202020204" pitchFamily="34" charset="0"/>
              </a:rPr>
              <a:t> that all staff can learn from, not just the staff who made the error.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If there are references to disciplinary action or the staff name ,or initials, are used here, the event will be marked ‘not approved’ and sent back for 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48</a:t>
            </a:fld>
            <a:endParaRPr lang="en-US" dirty="0"/>
          </a:p>
        </p:txBody>
      </p:sp>
    </p:spTree>
    <p:extLst>
      <p:ext uri="{BB962C8B-B14F-4D97-AF65-F5344CB8AC3E}">
        <p14:creationId xmlns:p14="http://schemas.microsoft.com/office/powerpoint/2010/main" val="749644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slide shows that Training/Retraining was selected and then the comment section is blank; if you submit a report like this it will be marked not approved asking that you enter</a:t>
            </a:r>
            <a:r>
              <a:rPr lang="en-US" b="1" baseline="0" dirty="0" smtClean="0"/>
              <a:t> the topic and content of the training in the comment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Arial" panose="020B0604020202020204" pitchFamily="34" charset="0"/>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49</a:t>
            </a:fld>
            <a:endParaRPr lang="en-US" dirty="0"/>
          </a:p>
        </p:txBody>
      </p:sp>
    </p:spTree>
    <p:extLst>
      <p:ext uri="{BB962C8B-B14F-4D97-AF65-F5344CB8AC3E}">
        <p14:creationId xmlns:p14="http://schemas.microsoft.com/office/powerpoint/2010/main" val="116339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Enter the individual’s name then click the search button.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a:t>
            </a:fld>
            <a:endParaRPr lang="en-US" dirty="0"/>
          </a:p>
        </p:txBody>
      </p:sp>
    </p:spTree>
    <p:extLst>
      <p:ext uri="{BB962C8B-B14F-4D97-AF65-F5344CB8AC3E}">
        <p14:creationId xmlns:p14="http://schemas.microsoft.com/office/powerpoint/2010/main" val="3564148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a:t>
            </a:r>
            <a:r>
              <a:rPr lang="en-US" b="1" baseline="0" dirty="0" smtClean="0"/>
              <a:t> field 27 is completed, you will be at the bottom of page 1, click ‘save and continue’ to move to the next page. At times you may be in the middle of data entry and get called away, if that is the case, scroll to the bottom of the page and click the ‘save’ button at the bottom left of the screen to save any work that you have already completed. To come back to the report at a later time follow the same steps listed at the beginning of this webinar, by clicking on QM, then IM, then Event Data Entry, enter the individuals name and click the search button, this will bring you to….</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50</a:t>
            </a:fld>
            <a:endParaRPr lang="en-US" dirty="0"/>
          </a:p>
        </p:txBody>
      </p:sp>
    </p:spTree>
    <p:extLst>
      <p:ext uri="{BB962C8B-B14F-4D97-AF65-F5344CB8AC3E}">
        <p14:creationId xmlns:p14="http://schemas.microsoft.com/office/powerpoint/2010/main" val="1258933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Incident</a:t>
            </a:r>
            <a:r>
              <a:rPr lang="en-US" b="1" baseline="0" dirty="0" smtClean="0"/>
              <a:t> Management Screen. To locate the event, enter the event ID# in the event ID box and click the search button as seen at the top of your screen or click on the specific event ID as indicated on the left of your screen. Please note, when searching for an event, depending on how it was ‘saved’ in the system, it may show up in the event ID column, if it not there, you either have to know the event number to search for it or you can perform a ‘general’ search for all outstanding reports. I will show you how to perform a general search in a few more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Once you click on the event number or type it in, it will bring you to…</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51</a:t>
            </a:fld>
            <a:endParaRPr lang="en-US" dirty="0"/>
          </a:p>
        </p:txBody>
      </p:sp>
    </p:spTree>
    <p:extLst>
      <p:ext uri="{BB962C8B-B14F-4D97-AF65-F5344CB8AC3E}">
        <p14:creationId xmlns:p14="http://schemas.microsoft.com/office/powerpoint/2010/main" val="3613989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This screen,</a:t>
            </a:r>
            <a:r>
              <a:rPr lang="en-US" b="1" baseline="0" dirty="0" smtClean="0"/>
              <a:t> c</a:t>
            </a:r>
            <a:r>
              <a:rPr lang="en-US" b="1" dirty="0" smtClean="0"/>
              <a:t>lick on the ‘created…in progress’ link to open the event.</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52</a:t>
            </a:fld>
            <a:endParaRPr lang="en-US" dirty="0"/>
          </a:p>
        </p:txBody>
      </p:sp>
    </p:spTree>
    <p:extLst>
      <p:ext uri="{BB962C8B-B14F-4D97-AF65-F5344CB8AC3E}">
        <p14:creationId xmlns:p14="http://schemas.microsoft.com/office/powerpoint/2010/main" val="4122637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u="none" baseline="0" dirty="0" smtClean="0"/>
              <a:t>Back to the bottom of page one, if satisfied with the data entered so far, before moving to the next page click </a:t>
            </a:r>
            <a:r>
              <a:rPr lang="en-US" b="1" baseline="0" dirty="0" smtClean="0"/>
              <a:t>the ‘save and continue’ button to move on to page 2 or</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53</a:t>
            </a:fld>
            <a:endParaRPr lang="en-US" dirty="0"/>
          </a:p>
        </p:txBody>
      </p:sp>
    </p:spTree>
    <p:extLst>
      <p:ext uri="{BB962C8B-B14F-4D97-AF65-F5344CB8AC3E}">
        <p14:creationId xmlns:p14="http://schemas.microsoft.com/office/powerpoint/2010/main" val="1258933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u="none" baseline="0" dirty="0" smtClean="0"/>
              <a:t>From </a:t>
            </a:r>
            <a:r>
              <a:rPr lang="en-US" b="1" i="0" u="none" baseline="0" dirty="0" err="1" smtClean="0"/>
              <a:t>the</a:t>
            </a:r>
            <a:r>
              <a:rPr lang="en-US" b="1" i="0" u="none" dirty="0" err="1" smtClean="0"/>
              <a:t>“Go</a:t>
            </a:r>
            <a:r>
              <a:rPr lang="en-US" b="1" i="0" u="none" dirty="0" smtClean="0"/>
              <a:t> to” dropdown at the top of the page</a:t>
            </a:r>
            <a:r>
              <a:rPr lang="en-US" b="1" i="0" u="none" baseline="0" dirty="0" smtClean="0"/>
              <a:t> </a:t>
            </a:r>
            <a:r>
              <a:rPr lang="en-US" b="1" i="0" u="none" dirty="0" smtClean="0"/>
              <a:t>select ‘Medications Involved’,</a:t>
            </a:r>
            <a:r>
              <a:rPr lang="en-US" b="1" i="0" u="none" baseline="0" dirty="0" smtClean="0"/>
              <a:t> to move on to </a:t>
            </a:r>
            <a:r>
              <a:rPr lang="en-US" b="1" i="0" u="none" baseline="0" dirty="0" err="1" smtClean="0"/>
              <a:t>pg</a:t>
            </a:r>
            <a:r>
              <a:rPr lang="en-US" b="1" i="0" u="none" baseline="0" dirty="0" smtClean="0"/>
              <a:t> 2, be sure if you use the ‘go to’ menu to move on to the next page that you clicked on ‘save’ first.</a:t>
            </a:r>
            <a:endParaRPr lang="en-US" b="1" i="0" u="none" dirty="0" smtClean="0"/>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54</a:t>
            </a:fld>
            <a:endParaRPr lang="en-US" dirty="0"/>
          </a:p>
        </p:txBody>
      </p:sp>
    </p:spTree>
    <p:extLst>
      <p:ext uri="{BB962C8B-B14F-4D97-AF65-F5344CB8AC3E}">
        <p14:creationId xmlns:p14="http://schemas.microsoft.com/office/powerpoint/2010/main" val="23102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Fields 28-35 are the Medications Involved in the MOR screens</a:t>
            </a:r>
            <a:r>
              <a:rPr lang="en-US" sz="1200" b="1" baseline="0" dirty="0" smtClean="0">
                <a:latin typeface="+mn-lt"/>
                <a:cs typeface="Arial" panose="020B0604020202020204" pitchFamily="34" charset="0"/>
              </a:rPr>
              <a:t> and seem to be the source of much data entry issues.</a:t>
            </a:r>
          </a:p>
          <a:p>
            <a:r>
              <a:rPr lang="en-US" sz="1200" b="1" dirty="0" smtClean="0">
                <a:latin typeface="+mn-lt"/>
                <a:cs typeface="Arial" panose="020B0604020202020204" pitchFamily="34" charset="0"/>
              </a:rPr>
              <a:t>A medication occurrence must involve a medication</a:t>
            </a:r>
            <a:r>
              <a:rPr lang="en-US" sz="1200" b="1" baseline="0" dirty="0" smtClean="0">
                <a:latin typeface="+mn-lt"/>
                <a:cs typeface="Arial" panose="020B0604020202020204" pitchFamily="34" charset="0"/>
              </a:rPr>
              <a:t>. Do not list medications that were given correctly; only medications given or not given in error belong on this report.</a:t>
            </a:r>
          </a:p>
          <a:p>
            <a:r>
              <a:rPr lang="en-US" b="1" dirty="0" smtClean="0">
                <a:latin typeface="+mn-lt"/>
              </a:rPr>
              <a:t>To start the process, click the add button…</a:t>
            </a:r>
            <a:endParaRPr lang="en-US" b="1"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55</a:t>
            </a:fld>
            <a:endParaRPr lang="en-US" dirty="0"/>
          </a:p>
        </p:txBody>
      </p:sp>
    </p:spTree>
    <p:extLst>
      <p:ext uri="{BB962C8B-B14F-4D97-AF65-F5344CB8AC3E}">
        <p14:creationId xmlns:p14="http://schemas.microsoft.com/office/powerpoint/2010/main" val="3162610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Type in the medication name involved in the occurrence and click the search button…. The</a:t>
            </a:r>
            <a:r>
              <a:rPr lang="en-US" b="1" baseline="0" dirty="0" smtClean="0"/>
              <a:t> computer should recognize both the generic and brand name of the medication but if you have trouble with one, try the other</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56</a:t>
            </a:fld>
            <a:endParaRPr lang="en-US" dirty="0"/>
          </a:p>
        </p:txBody>
      </p:sp>
    </p:spTree>
    <p:extLst>
      <p:ext uri="{BB962C8B-B14F-4D97-AF65-F5344CB8AC3E}">
        <p14:creationId xmlns:p14="http://schemas.microsoft.com/office/powerpoint/2010/main" val="9981008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Choose the medication and click the select button..</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57</a:t>
            </a:fld>
            <a:endParaRPr lang="en-US" dirty="0"/>
          </a:p>
        </p:txBody>
      </p:sp>
    </p:spTree>
    <p:extLst>
      <p:ext uri="{BB962C8B-B14F-4D97-AF65-F5344CB8AC3E}">
        <p14:creationId xmlns:p14="http://schemas.microsoft.com/office/powerpoint/2010/main" val="634176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After</a:t>
            </a:r>
            <a:r>
              <a:rPr lang="en-US" b="1" baseline="0" dirty="0" smtClean="0"/>
              <a:t> the medication is selected,</a:t>
            </a:r>
            <a:r>
              <a:rPr lang="en-US" b="1" dirty="0" smtClean="0"/>
              <a:t> enter the dose of the medication as written</a:t>
            </a:r>
            <a:r>
              <a:rPr lang="en-US" b="1" baseline="0" dirty="0" smtClean="0"/>
              <a:t> in the HCP order.</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58</a:t>
            </a:fld>
            <a:endParaRPr lang="en-US" dirty="0"/>
          </a:p>
        </p:txBody>
      </p:sp>
    </p:spTree>
    <p:extLst>
      <p:ext uri="{BB962C8B-B14F-4D97-AF65-F5344CB8AC3E}">
        <p14:creationId xmlns:p14="http://schemas.microsoft.com/office/powerpoint/2010/main" val="1750743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Fields 30 and 31, frequency and route;</a:t>
            </a:r>
            <a:r>
              <a:rPr lang="en-US" sz="1200" b="1" baseline="0" dirty="0" smtClean="0">
                <a:latin typeface="+mn-lt"/>
                <a:cs typeface="Arial" panose="020B0604020202020204" pitchFamily="34" charset="0"/>
              </a:rPr>
              <a:t> b</a:t>
            </a:r>
            <a:r>
              <a:rPr lang="en-US" sz="1200" b="1" dirty="0" smtClean="0">
                <a:latin typeface="+mn-lt"/>
                <a:cs typeface="Arial" panose="020B0604020202020204" pitchFamily="34" charset="0"/>
              </a:rPr>
              <a:t>e</a:t>
            </a:r>
            <a:r>
              <a:rPr lang="en-US" sz="1200" b="1" baseline="0" dirty="0" smtClean="0">
                <a:latin typeface="+mn-lt"/>
                <a:cs typeface="Arial" panose="020B0604020202020204" pitchFamily="34" charset="0"/>
              </a:rPr>
              <a:t> sure to enter only the information as written in the HCP order. </a:t>
            </a:r>
            <a:endParaRPr lang="en-US" sz="1200" b="1" dirty="0" smtClean="0">
              <a:latin typeface="+mn-lt"/>
              <a:cs typeface="Arial" panose="020B0604020202020204" pitchFamily="34" charset="0"/>
            </a:endParaRPr>
          </a:p>
          <a:p>
            <a:r>
              <a:rPr lang="en-US" sz="1200" b="1" baseline="0" dirty="0" smtClean="0">
                <a:latin typeface="+mn-lt"/>
                <a:cs typeface="Arial" panose="020B0604020202020204" pitchFamily="34" charset="0"/>
              </a:rPr>
              <a:t>For example, if the HCP writes an order for a medication to be given “four times daily” and the scheduled times on the MAR are 8am 12pm 4pm and 8pm, field #30 would be entered as “four times daily” NOT the times listed on the mar. This is important information to the MAP Coordinator in the review process, it helps us to determine if a medication occurrence actually took place. </a:t>
            </a:r>
          </a:p>
          <a:p>
            <a:endParaRPr lang="en-US" sz="1200" b="1" baseline="0" dirty="0" smtClean="0">
              <a:latin typeface="+mn-lt"/>
              <a:cs typeface="Arial" panose="020B0604020202020204" pitchFamily="34" charset="0"/>
            </a:endParaRPr>
          </a:p>
          <a:p>
            <a:r>
              <a:rPr lang="en-US" sz="1200" b="1" baseline="0" dirty="0" smtClean="0">
                <a:latin typeface="+mn-lt"/>
                <a:cs typeface="Arial" panose="020B0604020202020204" pitchFamily="34" charset="0"/>
              </a:rPr>
              <a:t>From the dropdown, select the route.</a:t>
            </a:r>
            <a:endParaRPr lang="en-US"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59</a:t>
            </a:fld>
            <a:endParaRPr lang="en-US" dirty="0"/>
          </a:p>
        </p:txBody>
      </p:sp>
    </p:spTree>
    <p:extLst>
      <p:ext uri="{BB962C8B-B14F-4D97-AF65-F5344CB8AC3E}">
        <p14:creationId xmlns:p14="http://schemas.microsoft.com/office/powerpoint/2010/main" val="56880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 on the individual you were searching for</a:t>
            </a:r>
            <a:r>
              <a:rPr lang="en-US" b="1" baseline="0" dirty="0" smtClean="0"/>
              <a:t> and it will bring you to…</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a:t>
            </a:fld>
            <a:endParaRPr lang="en-US" dirty="0"/>
          </a:p>
        </p:txBody>
      </p:sp>
    </p:spTree>
    <p:extLst>
      <p:ext uri="{BB962C8B-B14F-4D97-AF65-F5344CB8AC3E}">
        <p14:creationId xmlns:p14="http://schemas.microsoft.com/office/powerpoint/2010/main" val="2047710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Fields</a:t>
            </a:r>
            <a:r>
              <a:rPr lang="en-US" sz="1200" b="1" baseline="0" dirty="0" smtClean="0">
                <a:latin typeface="Arial" panose="020B0604020202020204" pitchFamily="34" charset="0"/>
                <a:cs typeface="Arial" panose="020B0604020202020204" pitchFamily="34" charset="0"/>
              </a:rPr>
              <a:t> 32-35 are the </a:t>
            </a:r>
            <a:r>
              <a:rPr lang="en-US" b="1" dirty="0" smtClean="0"/>
              <a:t>Medications as Given fields, enter how the medication was given in error,</a:t>
            </a:r>
            <a:r>
              <a:rPr lang="en-US" b="1" baseline="0" dirty="0" smtClean="0"/>
              <a:t> do not enter a repeat of how the medication is supposed to be given.</a:t>
            </a:r>
            <a:r>
              <a:rPr lang="en-US" b="1" dirty="0" smtClean="0"/>
              <a:t> As a reviewer, I should be able to look the medications as ordered field compared to the medications as given field and know exactly what happened.</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60</a:t>
            </a:fld>
            <a:endParaRPr lang="en-US" dirty="0"/>
          </a:p>
        </p:txBody>
      </p:sp>
    </p:spTree>
    <p:extLst>
      <p:ext uri="{BB962C8B-B14F-4D97-AF65-F5344CB8AC3E}">
        <p14:creationId xmlns:p14="http://schemas.microsoft.com/office/powerpoint/2010/main" val="4206154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If more than one medication was involved in the occurrence, click save, then the add button to add another</a:t>
            </a:r>
            <a:r>
              <a:rPr lang="en-US" b="1" baseline="0" dirty="0" smtClean="0"/>
              <a:t> medication</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61</a:t>
            </a:fld>
            <a:endParaRPr lang="en-US" dirty="0"/>
          </a:p>
        </p:txBody>
      </p:sp>
    </p:spTree>
    <p:extLst>
      <p:ext uri="{BB962C8B-B14F-4D97-AF65-F5344CB8AC3E}">
        <p14:creationId xmlns:p14="http://schemas.microsoft.com/office/powerpoint/2010/main" val="4206154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Type in the medication name and click the search button.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62</a:t>
            </a:fld>
            <a:endParaRPr lang="en-US" dirty="0"/>
          </a:p>
        </p:txBody>
      </p:sp>
    </p:spTree>
    <p:extLst>
      <p:ext uri="{BB962C8B-B14F-4D97-AF65-F5344CB8AC3E}">
        <p14:creationId xmlns:p14="http://schemas.microsoft.com/office/powerpoint/2010/main" val="3399674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 on the medication and then the select button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63</a:t>
            </a:fld>
            <a:endParaRPr lang="en-US" dirty="0"/>
          </a:p>
        </p:txBody>
      </p:sp>
    </p:spTree>
    <p:extLst>
      <p:ext uri="{BB962C8B-B14F-4D97-AF65-F5344CB8AC3E}">
        <p14:creationId xmlns:p14="http://schemas.microsoft.com/office/powerpoint/2010/main" val="20903323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Complete</a:t>
            </a:r>
            <a:r>
              <a:rPr lang="en-US" b="1" baseline="0" dirty="0" smtClean="0"/>
              <a:t> </a:t>
            </a:r>
            <a:r>
              <a:rPr lang="en-US" b="1" dirty="0" smtClean="0"/>
              <a:t>the medications as ordered and as given fields</a:t>
            </a:r>
            <a:r>
              <a:rPr lang="en-US" b="1" baseline="0" dirty="0" smtClean="0"/>
              <a:t>. As you can see on the screen, in addition to the </a:t>
            </a:r>
            <a:r>
              <a:rPr lang="en-US" b="1" baseline="0" dirty="0" err="1" smtClean="0"/>
              <a:t>depakote</a:t>
            </a:r>
            <a:r>
              <a:rPr lang="en-US" b="1" baseline="0" dirty="0" smtClean="0"/>
              <a:t>, </a:t>
            </a:r>
            <a:r>
              <a:rPr lang="en-US" b="1" baseline="0" dirty="0" err="1" smtClean="0"/>
              <a:t>prilosec</a:t>
            </a:r>
            <a:r>
              <a:rPr lang="en-US" b="1" baseline="0" dirty="0" smtClean="0"/>
              <a:t> has been added.</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64</a:t>
            </a:fld>
            <a:endParaRPr lang="en-US" dirty="0"/>
          </a:p>
        </p:txBody>
      </p:sp>
    </p:spTree>
    <p:extLst>
      <p:ext uri="{BB962C8B-B14F-4D97-AF65-F5344CB8AC3E}">
        <p14:creationId xmlns:p14="http://schemas.microsoft.com/office/powerpoint/2010/main" val="22751039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You can add as many medications as were involved in the medication occurrence. If you make an error with the data entry, as long as the report has not been finalized, you can make changes to these fields. Start by clicking on the medication you want</a:t>
            </a:r>
            <a:r>
              <a:rPr lang="en-US" b="1" baseline="0" dirty="0" smtClean="0"/>
              <a:t> to change, on the screen the </a:t>
            </a:r>
            <a:r>
              <a:rPr lang="en-US" b="1" baseline="0" dirty="0" err="1" smtClean="0"/>
              <a:t>depakote</a:t>
            </a:r>
            <a:r>
              <a:rPr lang="en-US" b="1" baseline="0" dirty="0" smtClean="0"/>
              <a:t> is selected, then you can either delete it to start over or click the edit button to makes changes to what is already there. If you do make changes, be sure after each change is made to click the save button, for example, if 3 separate changes are made, you need to click save 3 times, once after each change.</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65</a:t>
            </a:fld>
            <a:endParaRPr lang="en-US" dirty="0"/>
          </a:p>
        </p:txBody>
      </p:sp>
    </p:spTree>
    <p:extLst>
      <p:ext uri="{BB962C8B-B14F-4D97-AF65-F5344CB8AC3E}">
        <p14:creationId xmlns:p14="http://schemas.microsoft.com/office/powerpoint/2010/main" val="346670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When</a:t>
            </a:r>
            <a:r>
              <a:rPr lang="en-US" b="1" baseline="0" dirty="0" smtClean="0"/>
              <a:t> all of the medications involved in the medication occurrence are entered, click the ‘save and continue’ button to move to </a:t>
            </a:r>
            <a:r>
              <a:rPr lang="en-US" b="1" baseline="0" dirty="0" smtClean="0"/>
              <a:t>page </a:t>
            </a:r>
            <a:r>
              <a:rPr lang="en-US" b="1" baseline="0" dirty="0" smtClean="0"/>
              <a:t>3 or click ‘save’ then select from the  “Go to” dropdown</a:t>
            </a:r>
            <a:r>
              <a:rPr lang="en-US" b="1" baseline="0" dirty="0" smtClean="0"/>
              <a:t>, ‘</a:t>
            </a:r>
            <a:r>
              <a:rPr lang="en-US" b="1" baseline="0" dirty="0" smtClean="0"/>
              <a:t>medication occurrence additional information’.</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66</a:t>
            </a:fld>
            <a:endParaRPr lang="en-US" dirty="0"/>
          </a:p>
        </p:txBody>
      </p:sp>
    </p:spTree>
    <p:extLst>
      <p:ext uri="{BB962C8B-B14F-4D97-AF65-F5344CB8AC3E}">
        <p14:creationId xmlns:p14="http://schemas.microsoft.com/office/powerpoint/2010/main" val="3901376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Fields 36-44 are used for statewide data collection,</a:t>
            </a:r>
            <a:r>
              <a:rPr lang="en-US" sz="1200" b="1" baseline="0" dirty="0" smtClean="0">
                <a:latin typeface="+mn-lt"/>
                <a:cs typeface="Arial" panose="020B0604020202020204" pitchFamily="34" charset="0"/>
              </a:rPr>
              <a:t> t</a:t>
            </a:r>
            <a:r>
              <a:rPr lang="en-US" sz="1200" b="1" dirty="0" smtClean="0">
                <a:latin typeface="+mn-lt"/>
                <a:cs typeface="Arial" panose="020B0604020202020204" pitchFamily="34" charset="0"/>
              </a:rPr>
              <a:t>hese fields give a broad</a:t>
            </a:r>
            <a:r>
              <a:rPr lang="en-US" sz="1200" b="1" baseline="0" dirty="0" smtClean="0">
                <a:latin typeface="+mn-lt"/>
                <a:cs typeface="Arial" panose="020B0604020202020204" pitchFamily="34" charset="0"/>
              </a:rPr>
              <a:t> view to some possible factors that contributed to the medication occurrence.  </a:t>
            </a:r>
          </a:p>
          <a:p>
            <a:r>
              <a:rPr lang="en-US" sz="1200" b="1" baseline="0" dirty="0" smtClean="0">
                <a:latin typeface="+mn-lt"/>
                <a:cs typeface="Arial" panose="020B0604020202020204" pitchFamily="34" charset="0"/>
              </a:rPr>
              <a:t>Field 36 is used to collect data of the average # of meds a person receives.  From the dropdown select how many meds the individual usually receives at the time of the medication occurrence.</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67</a:t>
            </a:fld>
            <a:endParaRPr lang="en-US" dirty="0"/>
          </a:p>
        </p:txBody>
      </p:sp>
    </p:spTree>
    <p:extLst>
      <p:ext uri="{BB962C8B-B14F-4D97-AF65-F5344CB8AC3E}">
        <p14:creationId xmlns:p14="http://schemas.microsoft.com/office/powerpoint/2010/main" val="25459081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37</a:t>
            </a:r>
            <a:r>
              <a:rPr lang="en-US" sz="1200" b="1" baseline="0" dirty="0" smtClean="0">
                <a:latin typeface="+mn-lt"/>
                <a:cs typeface="Arial" panose="020B0604020202020204" pitchFamily="34" charset="0"/>
              </a:rPr>
              <a:t>: was there a recent change in the medication order? </a:t>
            </a:r>
            <a:r>
              <a:rPr lang="en-US" sz="1200" b="1" baseline="0" dirty="0" smtClean="0">
                <a:latin typeface="+mn-lt"/>
                <a:cs typeface="+mn-cs"/>
              </a:rPr>
              <a:t>Select</a:t>
            </a:r>
            <a:r>
              <a:rPr lang="en-US" b="1" dirty="0" smtClean="0">
                <a:latin typeface="+mn-lt"/>
              </a:rPr>
              <a:t> yes or</a:t>
            </a:r>
            <a:r>
              <a:rPr lang="en-US" b="1" baseline="0" dirty="0" smtClean="0">
                <a:latin typeface="+mn-lt"/>
              </a:rPr>
              <a:t> no. If yes, enter the date of the medication order change. Also,</a:t>
            </a:r>
            <a:r>
              <a:rPr lang="en-US" sz="1200" b="1" baseline="0" dirty="0" smtClean="0">
                <a:latin typeface="+mn-lt"/>
                <a:cs typeface="Arial" panose="020B0604020202020204" pitchFamily="34" charset="0"/>
              </a:rPr>
              <a:t> if yes is selected, it would be a good time to review with staff</a:t>
            </a:r>
            <a:r>
              <a:rPr lang="en-US" sz="1200" b="1" dirty="0" smtClean="0">
                <a:latin typeface="+mn-lt"/>
                <a:cs typeface="Arial" panose="020B0604020202020204" pitchFamily="34" charset="0"/>
              </a:rPr>
              <a:t> the</a:t>
            </a:r>
            <a:r>
              <a:rPr lang="en-US" sz="1200" b="1" baseline="0" dirty="0" smtClean="0">
                <a:latin typeface="+mn-lt"/>
                <a:cs typeface="Arial" panose="020B0604020202020204" pitchFamily="34" charset="0"/>
              </a:rPr>
              <a:t> system in place of alerting all staff to new or changed medication orders. If no, leave the next field blank.</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68</a:t>
            </a:fld>
            <a:endParaRPr lang="en-US" dirty="0"/>
          </a:p>
        </p:txBody>
      </p:sp>
    </p:spTree>
    <p:extLst>
      <p:ext uri="{BB962C8B-B14F-4D97-AF65-F5344CB8AC3E}">
        <p14:creationId xmlns:p14="http://schemas.microsoft.com/office/powerpoint/2010/main" val="25655283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cs typeface="Arial" panose="020B0604020202020204" pitchFamily="34" charset="0"/>
              </a:rPr>
              <a:t>Field</a:t>
            </a:r>
            <a:r>
              <a:rPr lang="en-US" sz="1400" b="1" baseline="0" dirty="0" smtClean="0">
                <a:latin typeface="+mn-lt"/>
                <a:cs typeface="Arial" panose="020B0604020202020204" pitchFamily="34" charset="0"/>
              </a:rPr>
              <a:t> 39 was the med occurrence connected to one staff?</a:t>
            </a:r>
            <a:endParaRPr lang="en-US" b="1" dirty="0" smtClean="0">
              <a:latin typeface="+mn-lt"/>
              <a:cs typeface="Arial" panose="020B0604020202020204" pitchFamily="34" charset="0"/>
            </a:endParaRPr>
          </a:p>
          <a:p>
            <a:r>
              <a:rPr lang="en-US" b="1" baseline="0" dirty="0" smtClean="0">
                <a:latin typeface="+mn-lt"/>
              </a:rPr>
              <a:t>Select yes or no. If yes…..</a:t>
            </a:r>
            <a:endParaRPr lang="en-US" b="1"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69</a:t>
            </a:fld>
            <a:endParaRPr lang="en-US" dirty="0"/>
          </a:p>
        </p:txBody>
      </p:sp>
    </p:spTree>
    <p:extLst>
      <p:ext uri="{BB962C8B-B14F-4D97-AF65-F5344CB8AC3E}">
        <p14:creationId xmlns:p14="http://schemas.microsoft.com/office/powerpoint/2010/main" val="423770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The Incident Management Screen, which shows all opened and closed incident events for the individual. T</a:t>
            </a:r>
            <a:r>
              <a:rPr lang="en-US" sz="1200" b="1" kern="1200" dirty="0" smtClean="0">
                <a:solidFill>
                  <a:schemeClr val="tx1"/>
                </a:solidFill>
                <a:effectLst/>
                <a:latin typeface="+mn-lt"/>
                <a:ea typeface="+mn-ea"/>
                <a:cs typeface="+mn-cs"/>
              </a:rPr>
              <a:t>o enter a new medication occurrence, click the New Medication Occurrence button,</a:t>
            </a:r>
            <a:r>
              <a:rPr lang="en-US" sz="1200" b="1" kern="1200" baseline="0" dirty="0" smtClean="0">
                <a:solidFill>
                  <a:schemeClr val="tx1"/>
                </a:solidFill>
                <a:effectLst/>
                <a:latin typeface="+mn-lt"/>
                <a:ea typeface="+mn-ea"/>
                <a:cs typeface="+mn-cs"/>
              </a:rPr>
              <a:t> circled on your screen, to start the MOR data entry process.</a:t>
            </a:r>
            <a:endParaRPr lang="en-US" sz="1400" b="1" kern="1200" baseline="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baseline="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baseline="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latin typeface="Arial" panose="020B0604020202020204" pitchFamily="34" charset="0"/>
              <a:cs typeface="Arial" panose="020B0604020202020204" pitchFamily="34" charset="0"/>
            </a:endParaRPr>
          </a:p>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7</a:t>
            </a:fld>
            <a:endParaRPr lang="en-US" dirty="0"/>
          </a:p>
        </p:txBody>
      </p:sp>
    </p:spTree>
    <p:extLst>
      <p:ext uri="{BB962C8B-B14F-4D97-AF65-F5344CB8AC3E}">
        <p14:creationId xmlns:p14="http://schemas.microsoft.com/office/powerpoint/2010/main" val="716753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in</a:t>
            </a:r>
            <a:r>
              <a:rPr lang="en-US" sz="1200" b="1" baseline="0" dirty="0" smtClean="0">
                <a:latin typeface="+mn-lt"/>
                <a:cs typeface="Arial" panose="020B0604020202020204" pitchFamily="34" charset="0"/>
              </a:rPr>
              <a:t> f</a:t>
            </a:r>
            <a:r>
              <a:rPr lang="en-US" sz="1200" b="1" dirty="0" smtClean="0">
                <a:latin typeface="+mn-lt"/>
                <a:cs typeface="Arial" panose="020B0604020202020204" pitchFamily="34" charset="0"/>
              </a:rPr>
              <a:t>ields 40a and 40b, the staff’s name is</a:t>
            </a:r>
            <a:r>
              <a:rPr lang="en-US" sz="1200" b="1" baseline="0" dirty="0" smtClean="0">
                <a:latin typeface="+mn-lt"/>
                <a:cs typeface="Arial" panose="020B0604020202020204" pitchFamily="34" charset="0"/>
              </a:rPr>
              <a:t> listed.</a:t>
            </a:r>
            <a:r>
              <a:rPr lang="en-US" sz="1200" b="1" i="1" u="sng" baseline="0" dirty="0" smtClean="0">
                <a:latin typeface="+mn-lt"/>
                <a:cs typeface="Arial" panose="020B0604020202020204" pitchFamily="34" charset="0"/>
              </a:rPr>
              <a:t> </a:t>
            </a:r>
            <a:r>
              <a:rPr lang="en-US" sz="1200" b="1" i="0" u="none" baseline="0" dirty="0" smtClean="0">
                <a:latin typeface="+mn-lt"/>
                <a:cs typeface="Arial" panose="020B0604020202020204" pitchFamily="34" charset="0"/>
              </a:rPr>
              <a:t>When the report is submitted to a DDS MAP Coordinator for review, the staff name does not appear</a:t>
            </a:r>
            <a:r>
              <a:rPr lang="en-US" sz="1200" b="1" i="1" u="sng" baseline="0" dirty="0" smtClean="0">
                <a:latin typeface="+mn-lt"/>
                <a:cs typeface="Arial" panose="020B0604020202020204" pitchFamily="34" charset="0"/>
              </a:rPr>
              <a:t> </a:t>
            </a:r>
            <a:r>
              <a:rPr lang="en-US" sz="1200" b="1" baseline="0" dirty="0" smtClean="0">
                <a:latin typeface="+mn-lt"/>
                <a:cs typeface="Arial" panose="020B0604020202020204" pitchFamily="34" charset="0"/>
              </a:rPr>
              <a:t>but is important for internal agency tracking.</a:t>
            </a:r>
            <a:r>
              <a:rPr lang="en-US" sz="1200" b="1" dirty="0" smtClean="0">
                <a:latin typeface="+mn-lt"/>
                <a:cs typeface="Arial" panose="020B0604020202020204" pitchFamily="34" charset="0"/>
              </a:rPr>
              <a:t>  </a:t>
            </a:r>
            <a:endParaRPr lang="en-US" b="1"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mn-lt"/>
              </a:rPr>
              <a:t>Field</a:t>
            </a:r>
            <a:r>
              <a:rPr lang="en-US" b="1" baseline="0" dirty="0" smtClean="0">
                <a:latin typeface="+mn-lt"/>
              </a:rPr>
              <a:t> 41  if the staff is a regular staff (meaning they routinely work at the site) do they normally pass meds as part of their duties?</a:t>
            </a:r>
            <a:endParaRPr lang="en-US" b="1"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mn-lt"/>
              </a:rPr>
              <a:t>From</a:t>
            </a:r>
            <a:r>
              <a:rPr lang="en-US" b="1" baseline="0" dirty="0" smtClean="0">
                <a:latin typeface="+mn-lt"/>
              </a:rPr>
              <a:t> the dropdown, select, ‘yes’, ‘no agency relief staff’ or ‘no contracted relief staff’</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70</a:t>
            </a:fld>
            <a:endParaRPr lang="en-US" dirty="0"/>
          </a:p>
        </p:txBody>
      </p:sp>
    </p:spTree>
    <p:extLst>
      <p:ext uri="{BB962C8B-B14F-4D97-AF65-F5344CB8AC3E}">
        <p14:creationId xmlns:p14="http://schemas.microsoft.com/office/powerpoint/2010/main" val="485494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Field 42,  does</a:t>
            </a:r>
            <a:r>
              <a:rPr lang="en-US" b="1" baseline="0" dirty="0" smtClean="0"/>
              <a:t> this staff regularly administer medications as part of their routine responsibility? Again a yes or no is selected.</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71</a:t>
            </a:fld>
            <a:endParaRPr lang="en-US" dirty="0"/>
          </a:p>
        </p:txBody>
      </p:sp>
    </p:spTree>
    <p:extLst>
      <p:ext uri="{BB962C8B-B14F-4D97-AF65-F5344CB8AC3E}">
        <p14:creationId xmlns:p14="http://schemas.microsoft.com/office/powerpoint/2010/main" val="37608617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Field 43, </a:t>
            </a:r>
            <a:r>
              <a:rPr lang="en-US" b="1" dirty="0" smtClean="0"/>
              <a:t>was </a:t>
            </a:r>
            <a:r>
              <a:rPr lang="en-US" b="1" dirty="0" smtClean="0"/>
              <a:t>the staff who made the occurrence working their regular shift? </a:t>
            </a:r>
            <a:r>
              <a:rPr lang="en-US" b="1" baseline="0" dirty="0" smtClean="0"/>
              <a:t> From the dropdown select, ‘yes’ , ‘no Different </a:t>
            </a:r>
            <a:r>
              <a:rPr lang="en-US" b="1" baseline="0" dirty="0" smtClean="0"/>
              <a:t>Shift</a:t>
            </a:r>
            <a:r>
              <a:rPr lang="en-US" b="1" baseline="0" dirty="0" smtClean="0"/>
              <a:t>’ or ‘no Overtime </a:t>
            </a:r>
            <a:r>
              <a:rPr lang="en-US" b="1" baseline="0" dirty="0" smtClean="0"/>
              <a:t>Shift</a:t>
            </a:r>
            <a:r>
              <a:rPr lang="en-US" b="1" baseline="0" dirty="0" smtClean="0"/>
              <a:t>’</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72</a:t>
            </a:fld>
            <a:endParaRPr lang="en-US" dirty="0"/>
          </a:p>
        </p:txBody>
      </p:sp>
    </p:spTree>
    <p:extLst>
      <p:ext uri="{BB962C8B-B14F-4D97-AF65-F5344CB8AC3E}">
        <p14:creationId xmlns:p14="http://schemas.microsoft.com/office/powerpoint/2010/main" val="67788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Field</a:t>
            </a:r>
            <a:r>
              <a:rPr lang="en-US" b="1" baseline="0" dirty="0" smtClean="0"/>
              <a:t> 44, w</a:t>
            </a:r>
            <a:r>
              <a:rPr lang="en-US" b="1" dirty="0" smtClean="0"/>
              <a:t>as the staff working at a routine site?</a:t>
            </a:r>
          </a:p>
          <a:p>
            <a:r>
              <a:rPr lang="en-US" b="1" baseline="0" dirty="0" smtClean="0"/>
              <a:t>Select yes, no or n/a</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73</a:t>
            </a:fld>
            <a:endParaRPr lang="en-US" dirty="0"/>
          </a:p>
        </p:txBody>
      </p:sp>
    </p:spTree>
    <p:extLst>
      <p:ext uri="{BB962C8B-B14F-4D97-AF65-F5344CB8AC3E}">
        <p14:creationId xmlns:p14="http://schemas.microsoft.com/office/powerpoint/2010/main" val="1641651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Your</a:t>
            </a:r>
            <a:r>
              <a:rPr lang="en-US" b="1" baseline="0" dirty="0" smtClean="0"/>
              <a:t> almost done…</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before hitting the Finalize button, click save and then review the whole report. Be sure the dates and times of occurrence, discovery and MAP Consultant notification are in sequence. Do the “Medications as Ordered” and “Medications</a:t>
            </a:r>
            <a:r>
              <a:rPr lang="en-US" b="1" baseline="0" dirty="0" smtClean="0"/>
              <a:t> as Given” fields make sense? Will the reviewer, who has no preconceived knowledge of the event, be able to understand exactly what happened? If not, edit the report before sending!</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When completed, click finalize!</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74</a:t>
            </a:fld>
            <a:endParaRPr lang="en-US" dirty="0"/>
          </a:p>
        </p:txBody>
      </p:sp>
    </p:spTree>
    <p:extLst>
      <p:ext uri="{BB962C8B-B14F-4D97-AF65-F5344CB8AC3E}">
        <p14:creationId xmlns:p14="http://schemas.microsoft.com/office/powerpoint/2010/main" val="28680439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 finalized, you are able to view the date the event was created and the date it was finalized, this event was created and finalized on</a:t>
            </a:r>
            <a:r>
              <a:rPr lang="en-US" b="1" baseline="0" dirty="0" smtClean="0"/>
              <a:t> the same date.</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75</a:t>
            </a:fld>
            <a:endParaRPr lang="en-US" dirty="0"/>
          </a:p>
        </p:txBody>
      </p:sp>
    </p:spTree>
    <p:extLst>
      <p:ext uri="{BB962C8B-B14F-4D97-AF65-F5344CB8AC3E}">
        <p14:creationId xmlns:p14="http://schemas.microsoft.com/office/powerpoint/2010/main" val="1543813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 not assume that once you have submitted</a:t>
            </a:r>
            <a:r>
              <a:rPr lang="en-US" b="1" baseline="0" dirty="0" smtClean="0"/>
              <a:t> the report that you are done! Be sure to go back and review the status of the report. In general,  approximately 50% of all MOR reports are marked ‘not approved’ by the MAP Coordinator and sent back for edits.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76</a:t>
            </a:fld>
            <a:endParaRPr lang="en-US" dirty="0"/>
          </a:p>
        </p:txBody>
      </p:sp>
    </p:spTree>
    <p:extLst>
      <p:ext uri="{BB962C8B-B14F-4D97-AF65-F5344CB8AC3E}">
        <p14:creationId xmlns:p14="http://schemas.microsoft.com/office/powerpoint/2010/main" val="31983708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the report is marked ‘Not Approved’ by the MAP Coordinator, you will need to locate the reason why it was not approved, make appropriate edits, ‘save’ after each edit is made, and then Finalize. Again,</a:t>
            </a:r>
            <a:r>
              <a:rPr lang="en-US" b="1" baseline="0" dirty="0" smtClean="0"/>
              <a:t> be sure to review the status of the report, you are not finished until you see the MOR marked ‘Approved’ by the MAP Coordinator.</a:t>
            </a:r>
          </a:p>
          <a:p>
            <a:r>
              <a:rPr lang="en-US" b="1" baseline="0" dirty="0" smtClean="0"/>
              <a:t>To complete this process….</a:t>
            </a:r>
            <a:endParaRPr lang="en-US" b="1" dirty="0"/>
          </a:p>
        </p:txBody>
      </p:sp>
      <p:sp>
        <p:nvSpPr>
          <p:cNvPr id="4" name="Slide Number Placeholder 3"/>
          <p:cNvSpPr>
            <a:spLocks noGrp="1"/>
          </p:cNvSpPr>
          <p:nvPr>
            <p:ph type="sldNum" sz="quarter" idx="10"/>
          </p:nvPr>
        </p:nvSpPr>
        <p:spPr/>
        <p:txBody>
          <a:bodyPr/>
          <a:lstStyle/>
          <a:p>
            <a:fld id="{159D6A56-F679-4CB1-B3E6-3096738CB34B}" type="slidenum">
              <a:rPr lang="en-US" smtClean="0"/>
              <a:t>77</a:t>
            </a:fld>
            <a:endParaRPr lang="en-US"/>
          </a:p>
        </p:txBody>
      </p:sp>
    </p:spTree>
    <p:extLst>
      <p:ext uri="{BB962C8B-B14F-4D97-AF65-F5344CB8AC3E}">
        <p14:creationId xmlns:p14="http://schemas.microsoft.com/office/powerpoint/2010/main" val="10828511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the HCSIS Home Screen…click the Alerts button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78</a:t>
            </a:fld>
            <a:endParaRPr lang="en-US" dirty="0"/>
          </a:p>
        </p:txBody>
      </p:sp>
    </p:spTree>
    <p:extLst>
      <p:ext uri="{BB962C8B-B14F-4D97-AF65-F5344CB8AC3E}">
        <p14:creationId xmlns:p14="http://schemas.microsoft.com/office/powerpoint/2010/main" val="32352051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All of your ‘Alerts’ will show on your screen,</a:t>
            </a:r>
            <a:r>
              <a:rPr lang="en-US" sz="1200" b="1" baseline="0" dirty="0" smtClean="0">
                <a:latin typeface="+mn-lt"/>
                <a:cs typeface="Arial" panose="020B0604020202020204" pitchFamily="34" charset="0"/>
              </a:rPr>
              <a:t> you may have more than one page. Check the approval status, as you can see the last event has been marked ‘approved’ however the top 3 events have all been marked not approved. Click on an event.</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79</a:t>
            </a:fld>
            <a:endParaRPr lang="en-US" dirty="0"/>
          </a:p>
        </p:txBody>
      </p:sp>
    </p:spTree>
    <p:extLst>
      <p:ext uri="{BB962C8B-B14F-4D97-AF65-F5344CB8AC3E}">
        <p14:creationId xmlns:p14="http://schemas.microsoft.com/office/powerpoint/2010/main" val="126922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Arial" panose="020B0604020202020204" pitchFamily="34" charset="0"/>
              </a:rPr>
              <a:t>The beginning of the medication occurrence form is prepopulated with whether or not the individual has an acquired brain injury and  your agency name.</a:t>
            </a:r>
            <a:endParaRPr lang="en-US" sz="1200" b="1" dirty="0" smtClean="0">
              <a:latin typeface="+mn-lt"/>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a:t>
            </a:fld>
            <a:endParaRPr lang="en-US" dirty="0"/>
          </a:p>
        </p:txBody>
      </p:sp>
    </p:spTree>
    <p:extLst>
      <p:ext uri="{BB962C8B-B14F-4D97-AF65-F5344CB8AC3E}">
        <p14:creationId xmlns:p14="http://schemas.microsoft.com/office/powerpoint/2010/main" val="269826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To</a:t>
            </a:r>
            <a:r>
              <a:rPr lang="en-US" sz="1200" b="1" baseline="0" dirty="0" smtClean="0">
                <a:latin typeface="+mn-lt"/>
                <a:cs typeface="Arial" panose="020B0604020202020204" pitchFamily="34" charset="0"/>
              </a:rPr>
              <a:t> view the report, c</a:t>
            </a:r>
            <a:r>
              <a:rPr lang="en-US" sz="1200" b="1" dirty="0" smtClean="0">
                <a:latin typeface="+mn-lt"/>
                <a:cs typeface="Arial" panose="020B0604020202020204" pitchFamily="34" charset="0"/>
              </a:rPr>
              <a:t>lick on ‘Printable Medication Occurrence Report Summary’.</a:t>
            </a:r>
            <a:r>
              <a:rPr lang="en-US" sz="1200" b="1" baseline="0" dirty="0" smtClean="0">
                <a:latin typeface="+mn-lt"/>
                <a:cs typeface="Arial" panose="020B0604020202020204" pitchFamily="34" charset="0"/>
              </a:rPr>
              <a:t> </a:t>
            </a:r>
            <a:r>
              <a:rPr lang="en-US" sz="1200" b="1" dirty="0" smtClean="0">
                <a:latin typeface="+mn-lt"/>
                <a:cs typeface="Arial" panose="020B0604020202020204" pitchFamily="34" charset="0"/>
              </a:rPr>
              <a:t>This</a:t>
            </a:r>
            <a:r>
              <a:rPr lang="en-US" sz="1200" b="1" baseline="0" dirty="0" smtClean="0">
                <a:latin typeface="+mn-lt"/>
                <a:cs typeface="Arial" panose="020B0604020202020204" pitchFamily="34" charset="0"/>
              </a:rPr>
              <a:t> will allow you to view the entire report….</a:t>
            </a:r>
            <a:endParaRPr lang="en-US" dirty="0">
              <a:latin typeface="+mn-lt"/>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80</a:t>
            </a:fld>
            <a:endParaRPr lang="en-US" dirty="0"/>
          </a:p>
        </p:txBody>
      </p:sp>
    </p:spTree>
    <p:extLst>
      <p:ext uri="{BB962C8B-B14F-4D97-AF65-F5344CB8AC3E}">
        <p14:creationId xmlns:p14="http://schemas.microsoft.com/office/powerpoint/2010/main" val="17450329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….s</a:t>
            </a:r>
            <a:r>
              <a:rPr lang="en-US" sz="1200" b="1" dirty="0" smtClean="0">
                <a:latin typeface="+mn-lt"/>
                <a:cs typeface="Arial" panose="020B0604020202020204" pitchFamily="34" charset="0"/>
              </a:rPr>
              <a:t>croll to the very end to locate the MAP Coordinator review. This</a:t>
            </a:r>
            <a:r>
              <a:rPr lang="en-US" sz="1200" b="1" baseline="0" dirty="0" smtClean="0">
                <a:latin typeface="+mn-lt"/>
                <a:cs typeface="Arial" panose="020B0604020202020204" pitchFamily="34" charset="0"/>
              </a:rPr>
              <a:t> MOR is marked Not Approved requesting the MOR be edited to reflect a wrong dose, not an omission.</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81</a:t>
            </a:fld>
            <a:endParaRPr lang="en-US" dirty="0"/>
          </a:p>
        </p:txBody>
      </p:sp>
    </p:spTree>
    <p:extLst>
      <p:ext uri="{BB962C8B-B14F-4D97-AF65-F5344CB8AC3E}">
        <p14:creationId xmlns:p14="http://schemas.microsoft.com/office/powerpoint/2010/main" val="36784812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 back to the previous screen, this</a:t>
            </a:r>
            <a:r>
              <a:rPr lang="en-US" b="1" baseline="0" dirty="0" smtClean="0"/>
              <a:t> time c</a:t>
            </a:r>
            <a:r>
              <a:rPr lang="en-US" b="1" dirty="0" smtClean="0"/>
              <a:t>lick on the Created… In Progress link to open the event.</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82</a:t>
            </a:fld>
            <a:endParaRPr lang="en-US" dirty="0"/>
          </a:p>
        </p:txBody>
      </p:sp>
    </p:spTree>
    <p:extLst>
      <p:ext uri="{BB962C8B-B14F-4D97-AF65-F5344CB8AC3E}">
        <p14:creationId xmlns:p14="http://schemas.microsoft.com/office/powerpoint/2010/main" val="40363203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Make the edits that were requested,</a:t>
            </a:r>
            <a:r>
              <a:rPr lang="en-US" b="1" baseline="0" dirty="0" smtClean="0"/>
              <a:t> in this case the omission needs to be changed to wrong dose</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83</a:t>
            </a:fld>
            <a:endParaRPr lang="en-US" dirty="0"/>
          </a:p>
        </p:txBody>
      </p:sp>
    </p:spTree>
    <p:extLst>
      <p:ext uri="{BB962C8B-B14F-4D97-AF65-F5344CB8AC3E}">
        <p14:creationId xmlns:p14="http://schemas.microsoft.com/office/powerpoint/2010/main" val="11837652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After making the edit, click the save button at the bottom left of the screen, then the save and continue button to move to the next page</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84</a:t>
            </a:fld>
            <a:endParaRPr lang="en-US" dirty="0"/>
          </a:p>
        </p:txBody>
      </p:sp>
    </p:spTree>
    <p:extLst>
      <p:ext uri="{BB962C8B-B14F-4D97-AF65-F5344CB8AC3E}">
        <p14:creationId xmlns:p14="http://schemas.microsoft.com/office/powerpoint/2010/main" val="1335615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Even though no changes</a:t>
            </a:r>
            <a:r>
              <a:rPr lang="en-US" b="1" baseline="0" dirty="0" smtClean="0"/>
              <a:t> were requested on the second page, click save and continue before moving on to the last page</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85</a:t>
            </a:fld>
            <a:endParaRPr lang="en-US" dirty="0"/>
          </a:p>
        </p:txBody>
      </p:sp>
    </p:spTree>
    <p:extLst>
      <p:ext uri="{BB962C8B-B14F-4D97-AF65-F5344CB8AC3E}">
        <p14:creationId xmlns:p14="http://schemas.microsoft.com/office/powerpoint/2010/main" val="21184827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 save and then finalize,</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86</a:t>
            </a:fld>
            <a:endParaRPr lang="en-US" dirty="0"/>
          </a:p>
        </p:txBody>
      </p:sp>
    </p:spTree>
    <p:extLst>
      <p:ext uri="{BB962C8B-B14F-4D97-AF65-F5344CB8AC3E}">
        <p14:creationId xmlns:p14="http://schemas.microsoft.com/office/powerpoint/2010/main" val="27419478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MOR</a:t>
            </a:r>
            <a:r>
              <a:rPr lang="en-US" b="1" baseline="0" dirty="0" smtClean="0"/>
              <a:t> was edited and </a:t>
            </a:r>
            <a:r>
              <a:rPr lang="en-US" b="1" baseline="0" dirty="0" smtClean="0"/>
              <a:t>re-finalized</a:t>
            </a:r>
            <a:r>
              <a:rPr lang="en-US" b="1" baseline="0" dirty="0" smtClean="0"/>
              <a:t>.</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87</a:t>
            </a:fld>
            <a:endParaRPr lang="en-US" dirty="0"/>
          </a:p>
        </p:txBody>
      </p:sp>
    </p:spTree>
    <p:extLst>
      <p:ext uri="{BB962C8B-B14F-4D97-AF65-F5344CB8AC3E}">
        <p14:creationId xmlns:p14="http://schemas.microsoft.com/office/powerpoint/2010/main" val="13764032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This is</a:t>
            </a:r>
            <a:r>
              <a:rPr lang="en-US" sz="1200" b="1" baseline="0" dirty="0" smtClean="0">
                <a:latin typeface="+mn-lt"/>
                <a:cs typeface="Arial" panose="020B0604020202020204" pitchFamily="34" charset="0"/>
              </a:rPr>
              <a:t> an example of an event that was marked ‘Not Approved’ by the MAP Coordinator, it was sent back, edits were made and is now ready, again, for the MAP Coordinator’s review.</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88</a:t>
            </a:fld>
            <a:endParaRPr lang="en-US" dirty="0"/>
          </a:p>
        </p:txBody>
      </p:sp>
    </p:spTree>
    <p:extLst>
      <p:ext uri="{BB962C8B-B14F-4D97-AF65-F5344CB8AC3E}">
        <p14:creationId xmlns:p14="http://schemas.microsoft.com/office/powerpoint/2010/main" val="24777402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cs typeface="Arial" panose="020B0604020202020204" pitchFamily="34" charset="0"/>
              </a:rPr>
              <a:t>A report will</a:t>
            </a:r>
            <a:r>
              <a:rPr lang="en-US" sz="1200" b="1" baseline="0" dirty="0" smtClean="0">
                <a:latin typeface="+mn-lt"/>
                <a:cs typeface="Arial" panose="020B0604020202020204" pitchFamily="34" charset="0"/>
              </a:rPr>
              <a:t> continue to be returned until all corrections are made.</a:t>
            </a:r>
          </a:p>
          <a:p>
            <a:endParaRPr lang="en-US" sz="1200" b="1" baseline="0" dirty="0" smtClean="0">
              <a:latin typeface="+mn-lt"/>
              <a:cs typeface="Arial" panose="020B0604020202020204" pitchFamily="34" charset="0"/>
            </a:endParaRPr>
          </a:p>
          <a:p>
            <a:r>
              <a:rPr lang="en-US" sz="1200" b="1" baseline="0" dirty="0" smtClean="0">
                <a:latin typeface="+mn-lt"/>
                <a:cs typeface="Arial" panose="020B0604020202020204" pitchFamily="34" charset="0"/>
              </a:rPr>
              <a:t>The report on your screen was initially sent in May and returned as ‘not approved’ by the MAP Coordinator days later.</a:t>
            </a:r>
          </a:p>
          <a:p>
            <a:endParaRPr lang="en-US" sz="1200" b="1" baseline="0" dirty="0" smtClean="0">
              <a:latin typeface="+mn-lt"/>
              <a:cs typeface="Arial" panose="020B0604020202020204" pitchFamily="34" charset="0"/>
            </a:endParaRPr>
          </a:p>
          <a:p>
            <a:r>
              <a:rPr lang="en-US" sz="1200" b="1" baseline="0" dirty="0" smtClean="0">
                <a:latin typeface="+mn-lt"/>
                <a:cs typeface="Arial" panose="020B0604020202020204" pitchFamily="34" charset="0"/>
              </a:rPr>
              <a:t>It was 7 months before edits were made and it was resubmitted.  </a:t>
            </a:r>
          </a:p>
          <a:p>
            <a:endParaRPr lang="en-US" sz="1400" b="1" baseline="0" dirty="0" smtClean="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59D6A56-F679-4CB1-B3E6-3096738CB34B}" type="slidenum">
              <a:rPr lang="en-US" smtClean="0"/>
              <a:t>89</a:t>
            </a:fld>
            <a:endParaRPr lang="en-US" dirty="0"/>
          </a:p>
        </p:txBody>
      </p:sp>
    </p:spTree>
    <p:extLst>
      <p:ext uri="{BB962C8B-B14F-4D97-AF65-F5344CB8AC3E}">
        <p14:creationId xmlns:p14="http://schemas.microsoft.com/office/powerpoint/2010/main" val="3894481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Field 2, the responsible site must be listed.</a:t>
            </a:r>
            <a:r>
              <a:rPr lang="en-US" sz="1200" b="1" baseline="0" dirty="0" smtClean="0">
                <a:latin typeface="+mn-lt"/>
                <a:cs typeface="Arial" panose="020B0604020202020204" pitchFamily="34" charset="0"/>
              </a:rPr>
              <a:t> This is the site </a:t>
            </a:r>
            <a:r>
              <a:rPr lang="en-US" sz="1200" b="1" dirty="0" smtClean="0">
                <a:latin typeface="+mn-lt"/>
                <a:cs typeface="Arial" panose="020B0604020202020204" pitchFamily="34" charset="0"/>
              </a:rPr>
              <a:t>where the medication occurrence took</a:t>
            </a:r>
            <a:r>
              <a:rPr lang="en-US" sz="1200" b="1" baseline="0" dirty="0" smtClean="0">
                <a:latin typeface="+mn-lt"/>
                <a:cs typeface="Arial" panose="020B0604020202020204" pitchFamily="34" charset="0"/>
              </a:rPr>
              <a:t> place</a:t>
            </a:r>
            <a:r>
              <a:rPr lang="en-US" sz="1200" b="1" dirty="0" smtClean="0">
                <a:latin typeface="+mn-lt"/>
                <a:cs typeface="Arial" panose="020B0604020202020204" pitchFamily="34" charset="0"/>
              </a:rPr>
              <a:t>. </a:t>
            </a:r>
            <a:endParaRPr lang="en-US" sz="1200" b="1" baseline="0"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From the dropdown, select the site address.  If you do not see the site address in the dropdown, you must contact the HCSIS helpdesk to get the site address added; do not select “NA” from the dropdown menu, complete the rest of the report and then submit the </a:t>
            </a:r>
            <a:r>
              <a:rPr lang="en-US" sz="1200" b="1" baseline="0" dirty="0" err="1" smtClean="0">
                <a:latin typeface="+mn-lt"/>
                <a:cs typeface="Arial" panose="020B0604020202020204" pitchFamily="34" charset="0"/>
              </a:rPr>
              <a:t>mor</a:t>
            </a:r>
            <a:r>
              <a:rPr lang="en-US" sz="1200" b="1" baseline="0" dirty="0" smtClean="0">
                <a:latin typeface="+mn-lt"/>
                <a:cs typeface="Arial" panose="020B0604020202020204" pitchFamily="34" charset="0"/>
              </a:rPr>
              <a:t> to the MAP Coordinator for review. If you do, it will be returned as ‘not approved’ asking that you contact the HCSIS Helpdesk to get the address added.</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extLst>
      <p:ext uri="{BB962C8B-B14F-4D97-AF65-F5344CB8AC3E}">
        <p14:creationId xmlns:p14="http://schemas.microsoft.com/office/powerpoint/2010/main" val="30410252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This is an example of what I like to see,</a:t>
            </a:r>
            <a:r>
              <a:rPr lang="en-US" b="1" baseline="0" dirty="0" smtClean="0"/>
              <a:t> the report was submitted, all information was entered accurately and the report was approved!</a:t>
            </a:r>
            <a:endParaRPr lang="en-US" b="1" dirty="0" smtClean="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90</a:t>
            </a:fld>
            <a:endParaRPr lang="en-US" dirty="0"/>
          </a:p>
        </p:txBody>
      </p:sp>
    </p:spTree>
    <p:extLst>
      <p:ext uri="{BB962C8B-B14F-4D97-AF65-F5344CB8AC3E}">
        <p14:creationId xmlns:p14="http://schemas.microsoft.com/office/powerpoint/2010/main" val="31336171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 sure to note the message on the alerts</a:t>
            </a:r>
            <a:r>
              <a:rPr lang="en-US" b="1" baseline="0" dirty="0" smtClean="0"/>
              <a:t> screen, it states “Please be aware alerts will be automatically deleted depending on the alert message (between 7 to 60 days). Consult the Process Management screens an Reports to manage all outstanding tasks”. This means that an alert will not stay on your screen indefinitely waiting for you to address it. Eventually it will be dropped from your screen, however it still needs to be addressed. To locate it, you will have to perform a search. To accomplish this..</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91</a:t>
            </a:fld>
            <a:endParaRPr lang="en-US" dirty="0"/>
          </a:p>
        </p:txBody>
      </p:sp>
    </p:spTree>
    <p:extLst>
      <p:ext uri="{BB962C8B-B14F-4D97-AF65-F5344CB8AC3E}">
        <p14:creationId xmlns:p14="http://schemas.microsoft.com/office/powerpoint/2010/main" val="19340083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cs typeface="Arial" panose="020B0604020202020204" pitchFamily="34" charset="0"/>
              </a:rPr>
              <a:t>from the home screen, go to QM</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92</a:t>
            </a:fld>
            <a:endParaRPr lang="en-US" dirty="0"/>
          </a:p>
        </p:txBody>
      </p:sp>
    </p:spTree>
    <p:extLst>
      <p:ext uri="{BB962C8B-B14F-4D97-AF65-F5344CB8AC3E}">
        <p14:creationId xmlns:p14="http://schemas.microsoft.com/office/powerpoint/2010/main" val="2817819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Then click on IM</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93</a:t>
            </a:fld>
            <a:endParaRPr lang="en-US" dirty="0"/>
          </a:p>
        </p:txBody>
      </p:sp>
    </p:spTree>
    <p:extLst>
      <p:ext uri="{BB962C8B-B14F-4D97-AF65-F5344CB8AC3E}">
        <p14:creationId xmlns:p14="http://schemas.microsoft.com/office/powerpoint/2010/main" val="1696553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Then…. Provider Filing Process Management</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94</a:t>
            </a:fld>
            <a:endParaRPr lang="en-US" dirty="0"/>
          </a:p>
        </p:txBody>
      </p:sp>
    </p:spTree>
    <p:extLst>
      <p:ext uri="{BB962C8B-B14F-4D97-AF65-F5344CB8AC3E}">
        <p14:creationId xmlns:p14="http://schemas.microsoft.com/office/powerpoint/2010/main" val="11286871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It will bring you to this screen….using the calendar icons, fill in a date range.</a:t>
            </a:r>
            <a:r>
              <a:rPr lang="en-US" sz="1200" b="1" baseline="0" dirty="0" smtClean="0">
                <a:latin typeface="+mn-lt"/>
                <a:cs typeface="Arial" panose="020B0604020202020204" pitchFamily="34" charset="0"/>
              </a:rPr>
              <a:t> </a:t>
            </a:r>
            <a:endParaRPr lang="en-US" sz="1200" b="1" dirty="0" smtClean="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95</a:t>
            </a:fld>
            <a:endParaRPr lang="en-US" dirty="0"/>
          </a:p>
        </p:txBody>
      </p:sp>
    </p:spTree>
    <p:extLst>
      <p:ext uri="{BB962C8B-B14F-4D97-AF65-F5344CB8AC3E}">
        <p14:creationId xmlns:p14="http://schemas.microsoft.com/office/powerpoint/2010/main" val="18299356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the drop down make a selection of reports</a:t>
            </a:r>
            <a:r>
              <a:rPr lang="en-US" b="1" baseline="0" dirty="0" smtClean="0"/>
              <a:t> to search</a:t>
            </a:r>
            <a:r>
              <a:rPr lang="en-US" b="1" dirty="0" smtClean="0"/>
              <a:t>. If you select all events, all outstanding events will appear. To narrow the search, select</a:t>
            </a:r>
            <a:r>
              <a:rPr lang="en-US" b="1" baseline="0" dirty="0" smtClean="0"/>
              <a:t> Medication Occurrences Only and only outstanding medication occurrences will appear. Then click the search button.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96</a:t>
            </a:fld>
            <a:endParaRPr lang="en-US" dirty="0"/>
          </a:p>
        </p:txBody>
      </p:sp>
    </p:spTree>
    <p:extLst>
      <p:ext uri="{BB962C8B-B14F-4D97-AF65-F5344CB8AC3E}">
        <p14:creationId xmlns:p14="http://schemas.microsoft.com/office/powerpoint/2010/main" val="12890321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anose="020B0604020202020204" pitchFamily="34" charset="0"/>
              </a:rPr>
              <a:t>This screen shows all outstanding events for the year 2009, as you can see there are</a:t>
            </a:r>
            <a:r>
              <a:rPr lang="en-US" sz="1200" b="1" baseline="0" dirty="0" smtClean="0">
                <a:latin typeface="+mn-lt"/>
                <a:cs typeface="Arial" panose="020B0604020202020204" pitchFamily="34" charset="0"/>
              </a:rPr>
              <a:t> no outstanding </a:t>
            </a:r>
            <a:r>
              <a:rPr lang="en-US" sz="1200" b="1" baseline="0" dirty="0" err="1" smtClean="0">
                <a:latin typeface="+mn-lt"/>
                <a:cs typeface="Arial" panose="020B0604020202020204" pitchFamily="34" charset="0"/>
              </a:rPr>
              <a:t>mors</a:t>
            </a:r>
            <a:r>
              <a:rPr lang="en-US" sz="1200" b="1" baseline="0" dirty="0" smtClean="0">
                <a:latin typeface="+mn-lt"/>
                <a:cs typeface="Arial" panose="020B0604020202020204" pitchFamily="34" charset="0"/>
              </a:rPr>
              <a:t>, however there are other outstanding reports to be addressed.</a:t>
            </a:r>
            <a:endParaRPr lang="en-US" sz="1200" b="1"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n-lt"/>
              <a:cs typeface="Arial" panose="020B0604020202020204" pitchFamily="34" charset="0"/>
            </a:endParaRPr>
          </a:p>
          <a:p>
            <a:r>
              <a:rPr lang="en-US" sz="1200" b="1" dirty="0" smtClean="0">
                <a:latin typeface="+mn-lt"/>
                <a:cs typeface="Arial" panose="020B0604020202020204" pitchFamily="34" charset="0"/>
              </a:rPr>
              <a:t>The</a:t>
            </a:r>
            <a:r>
              <a:rPr lang="en-US" sz="1200" b="1" baseline="0" dirty="0" smtClean="0">
                <a:latin typeface="+mn-lt"/>
                <a:cs typeface="Arial" panose="020B0604020202020204" pitchFamily="34" charset="0"/>
              </a:rPr>
              <a:t> “Next Milestone” column tells you the report status.</a:t>
            </a:r>
          </a:p>
          <a:p>
            <a:endParaRPr lang="en-US" sz="1200" b="1" baseline="0" dirty="0" smtClean="0">
              <a:latin typeface="+mn-lt"/>
              <a:cs typeface="Arial" panose="020B0604020202020204" pitchFamily="34" charset="0"/>
            </a:endParaRPr>
          </a:p>
          <a:p>
            <a:r>
              <a:rPr lang="en-US" sz="1200" b="1" baseline="0" dirty="0" err="1" smtClean="0">
                <a:latin typeface="+mn-lt"/>
                <a:cs typeface="Arial" panose="020B0604020202020204" pitchFamily="34" charset="0"/>
              </a:rPr>
              <a:t>‘Re</a:t>
            </a:r>
            <a:r>
              <a:rPr lang="en-US" sz="1200" b="1" baseline="0" dirty="0" smtClean="0">
                <a:latin typeface="+mn-lt"/>
                <a:cs typeface="Arial" panose="020B0604020202020204" pitchFamily="34" charset="0"/>
              </a:rPr>
              <a:t>-finalize’ the report means it was not approved; edits are required then it must be resubmitted for review and approval.</a:t>
            </a:r>
          </a:p>
          <a:p>
            <a:endParaRPr lang="en-US" sz="1200" b="1" baseline="0" dirty="0" smtClean="0">
              <a:latin typeface="+mn-lt"/>
              <a:cs typeface="Arial" panose="020B0604020202020204" pitchFamily="34" charset="0"/>
            </a:endParaRPr>
          </a:p>
          <a:p>
            <a:r>
              <a:rPr lang="en-US" sz="1200" b="1" baseline="0" dirty="0" smtClean="0">
                <a:latin typeface="+mn-lt"/>
                <a:cs typeface="Arial" panose="020B0604020202020204" pitchFamily="34" charset="0"/>
              </a:rPr>
              <a:t>‘Finalize’ means a report was started by the Provider; however,  it was never “finalized” and submitted for review</a:t>
            </a:r>
            <a:r>
              <a:rPr lang="en-US" sz="1400" b="1" baseline="0" dirty="0" smtClean="0">
                <a:latin typeface="Arial" panose="020B0604020202020204" pitchFamily="34" charset="0"/>
                <a:cs typeface="Arial" panose="020B0604020202020204" pitchFamily="34" charset="0"/>
              </a:rPr>
              <a:t>.</a:t>
            </a:r>
          </a:p>
          <a:p>
            <a:endParaRPr lang="en-US" sz="1400" b="1" baseline="0" dirty="0" smtClean="0">
              <a:latin typeface="Arial" panose="020B0604020202020204" pitchFamily="34" charset="0"/>
              <a:cs typeface="Arial" panose="020B0604020202020204" pitchFamily="34" charset="0"/>
            </a:endParaRPr>
          </a:p>
          <a:p>
            <a:endParaRPr lang="en-US" sz="1400" b="1" baseline="0" dirty="0" smtClean="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59D6A56-F679-4CB1-B3E6-3096738CB34B}" type="slidenum">
              <a:rPr lang="en-US" smtClean="0"/>
              <a:t>97</a:t>
            </a:fld>
            <a:endParaRPr lang="en-US" dirty="0"/>
          </a:p>
        </p:txBody>
      </p:sp>
    </p:spTree>
    <p:extLst>
      <p:ext uri="{BB962C8B-B14F-4D97-AF65-F5344CB8AC3E}">
        <p14:creationId xmlns:p14="http://schemas.microsoft.com/office/powerpoint/2010/main" val="28569127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Follow these steps to</a:t>
            </a:r>
            <a:r>
              <a:rPr lang="en-US" b="1" baseline="0" dirty="0" smtClean="0"/>
              <a:t> access online HCSIS resource information..</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98</a:t>
            </a:fld>
            <a:endParaRPr lang="en-US" dirty="0"/>
          </a:p>
        </p:txBody>
      </p:sp>
    </p:spTree>
    <p:extLst>
      <p:ext uri="{BB962C8B-B14F-4D97-AF65-F5344CB8AC3E}">
        <p14:creationId xmlns:p14="http://schemas.microsoft.com/office/powerpoint/2010/main" val="7303497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the HCSIS home page, click the http://mass.gov/dds</a:t>
            </a:r>
            <a:r>
              <a:rPr lang="en-US" b="1" baseline="0" dirty="0" smtClean="0"/>
              <a:t> link..</a:t>
            </a:r>
            <a:endParaRPr lang="en-US" b="1"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99</a:t>
            </a:fld>
            <a:endParaRPr lang="en-US" dirty="0"/>
          </a:p>
        </p:txBody>
      </p:sp>
    </p:spTree>
    <p:extLst>
      <p:ext uri="{BB962C8B-B14F-4D97-AF65-F5344CB8AC3E}">
        <p14:creationId xmlns:p14="http://schemas.microsoft.com/office/powerpoint/2010/main" val="2727174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11/5/2015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11/5/2015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dirty="0"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11/5/2015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11/5/2015</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11/5/2015</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11/5/2015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11/5/2015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11/5/2015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11/5/2015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11/5/2015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mailto:carolyn.whittemore@state.ma.us"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hyperlink" Target="mailto:gina.hunt@state.ma.us"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mailto:mary.despres@state.ma.us"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hyperlink" Target="mailto:susan.canuel@state.ma.u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dirty="0" smtClean="0">
                <a:latin typeface="+mj-lt"/>
              </a:rPr>
              <a:t>Medication Occurrence Reporting</a:t>
            </a:r>
            <a:br>
              <a:rPr lang="en-US" sz="4000" dirty="0" smtClean="0">
                <a:latin typeface="+mj-lt"/>
              </a:rPr>
            </a:br>
            <a:r>
              <a:rPr lang="en-US" sz="4000" dirty="0" smtClean="0">
                <a:latin typeface="+mj-lt"/>
              </a:rPr>
              <a:t>HCSIS Data Entry</a:t>
            </a:r>
            <a:endParaRPr lang="en-US" dirty="0">
              <a:latin typeface="+mj-lt"/>
            </a:endParaRPr>
          </a:p>
        </p:txBody>
      </p:sp>
    </p:spTree>
    <p:extLst>
      <p:ext uri="{BB962C8B-B14F-4D97-AF65-F5344CB8AC3E}">
        <p14:creationId xmlns:p14="http://schemas.microsoft.com/office/powerpoint/2010/main" val="35694810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91000" y="3581400"/>
            <a:ext cx="1752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70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p:spPr>
      </p:pic>
      <p:sp>
        <p:nvSpPr>
          <p:cNvPr id="7" name="Oval 6"/>
          <p:cNvSpPr/>
          <p:nvPr/>
        </p:nvSpPr>
        <p:spPr>
          <a:xfrm>
            <a:off x="1524000" y="4724400"/>
            <a:ext cx="1143000" cy="381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762000" y="5911596"/>
            <a:ext cx="978408" cy="48463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4103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057400" y="5181600"/>
            <a:ext cx="978408"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514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88392" y="0"/>
            <a:ext cx="9232392"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6000" b="1" dirty="0" smtClean="0">
                <a:latin typeface="+mj-lt"/>
                <a:cs typeface="Arial" panose="020B0604020202020204" pitchFamily="34" charset="0"/>
              </a:rPr>
              <a:t>Apply What </a:t>
            </a:r>
            <a:r>
              <a:rPr lang="en-US" sz="6000" b="1" dirty="0">
                <a:latin typeface="+mj-lt"/>
                <a:cs typeface="Arial" panose="020B0604020202020204" pitchFamily="34" charset="0"/>
              </a:rPr>
              <a:t>Y</a:t>
            </a:r>
            <a:r>
              <a:rPr lang="en-US" sz="6000" b="1" dirty="0" smtClean="0">
                <a:latin typeface="+mj-lt"/>
                <a:cs typeface="Arial" panose="020B0604020202020204" pitchFamily="34" charset="0"/>
              </a:rPr>
              <a:t>ou’ve </a:t>
            </a:r>
            <a:r>
              <a:rPr lang="en-US" sz="6000" b="1" dirty="0">
                <a:latin typeface="+mj-lt"/>
                <a:cs typeface="Arial" panose="020B0604020202020204" pitchFamily="34" charset="0"/>
              </a:rPr>
              <a:t>L</a:t>
            </a:r>
            <a:r>
              <a:rPr lang="en-US" sz="6000" b="1" dirty="0" smtClean="0">
                <a:latin typeface="+mj-lt"/>
                <a:cs typeface="Arial" panose="020B0604020202020204" pitchFamily="34" charset="0"/>
              </a:rPr>
              <a:t>earned</a:t>
            </a:r>
            <a:endParaRPr lang="en-US" sz="6000" b="1" dirty="0">
              <a:latin typeface="+mj-lt"/>
              <a:cs typeface="Arial" panose="020B0604020202020204" pitchFamily="34" charset="0"/>
            </a:endParaRPr>
          </a:p>
        </p:txBody>
      </p:sp>
    </p:spTree>
    <p:extLst>
      <p:ext uri="{BB962C8B-B14F-4D97-AF65-F5344CB8AC3E}">
        <p14:creationId xmlns:p14="http://schemas.microsoft.com/office/powerpoint/2010/main" val="674124952"/>
      </p:ext>
    </p:extLst>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267200" y="3276600"/>
            <a:ext cx="1752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 y="4038600"/>
            <a:ext cx="2362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0" y="152400"/>
            <a:ext cx="15240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734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a:cs typeface="Arial" panose="020B0604020202020204" pitchFamily="34" charset="0"/>
              </a:rPr>
              <a:t>Wrong Medication</a:t>
            </a:r>
            <a:endParaRPr lang="en-US" sz="6600" b="1" dirty="0">
              <a:cs typeface="Arial" panose="020B0604020202020204" pitchFamily="34" charset="0"/>
            </a:endParaRPr>
          </a:p>
        </p:txBody>
      </p:sp>
    </p:spTree>
    <p:extLst>
      <p:ext uri="{BB962C8B-B14F-4D97-AF65-F5344CB8AC3E}">
        <p14:creationId xmlns:p14="http://schemas.microsoft.com/office/powerpoint/2010/main" val="34490956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191000" y="2590800"/>
            <a:ext cx="16764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52400" y="3810000"/>
            <a:ext cx="25908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0" y="228600"/>
            <a:ext cx="14478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23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smtClean="0">
                <a:cs typeface="Arial" panose="020B0604020202020204" pitchFamily="34" charset="0"/>
              </a:rPr>
              <a:t>Wrong Time</a:t>
            </a:r>
            <a:endParaRPr lang="en-US" sz="6600" b="1" dirty="0">
              <a:cs typeface="Arial" panose="020B0604020202020204" pitchFamily="34" charset="0"/>
            </a:endParaRPr>
          </a:p>
        </p:txBody>
      </p:sp>
    </p:spTree>
    <p:extLst>
      <p:ext uri="{BB962C8B-B14F-4D97-AF65-F5344CB8AC3E}">
        <p14:creationId xmlns:p14="http://schemas.microsoft.com/office/powerpoint/2010/main" val="19895965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191000" y="2819400"/>
            <a:ext cx="19812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0" y="4038600"/>
            <a:ext cx="8915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62200" y="246993"/>
            <a:ext cx="1458310" cy="1432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51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smtClean="0">
                <a:cs typeface="Arial" panose="020B0604020202020204" pitchFamily="34" charset="0"/>
              </a:rPr>
              <a:t>Wrong Time</a:t>
            </a:r>
            <a:endParaRPr lang="en-US" sz="6600" b="1" dirty="0">
              <a:cs typeface="Arial" panose="020B0604020202020204" pitchFamily="34" charset="0"/>
            </a:endParaRPr>
          </a:p>
        </p:txBody>
      </p:sp>
    </p:spTree>
    <p:extLst>
      <p:ext uri="{BB962C8B-B14F-4D97-AF65-F5344CB8AC3E}">
        <p14:creationId xmlns:p14="http://schemas.microsoft.com/office/powerpoint/2010/main" val="1484504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505200" y="2895600"/>
            <a:ext cx="2209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238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114800" y="2971800"/>
            <a:ext cx="17526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0" y="4191000"/>
            <a:ext cx="3886200"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800" y="152400"/>
            <a:ext cx="1295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766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smtClean="0">
                <a:cs typeface="Arial" panose="020B0604020202020204" pitchFamily="34" charset="0"/>
              </a:rPr>
              <a:t>Wrong Dose</a:t>
            </a:r>
            <a:endParaRPr lang="en-US" sz="6600" b="1" dirty="0">
              <a:cs typeface="Arial" panose="020B0604020202020204" pitchFamily="34" charset="0"/>
            </a:endParaRPr>
          </a:p>
        </p:txBody>
      </p:sp>
    </p:spTree>
    <p:extLst>
      <p:ext uri="{BB962C8B-B14F-4D97-AF65-F5344CB8AC3E}">
        <p14:creationId xmlns:p14="http://schemas.microsoft.com/office/powerpoint/2010/main" val="17317957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Individual</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525963"/>
          </a:xfrm>
        </p:spPr>
        <p:txBody>
          <a:bodyPr/>
          <a:lstStyle/>
          <a:p>
            <a:pPr>
              <a:buClr>
                <a:schemeClr val="accent1"/>
              </a:buClr>
            </a:pPr>
            <a:r>
              <a:rPr lang="en-US" sz="4400" b="1" dirty="0" smtClean="0">
                <a:latin typeface="Arial" panose="020B0604020202020204" pitchFamily="34" charset="0"/>
                <a:cs typeface="Arial" panose="020B0604020202020204" pitchFamily="34" charset="0"/>
              </a:rPr>
              <a:t>If medication was not ordered for individual</a:t>
            </a:r>
            <a:endParaRPr lang="en-US" sz="4400" b="1" dirty="0">
              <a:latin typeface="Arial" panose="020B0604020202020204" pitchFamily="34" charset="0"/>
              <a:cs typeface="Arial" panose="020B0604020202020204" pitchFamily="34" charset="0"/>
            </a:endParaRPr>
          </a:p>
          <a:p>
            <a:pPr lvl="1">
              <a:buClr>
                <a:schemeClr val="accent2"/>
              </a:buClr>
              <a:buFont typeface="Arial" panose="020B0604020202020204" pitchFamily="34" charset="0"/>
              <a:buChar char="•"/>
            </a:pPr>
            <a:r>
              <a:rPr lang="en-US" sz="4000" b="1" dirty="0" smtClean="0">
                <a:latin typeface="Arial" panose="020B0604020202020204" pitchFamily="34" charset="0"/>
                <a:cs typeface="Arial" panose="020B0604020202020204" pitchFamily="34" charset="0"/>
              </a:rPr>
              <a:t>“Medication as Ordered”  </a:t>
            </a:r>
          </a:p>
          <a:p>
            <a:pPr lvl="2">
              <a:buClr>
                <a:schemeClr val="accent3"/>
              </a:buClr>
            </a:pPr>
            <a:r>
              <a:rPr lang="en-US" sz="3200" b="1" dirty="0">
                <a:latin typeface="Arial" panose="020B0604020202020204" pitchFamily="34" charset="0"/>
                <a:cs typeface="Arial" panose="020B0604020202020204" pitchFamily="34" charset="0"/>
              </a:rPr>
              <a:t>A</a:t>
            </a:r>
            <a:r>
              <a:rPr lang="en-US" sz="3200" b="1" dirty="0" smtClean="0">
                <a:latin typeface="Arial" panose="020B0604020202020204" pitchFamily="34" charset="0"/>
                <a:cs typeface="Arial" panose="020B0604020202020204" pitchFamily="34" charset="0"/>
              </a:rPr>
              <a:t>re entered as ‘N/A’</a:t>
            </a:r>
          </a:p>
          <a:p>
            <a:pPr lvl="3">
              <a:buClr>
                <a:schemeClr val="accent4"/>
              </a:buClr>
              <a:buFont typeface="Arial" panose="020B0604020202020204" pitchFamily="34" charset="0"/>
              <a:buChar char="•"/>
            </a:pPr>
            <a:r>
              <a:rPr lang="en-US" sz="2800" b="1" dirty="0" smtClean="0">
                <a:latin typeface="Arial" panose="020B0604020202020204" pitchFamily="34" charset="0"/>
                <a:cs typeface="Arial" panose="020B0604020202020204" pitchFamily="34" charset="0"/>
              </a:rPr>
              <a:t>Click on ‘Other’</a:t>
            </a:r>
          </a:p>
          <a:p>
            <a:pPr lvl="4">
              <a:buClr>
                <a:schemeClr val="accent5"/>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Type in ‘N/A’</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43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2514600" y="2743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3948684" y="3484179"/>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868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28600" y="3352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261945" y="4088524"/>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362200" y="3505200"/>
            <a:ext cx="457200" cy="495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052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200400" y="3810000"/>
            <a:ext cx="1676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291084" y="510755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27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533400"/>
            <a:ext cx="9144000" cy="754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191000" y="2819400"/>
            <a:ext cx="9906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0" y="4038600"/>
            <a:ext cx="35814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0" y="-304800"/>
            <a:ext cx="1295400" cy="266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7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0" cy="85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315200" y="2819400"/>
            <a:ext cx="6096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15200" y="3886200"/>
            <a:ext cx="6096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15200" y="5105400"/>
            <a:ext cx="6096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8600" y="3581400"/>
            <a:ext cx="3962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8600" y="4648200"/>
            <a:ext cx="3962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5791200"/>
            <a:ext cx="39624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91000" y="246993"/>
            <a:ext cx="16002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28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600" dirty="0" smtClean="0">
                <a:cs typeface="Arial" panose="020B0604020202020204" pitchFamily="34" charset="0"/>
              </a:rPr>
              <a:t>Wrong</a:t>
            </a:r>
            <a:br>
              <a:rPr lang="en-US" sz="6600" dirty="0" smtClean="0">
                <a:cs typeface="Arial" panose="020B0604020202020204" pitchFamily="34" charset="0"/>
              </a:rPr>
            </a:br>
            <a:r>
              <a:rPr lang="en-US" sz="6600" dirty="0" smtClean="0">
                <a:cs typeface="Arial" panose="020B0604020202020204" pitchFamily="34" charset="0"/>
              </a:rPr>
              <a:t>Individual</a:t>
            </a:r>
            <a:endParaRPr lang="en-US" sz="6600" b="1" dirty="0">
              <a:cs typeface="Arial" panose="020B0604020202020204" pitchFamily="34" charset="0"/>
            </a:endParaRPr>
          </a:p>
        </p:txBody>
      </p:sp>
    </p:spTree>
    <p:extLst>
      <p:ext uri="{BB962C8B-B14F-4D97-AF65-F5344CB8AC3E}">
        <p14:creationId xmlns:p14="http://schemas.microsoft.com/office/powerpoint/2010/main" val="24015382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457200"/>
            <a:ext cx="9144000" cy="746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886200" y="2057400"/>
            <a:ext cx="32004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 y="4191000"/>
            <a:ext cx="2819400"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304800"/>
            <a:ext cx="1295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6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429000" y="3429000"/>
            <a:ext cx="1447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99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cs typeface="Arial" panose="020B0604020202020204" pitchFamily="34" charset="0"/>
              </a:rPr>
              <a:t>Omission</a:t>
            </a:r>
            <a:endParaRPr lang="en-US" sz="6600" b="1" dirty="0">
              <a:cs typeface="Arial" panose="020B0604020202020204" pitchFamily="34" charset="0"/>
            </a:endParaRPr>
          </a:p>
        </p:txBody>
      </p:sp>
    </p:spTree>
    <p:extLst>
      <p:ext uri="{BB962C8B-B14F-4D97-AF65-F5344CB8AC3E}">
        <p14:creationId xmlns:p14="http://schemas.microsoft.com/office/powerpoint/2010/main" val="35498718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685800"/>
            <a:ext cx="9144000" cy="769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52400" y="1676400"/>
            <a:ext cx="2133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2400" y="3200400"/>
            <a:ext cx="2033752"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2400" y="4698124"/>
            <a:ext cx="2819400" cy="4072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0" y="6248400"/>
            <a:ext cx="2590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90800" y="-549166"/>
            <a:ext cx="1066800" cy="3967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803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267200" y="3124200"/>
            <a:ext cx="1371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2400" y="4114800"/>
            <a:ext cx="3581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135320"/>
            <a:ext cx="1295400" cy="2456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114800" y="1905000"/>
            <a:ext cx="20574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0" y="3124200"/>
            <a:ext cx="4114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114800" y="3276600"/>
            <a:ext cx="20574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0" y="4648200"/>
            <a:ext cx="1676400"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62200" y="173421"/>
            <a:ext cx="11430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2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Submit MORs</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525963"/>
          </a:xfrm>
        </p:spPr>
        <p:txBody>
          <a:bodyPr/>
          <a:lstStyle/>
          <a:p>
            <a:pPr>
              <a:buClr>
                <a:schemeClr val="accent1"/>
              </a:buClr>
            </a:pPr>
            <a:r>
              <a:rPr lang="en-US" sz="3200" b="1" dirty="0" smtClean="0">
                <a:latin typeface="Arial" panose="020B0604020202020204" pitchFamily="34" charset="0"/>
                <a:cs typeface="Arial" panose="020B0604020202020204" pitchFamily="34" charset="0"/>
              </a:rPr>
              <a:t>Within 7 business days of discovery</a:t>
            </a:r>
          </a:p>
          <a:p>
            <a:pPr lvl="1">
              <a:buClr>
                <a:schemeClr val="accent2"/>
              </a:buClr>
              <a:buFont typeface="Arial" panose="020B0604020202020204" pitchFamily="34" charset="0"/>
              <a:buChar char="•"/>
            </a:pPr>
            <a:r>
              <a:rPr lang="en-US" sz="3000" b="1" dirty="0" smtClean="0">
                <a:latin typeface="Arial" panose="020B0604020202020204" pitchFamily="34" charset="0"/>
                <a:cs typeface="Arial" panose="020B0604020202020204" pitchFamily="34" charset="0"/>
              </a:rPr>
              <a:t>MAP Coordinator</a:t>
            </a:r>
            <a:endParaRPr lang="en-US" b="1" dirty="0" smtClean="0">
              <a:latin typeface="Arial" panose="020B0604020202020204" pitchFamily="34" charset="0"/>
              <a:cs typeface="Arial" panose="020B0604020202020204" pitchFamily="34" charset="0"/>
            </a:endParaRPr>
          </a:p>
          <a:p>
            <a:pPr>
              <a:buClr>
                <a:schemeClr val="accent1"/>
              </a:buClr>
            </a:pPr>
            <a:r>
              <a:rPr lang="en-US" sz="3200" b="1" dirty="0" smtClean="0">
                <a:latin typeface="Arial" panose="020B0604020202020204" pitchFamily="34" charset="0"/>
                <a:cs typeface="Arial" panose="020B0604020202020204" pitchFamily="34" charset="0"/>
              </a:rPr>
              <a:t>If a </a:t>
            </a:r>
            <a:r>
              <a:rPr lang="en-US" sz="3200" b="1" dirty="0" smtClean="0">
                <a:solidFill>
                  <a:schemeClr val="accent6">
                    <a:lumMod val="75000"/>
                  </a:schemeClr>
                </a:solidFill>
                <a:latin typeface="Arial" panose="020B0604020202020204" pitchFamily="34" charset="0"/>
                <a:cs typeface="Arial" panose="020B0604020202020204" pitchFamily="34" charset="0"/>
              </a:rPr>
              <a:t>Hotline</a:t>
            </a:r>
            <a:r>
              <a:rPr lang="en-US" sz="3200" b="1" dirty="0" smtClean="0">
                <a:latin typeface="Arial" panose="020B0604020202020204" pitchFamily="34" charset="0"/>
                <a:cs typeface="Arial" panose="020B0604020202020204" pitchFamily="34" charset="0"/>
              </a:rPr>
              <a:t> MOR, within 24 hours of discovery</a:t>
            </a:r>
          </a:p>
          <a:p>
            <a:pPr lvl="1">
              <a:buClr>
                <a:schemeClr val="accent2"/>
              </a:buClr>
              <a:buFont typeface="Arial" panose="020B0604020202020204" pitchFamily="34" charset="0"/>
              <a:buChar char="•"/>
            </a:pPr>
            <a:r>
              <a:rPr lang="en-US" sz="3000" b="1" dirty="0" smtClean="0">
                <a:latin typeface="Arial" panose="020B0604020202020204" pitchFamily="34" charset="0"/>
                <a:cs typeface="Arial" panose="020B0604020202020204" pitchFamily="34" charset="0"/>
              </a:rPr>
              <a:t>DPH Clinical Reviewer</a:t>
            </a:r>
          </a:p>
          <a:p>
            <a:pPr lvl="1">
              <a:buClr>
                <a:schemeClr val="accent2"/>
              </a:buClr>
              <a:buFont typeface="Arial" panose="020B0604020202020204" pitchFamily="34" charset="0"/>
              <a:buChar char="•"/>
            </a:pPr>
            <a:r>
              <a:rPr lang="en-US" sz="3000" b="1" dirty="0" smtClean="0">
                <a:latin typeface="Arial" panose="020B0604020202020204" pitchFamily="34" charset="0"/>
                <a:cs typeface="Arial" panose="020B0604020202020204" pitchFamily="34" charset="0"/>
              </a:rPr>
              <a:t>MAP Coordinator</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10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t>DDS MAP Coordinators</a:t>
            </a:r>
            <a:endParaRPr lang="en-US" sz="6000" b="1"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Carolyn Whittemore RN</a:t>
            </a:r>
          </a:p>
          <a:p>
            <a:pPr marL="0" indent="0">
              <a:buNone/>
            </a:pPr>
            <a:r>
              <a:rPr lang="en-US" b="1" dirty="0"/>
              <a:t>DDS </a:t>
            </a:r>
            <a:r>
              <a:rPr lang="en-US" b="1" dirty="0" smtClean="0"/>
              <a:t>Central/West</a:t>
            </a:r>
            <a:endParaRPr lang="en-US" b="1" dirty="0"/>
          </a:p>
          <a:p>
            <a:pPr marL="0" indent="0">
              <a:buNone/>
            </a:pPr>
            <a:r>
              <a:rPr lang="en-US" b="1" dirty="0">
                <a:hlinkClick r:id="rId3"/>
              </a:rPr>
              <a:t>carolyn.whittemore@state.ma.us</a:t>
            </a:r>
            <a:endParaRPr lang="en-US" b="1" dirty="0"/>
          </a:p>
          <a:p>
            <a:pPr marL="0" indent="0">
              <a:buNone/>
            </a:pPr>
            <a:r>
              <a:rPr lang="en-US" b="1" dirty="0" smtClean="0"/>
              <a:t>413-205-0914</a:t>
            </a:r>
            <a:endParaRPr lang="en-US" b="1" dirty="0"/>
          </a:p>
          <a:p>
            <a:pPr marL="0" indent="0">
              <a:buNone/>
            </a:pPr>
            <a:r>
              <a:rPr lang="en-US" b="1" dirty="0"/>
              <a:t>Fax 413 205 1608</a:t>
            </a:r>
          </a:p>
          <a:p>
            <a:pPr marL="0" indent="0">
              <a:buNone/>
            </a:pPr>
            <a:endParaRPr lang="en-US" b="1" dirty="0"/>
          </a:p>
          <a:p>
            <a:pPr marL="0" indent="0">
              <a:buNone/>
            </a:pPr>
            <a:r>
              <a:rPr lang="en-US" b="1" dirty="0"/>
              <a:t>Gina Hunt RN</a:t>
            </a:r>
          </a:p>
          <a:p>
            <a:pPr marL="0" indent="0">
              <a:buNone/>
            </a:pPr>
            <a:r>
              <a:rPr lang="en-US" b="1" dirty="0"/>
              <a:t>DDS Northeast </a:t>
            </a:r>
          </a:p>
          <a:p>
            <a:pPr marL="0" indent="0">
              <a:buNone/>
            </a:pPr>
            <a:r>
              <a:rPr lang="en-US" b="1" dirty="0">
                <a:hlinkClick r:id="rId4"/>
              </a:rPr>
              <a:t>gina.hunt@state.ma.us</a:t>
            </a:r>
            <a:endParaRPr lang="en-US" b="1" dirty="0"/>
          </a:p>
          <a:p>
            <a:pPr marL="0" indent="0">
              <a:buNone/>
            </a:pPr>
            <a:r>
              <a:rPr lang="en-US" b="1" dirty="0" smtClean="0"/>
              <a:t>978-774-5000 </a:t>
            </a:r>
            <a:r>
              <a:rPr lang="en-US" b="1" dirty="0" err="1"/>
              <a:t>ext</a:t>
            </a:r>
            <a:r>
              <a:rPr lang="en-US" b="1" dirty="0"/>
              <a:t> 354</a:t>
            </a:r>
          </a:p>
          <a:p>
            <a:pPr marL="0" indent="0">
              <a:buNone/>
            </a:pPr>
            <a:r>
              <a:rPr lang="en-US" b="1" dirty="0"/>
              <a:t>Fax </a:t>
            </a:r>
            <a:r>
              <a:rPr lang="en-US" b="1" dirty="0" smtClean="0"/>
              <a:t>978-739-0425</a:t>
            </a:r>
            <a:endParaRPr lang="en-US" b="1" dirty="0"/>
          </a:p>
          <a:p>
            <a:endParaRPr lang="en-US" dirty="0"/>
          </a:p>
        </p:txBody>
      </p:sp>
    </p:spTree>
    <p:extLst>
      <p:ext uri="{BB962C8B-B14F-4D97-AF65-F5344CB8AC3E}">
        <p14:creationId xmlns:p14="http://schemas.microsoft.com/office/powerpoint/2010/main" val="399296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t>DDS MAP Coordinators</a:t>
            </a:r>
            <a:endParaRPr lang="en-US" sz="6000" b="1"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Mary Despres RN</a:t>
            </a:r>
          </a:p>
          <a:p>
            <a:pPr marL="0" indent="0">
              <a:buNone/>
            </a:pPr>
            <a:r>
              <a:rPr lang="en-US" b="1" dirty="0"/>
              <a:t>DDS Metro </a:t>
            </a:r>
          </a:p>
          <a:p>
            <a:pPr marL="0" indent="0">
              <a:buNone/>
            </a:pPr>
            <a:r>
              <a:rPr lang="en-US" b="1" dirty="0" smtClean="0">
                <a:hlinkClick r:id="rId3"/>
              </a:rPr>
              <a:t>mary.despres@state.ma.us</a:t>
            </a:r>
            <a:endParaRPr lang="en-US" b="1" dirty="0" smtClean="0"/>
          </a:p>
          <a:p>
            <a:pPr marL="0" indent="0">
              <a:buNone/>
            </a:pPr>
            <a:r>
              <a:rPr lang="en-US" b="1" dirty="0" smtClean="0"/>
              <a:t>781-314-7506</a:t>
            </a:r>
            <a:endParaRPr lang="en-US" b="1" dirty="0"/>
          </a:p>
          <a:p>
            <a:pPr marL="0" indent="0">
              <a:buNone/>
            </a:pPr>
            <a:r>
              <a:rPr lang="en-US" b="1" dirty="0"/>
              <a:t>Fax </a:t>
            </a:r>
            <a:r>
              <a:rPr lang="en-US" b="1" dirty="0" smtClean="0"/>
              <a:t>781-398-0333</a:t>
            </a:r>
            <a:endParaRPr lang="en-US" b="1" dirty="0"/>
          </a:p>
          <a:p>
            <a:pPr marL="0" indent="0">
              <a:buNone/>
            </a:pPr>
            <a:endParaRPr lang="en-US" b="1" dirty="0"/>
          </a:p>
          <a:p>
            <a:pPr marL="0" indent="0">
              <a:buNone/>
            </a:pPr>
            <a:r>
              <a:rPr lang="en-US" b="1" dirty="0"/>
              <a:t>Susan Canuel RN</a:t>
            </a:r>
          </a:p>
          <a:p>
            <a:pPr marL="0" indent="0">
              <a:buNone/>
            </a:pPr>
            <a:r>
              <a:rPr lang="en-US" b="1" dirty="0"/>
              <a:t>DDS Southeast </a:t>
            </a:r>
          </a:p>
          <a:p>
            <a:pPr marL="0" indent="0">
              <a:buNone/>
            </a:pPr>
            <a:r>
              <a:rPr lang="en-US" b="1" dirty="0" smtClean="0">
                <a:hlinkClick r:id="rId4"/>
              </a:rPr>
              <a:t>susan.canuel@state.ma.us</a:t>
            </a:r>
            <a:endParaRPr lang="en-US" b="1" dirty="0" smtClean="0"/>
          </a:p>
          <a:p>
            <a:pPr marL="0" indent="0">
              <a:buNone/>
            </a:pPr>
            <a:r>
              <a:rPr lang="en-US" b="1" dirty="0" smtClean="0"/>
              <a:t>508-866-8812</a:t>
            </a:r>
            <a:endParaRPr lang="en-US" b="1" dirty="0"/>
          </a:p>
          <a:p>
            <a:pPr marL="0" indent="0">
              <a:buNone/>
            </a:pPr>
            <a:r>
              <a:rPr lang="en-US" b="1" dirty="0"/>
              <a:t>Fax </a:t>
            </a:r>
            <a:r>
              <a:rPr lang="en-US" b="1" dirty="0" smtClean="0"/>
              <a:t>508-866-7946</a:t>
            </a:r>
            <a:endParaRPr lang="en-US" b="1" dirty="0"/>
          </a:p>
          <a:p>
            <a:endParaRPr lang="en-US" dirty="0"/>
          </a:p>
        </p:txBody>
      </p:sp>
    </p:spTree>
    <p:extLst>
      <p:ext uri="{BB962C8B-B14F-4D97-AF65-F5344CB8AC3E}">
        <p14:creationId xmlns:p14="http://schemas.microsoft.com/office/powerpoint/2010/main" val="388149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Omission</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389120"/>
          </a:xfrm>
        </p:spPr>
        <p:txBody>
          <a:bodyPr>
            <a:normAutofit fontScale="77500" lnSpcReduction="20000"/>
          </a:bodyPr>
          <a:lstStyle/>
          <a:p>
            <a:pPr>
              <a:buClr>
                <a:schemeClr val="accent1"/>
              </a:buClr>
            </a:pPr>
            <a:r>
              <a:rPr lang="en-US" sz="6200" b="1" dirty="0">
                <a:latin typeface="Arial" panose="020B0604020202020204" pitchFamily="34" charset="0"/>
                <a:cs typeface="Arial" panose="020B0604020202020204" pitchFamily="34" charset="0"/>
              </a:rPr>
              <a:t>M</a:t>
            </a:r>
            <a:r>
              <a:rPr lang="en-US" sz="6200" b="1" dirty="0" smtClean="0">
                <a:latin typeface="Arial" panose="020B0604020202020204" pitchFamily="34" charset="0"/>
                <a:cs typeface="Arial" panose="020B0604020202020204" pitchFamily="34" charset="0"/>
              </a:rPr>
              <a:t>edication was not given</a:t>
            </a:r>
          </a:p>
          <a:p>
            <a:pPr lvl="1">
              <a:buClr>
                <a:schemeClr val="accent2"/>
              </a:buClr>
              <a:buFont typeface="Arial" panose="020B0604020202020204" pitchFamily="34" charset="0"/>
              <a:buChar char="•"/>
            </a:pPr>
            <a:r>
              <a:rPr lang="en-US" sz="5200" b="1" dirty="0" smtClean="0">
                <a:latin typeface="Arial" panose="020B0604020202020204" pitchFamily="34" charset="0"/>
                <a:cs typeface="Arial" panose="020B0604020202020204" pitchFamily="34" charset="0"/>
              </a:rPr>
              <a:t>Possible reasons</a:t>
            </a:r>
          </a:p>
          <a:p>
            <a:pPr lvl="2">
              <a:buClr>
                <a:schemeClr val="accent3"/>
              </a:buClr>
            </a:pPr>
            <a:r>
              <a:rPr lang="en-US" sz="4100" b="1" dirty="0" smtClean="0">
                <a:latin typeface="Arial" panose="020B0604020202020204" pitchFamily="34" charset="0"/>
                <a:cs typeface="Arial" panose="020B0604020202020204" pitchFamily="34" charset="0"/>
              </a:rPr>
              <a:t>Forgotten</a:t>
            </a:r>
          </a:p>
          <a:p>
            <a:pPr lvl="2">
              <a:buClr>
                <a:schemeClr val="accent3"/>
              </a:buClr>
            </a:pPr>
            <a:r>
              <a:rPr lang="en-US" sz="4100" b="1" dirty="0" smtClean="0">
                <a:latin typeface="Arial" panose="020B0604020202020204" pitchFamily="34" charset="0"/>
                <a:cs typeface="Arial" panose="020B0604020202020204" pitchFamily="34" charset="0"/>
              </a:rPr>
              <a:t>Unable to locate med</a:t>
            </a:r>
          </a:p>
          <a:p>
            <a:pPr lvl="2">
              <a:buClr>
                <a:schemeClr val="accent3"/>
              </a:buClr>
            </a:pPr>
            <a:r>
              <a:rPr lang="en-US" sz="4100" b="1" dirty="0" smtClean="0">
                <a:latin typeface="Arial" panose="020B0604020202020204" pitchFamily="34" charset="0"/>
                <a:cs typeface="Arial" panose="020B0604020202020204" pitchFamily="34" charset="0"/>
              </a:rPr>
              <a:t>Prior authorization</a:t>
            </a:r>
          </a:p>
          <a:p>
            <a:pPr lvl="2">
              <a:buClr>
                <a:schemeClr val="accent3"/>
              </a:buClr>
            </a:pPr>
            <a:r>
              <a:rPr lang="en-US" sz="4100" b="1" dirty="0" smtClean="0">
                <a:latin typeface="Arial" panose="020B0604020202020204" pitchFamily="34" charset="0"/>
                <a:cs typeface="Arial" panose="020B0604020202020204" pitchFamily="34" charset="0"/>
              </a:rPr>
              <a:t>Refill</a:t>
            </a:r>
          </a:p>
          <a:p>
            <a:pPr lvl="3">
              <a:buClr>
                <a:schemeClr val="accent4"/>
              </a:buClr>
              <a:buFont typeface="Arial" panose="020B0604020202020204" pitchFamily="34" charset="0"/>
              <a:buChar char="•"/>
            </a:pPr>
            <a:r>
              <a:rPr lang="en-US" sz="3600" b="1" dirty="0">
                <a:latin typeface="Arial" panose="020B0604020202020204" pitchFamily="34" charset="0"/>
                <a:cs typeface="Arial" panose="020B0604020202020204" pitchFamily="34" charset="0"/>
              </a:rPr>
              <a:t>N</a:t>
            </a:r>
            <a:r>
              <a:rPr lang="en-US" sz="3600" b="1" dirty="0" smtClean="0">
                <a:latin typeface="Arial" panose="020B0604020202020204" pitchFamily="34" charset="0"/>
                <a:cs typeface="Arial" panose="020B0604020202020204" pitchFamily="34" charset="0"/>
              </a:rPr>
              <a:t>ot ordered</a:t>
            </a:r>
          </a:p>
          <a:p>
            <a:pPr lvl="3">
              <a:buClr>
                <a:schemeClr val="accent4"/>
              </a:buClr>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Did not come in</a:t>
            </a:r>
          </a:p>
        </p:txBody>
      </p:sp>
    </p:spTree>
    <p:extLst>
      <p:ext uri="{BB962C8B-B14F-4D97-AF65-F5344CB8AC3E}">
        <p14:creationId xmlns:p14="http://schemas.microsoft.com/office/powerpoint/2010/main" val="1542416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Individual</a:t>
            </a:r>
            <a:endParaRPr lang="en-US" sz="6600" b="1" dirty="0">
              <a:cs typeface="Arial" panose="020B0604020202020204" pitchFamily="34" charset="0"/>
            </a:endParaRPr>
          </a:p>
        </p:txBody>
      </p:sp>
      <p:sp>
        <p:nvSpPr>
          <p:cNvPr id="3" name="Content Placeholder 2"/>
          <p:cNvSpPr>
            <a:spLocks noGrp="1"/>
          </p:cNvSpPr>
          <p:nvPr>
            <p:ph idx="1"/>
          </p:nvPr>
        </p:nvSpPr>
        <p:spPr>
          <a:xfrm>
            <a:off x="304800" y="1295400"/>
            <a:ext cx="8686800" cy="4389120"/>
          </a:xfrm>
        </p:spPr>
        <p:txBody>
          <a:bodyPr>
            <a:normAutofit fontScale="92500" lnSpcReduction="20000"/>
          </a:bodyPr>
          <a:lstStyle/>
          <a:p>
            <a:pPr>
              <a:buClr>
                <a:schemeClr val="accent1"/>
              </a:buClr>
            </a:pPr>
            <a:r>
              <a:rPr lang="en-US" sz="4800" b="1" dirty="0" smtClean="0">
                <a:latin typeface="Arial" panose="020B0604020202020204" pitchFamily="34" charset="0"/>
                <a:cs typeface="Arial" panose="020B0604020202020204" pitchFamily="34" charset="0"/>
              </a:rPr>
              <a:t>Medication taken by a person it was not ordered for</a:t>
            </a:r>
          </a:p>
          <a:p>
            <a:pPr lvl="1">
              <a:buClr>
                <a:schemeClr val="accent2"/>
              </a:buClr>
              <a:buFont typeface="Arial" panose="020B0604020202020204" pitchFamily="34" charset="0"/>
              <a:buChar char="•"/>
            </a:pPr>
            <a:r>
              <a:rPr lang="en-US" sz="3900" b="1" dirty="0" smtClean="0">
                <a:latin typeface="Arial" panose="020B0604020202020204" pitchFamily="34" charset="0"/>
                <a:cs typeface="Arial" panose="020B0604020202020204" pitchFamily="34" charset="0"/>
              </a:rPr>
              <a:t>Possible reasons</a:t>
            </a:r>
          </a:p>
          <a:p>
            <a:pPr lvl="2">
              <a:buClr>
                <a:schemeClr val="accent3"/>
              </a:buClr>
            </a:pPr>
            <a:r>
              <a:rPr lang="en-US" sz="3500" b="1" dirty="0" smtClean="0">
                <a:latin typeface="Arial" panose="020B0604020202020204" pitchFamily="34" charset="0"/>
                <a:cs typeface="Arial" panose="020B0604020202020204" pitchFamily="34" charset="0"/>
              </a:rPr>
              <a:t>Distracted</a:t>
            </a:r>
          </a:p>
          <a:p>
            <a:pPr lvl="2">
              <a:buClr>
                <a:schemeClr val="accent3"/>
              </a:buClr>
            </a:pPr>
            <a:r>
              <a:rPr lang="en-US" sz="3500" b="1" dirty="0" smtClean="0">
                <a:latin typeface="Arial" panose="020B0604020202020204" pitchFamily="34" charset="0"/>
                <a:cs typeface="Arial" panose="020B0604020202020204" pitchFamily="34" charset="0"/>
              </a:rPr>
              <a:t>Misidentified person</a:t>
            </a:r>
          </a:p>
          <a:p>
            <a:pPr lvl="2">
              <a:buClr>
                <a:schemeClr val="accent3"/>
              </a:buClr>
            </a:pPr>
            <a:r>
              <a:rPr lang="en-US" sz="3500" b="1" dirty="0" smtClean="0">
                <a:latin typeface="Arial" panose="020B0604020202020204" pitchFamily="34" charset="0"/>
                <a:cs typeface="Arial" panose="020B0604020202020204" pitchFamily="34" charset="0"/>
              </a:rPr>
              <a:t>Pre-poured</a:t>
            </a:r>
            <a:endParaRPr lang="en-US" sz="3500" b="1" dirty="0">
              <a:latin typeface="Arial" panose="020B0604020202020204" pitchFamily="34" charset="0"/>
              <a:cs typeface="Arial" panose="020B0604020202020204" pitchFamily="34" charset="0"/>
            </a:endParaRPr>
          </a:p>
          <a:p>
            <a:pPr lvl="2">
              <a:buClr>
                <a:schemeClr val="accent3"/>
              </a:buClr>
            </a:pPr>
            <a:r>
              <a:rPr lang="en-US" sz="3500" b="1" dirty="0">
                <a:latin typeface="Arial" panose="020B0604020202020204" pitchFamily="34" charset="0"/>
                <a:cs typeface="Arial" panose="020B0604020202020204" pitchFamily="34" charset="0"/>
              </a:rPr>
              <a:t>M</a:t>
            </a:r>
            <a:r>
              <a:rPr lang="en-US" sz="3500" b="1" dirty="0" smtClean="0">
                <a:latin typeface="Arial" panose="020B0604020202020204" pitchFamily="34" charset="0"/>
                <a:cs typeface="Arial" panose="020B0604020202020204" pitchFamily="34" charset="0"/>
              </a:rPr>
              <a:t>edication left unattended</a:t>
            </a:r>
          </a:p>
          <a:p>
            <a:pPr lvl="3">
              <a:buClr>
                <a:schemeClr val="accent4"/>
              </a:buClr>
              <a:buFont typeface="Arial" panose="020B0604020202020204" pitchFamily="34" charset="0"/>
              <a:buChar char="•"/>
            </a:pPr>
            <a:r>
              <a:rPr lang="en-US" sz="3000" b="1" dirty="0" smtClean="0">
                <a:latin typeface="Arial" panose="020B0604020202020204" pitchFamily="34" charset="0"/>
                <a:cs typeface="Arial" panose="020B0604020202020204" pitchFamily="34" charset="0"/>
              </a:rPr>
              <a:t>Another person ingests it</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62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Time</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525963"/>
          </a:xfrm>
        </p:spPr>
        <p:txBody>
          <a:bodyPr>
            <a:normAutofit fontScale="85000" lnSpcReduction="20000"/>
          </a:bodyPr>
          <a:lstStyle/>
          <a:p>
            <a:pPr>
              <a:buClr>
                <a:schemeClr val="accent1"/>
              </a:buClr>
            </a:pPr>
            <a:r>
              <a:rPr lang="en-US" sz="4800" b="1" dirty="0">
                <a:latin typeface="Arial" panose="020B0604020202020204" pitchFamily="34" charset="0"/>
                <a:cs typeface="Arial" panose="020B0604020202020204" pitchFamily="34" charset="0"/>
              </a:rPr>
              <a:t>M</a:t>
            </a:r>
            <a:r>
              <a:rPr lang="en-US" sz="4800" b="1" dirty="0" smtClean="0">
                <a:latin typeface="Arial" panose="020B0604020202020204" pitchFamily="34" charset="0"/>
                <a:cs typeface="Arial" panose="020B0604020202020204" pitchFamily="34" charset="0"/>
              </a:rPr>
              <a:t>edication was given too</a:t>
            </a:r>
          </a:p>
          <a:p>
            <a:pPr lvl="1">
              <a:buClr>
                <a:schemeClr val="accent2"/>
              </a:buClr>
              <a:buFont typeface="Arial" panose="020B0604020202020204" pitchFamily="34" charset="0"/>
              <a:buChar char="•"/>
            </a:pPr>
            <a:r>
              <a:rPr lang="en-US" sz="3900" b="1" dirty="0" smtClean="0">
                <a:latin typeface="Arial" panose="020B0604020202020204" pitchFamily="34" charset="0"/>
                <a:cs typeface="Arial" panose="020B0604020202020204" pitchFamily="34" charset="0"/>
              </a:rPr>
              <a:t>Early</a:t>
            </a:r>
          </a:p>
          <a:p>
            <a:pPr lvl="2">
              <a:buClr>
                <a:schemeClr val="accent3"/>
              </a:buClr>
            </a:pPr>
            <a:r>
              <a:rPr lang="en-US" sz="3000" b="1" dirty="0" smtClean="0">
                <a:solidFill>
                  <a:prstClr val="black"/>
                </a:solidFill>
                <a:latin typeface="Arial" panose="020B0604020202020204" pitchFamily="34" charset="0"/>
                <a:cs typeface="Arial" panose="020B0604020202020204" pitchFamily="34" charset="0"/>
              </a:rPr>
              <a:t>Ordered </a:t>
            </a:r>
            <a:r>
              <a:rPr lang="en-US" sz="3000" b="1" dirty="0">
                <a:solidFill>
                  <a:prstClr val="black"/>
                </a:solidFill>
                <a:latin typeface="Arial" panose="020B0604020202020204" pitchFamily="34" charset="0"/>
                <a:cs typeface="Arial" panose="020B0604020202020204" pitchFamily="34" charset="0"/>
              </a:rPr>
              <a:t>once daily in </a:t>
            </a:r>
            <a:r>
              <a:rPr lang="en-US" sz="3000" b="1" dirty="0" smtClean="0">
                <a:solidFill>
                  <a:prstClr val="black"/>
                </a:solidFill>
                <a:latin typeface="Arial" panose="020B0604020202020204" pitchFamily="34" charset="0"/>
                <a:cs typeface="Arial" panose="020B0604020202020204" pitchFamily="34" charset="0"/>
              </a:rPr>
              <a:t>pm but</a:t>
            </a:r>
          </a:p>
          <a:p>
            <a:pPr lvl="3">
              <a:buClr>
                <a:schemeClr val="accent3"/>
              </a:buClr>
            </a:pPr>
            <a:r>
              <a:rPr lang="en-US" sz="2600" b="1" dirty="0" smtClean="0">
                <a:solidFill>
                  <a:prstClr val="black"/>
                </a:solidFill>
                <a:latin typeface="Arial" panose="020B0604020202020204" pitchFamily="34" charset="0"/>
                <a:cs typeface="Arial" panose="020B0604020202020204" pitchFamily="34" charset="0"/>
              </a:rPr>
              <a:t>Administered </a:t>
            </a:r>
            <a:r>
              <a:rPr lang="en-US" sz="2600" b="1" dirty="0">
                <a:solidFill>
                  <a:prstClr val="black"/>
                </a:solidFill>
                <a:latin typeface="Arial" panose="020B0604020202020204" pitchFamily="34" charset="0"/>
                <a:cs typeface="Arial" panose="020B0604020202020204" pitchFamily="34" charset="0"/>
              </a:rPr>
              <a:t>at </a:t>
            </a:r>
            <a:r>
              <a:rPr lang="en-US" sz="2600" b="1" dirty="0" smtClean="0">
                <a:solidFill>
                  <a:prstClr val="black"/>
                </a:solidFill>
                <a:latin typeface="Arial" panose="020B0604020202020204" pitchFamily="34" charset="0"/>
                <a:cs typeface="Arial" panose="020B0604020202020204" pitchFamily="34" charset="0"/>
              </a:rPr>
              <a:t>8am </a:t>
            </a:r>
            <a:endParaRPr lang="en-US" sz="2600" b="1" dirty="0">
              <a:latin typeface="Arial" panose="020B0604020202020204" pitchFamily="34" charset="0"/>
              <a:cs typeface="Arial" panose="020B0604020202020204" pitchFamily="34" charset="0"/>
            </a:endParaRPr>
          </a:p>
          <a:p>
            <a:pPr lvl="1">
              <a:buClr>
                <a:schemeClr val="accent2"/>
              </a:buClr>
              <a:buFont typeface="Arial" panose="020B0604020202020204" pitchFamily="34" charset="0"/>
              <a:buChar char="•"/>
            </a:pPr>
            <a:r>
              <a:rPr lang="en-US" sz="3900" b="1" dirty="0" smtClean="0">
                <a:latin typeface="Arial" panose="020B0604020202020204" pitchFamily="34" charset="0"/>
                <a:cs typeface="Arial" panose="020B0604020202020204" pitchFamily="34" charset="0"/>
              </a:rPr>
              <a:t>Late</a:t>
            </a:r>
          </a:p>
          <a:p>
            <a:pPr lvl="2">
              <a:buClr>
                <a:schemeClr val="accent3"/>
              </a:buClr>
            </a:pPr>
            <a:r>
              <a:rPr lang="en-US" sz="3000" b="1" dirty="0">
                <a:solidFill>
                  <a:prstClr val="black"/>
                </a:solidFill>
                <a:latin typeface="Arial" panose="020B0604020202020204" pitchFamily="34" charset="0"/>
                <a:cs typeface="Arial" panose="020B0604020202020204" pitchFamily="34" charset="0"/>
              </a:rPr>
              <a:t>Ordered once daily in am but</a:t>
            </a:r>
          </a:p>
          <a:p>
            <a:pPr lvl="3">
              <a:buClr>
                <a:schemeClr val="accent3"/>
              </a:buClr>
            </a:pPr>
            <a:r>
              <a:rPr lang="en-US" sz="2600" b="1" dirty="0">
                <a:solidFill>
                  <a:prstClr val="black"/>
                </a:solidFill>
                <a:latin typeface="Arial" panose="020B0604020202020204" pitchFamily="34" charset="0"/>
                <a:cs typeface="Arial" panose="020B0604020202020204" pitchFamily="34" charset="0"/>
              </a:rPr>
              <a:t>Administered at 1 pm per MAP Consultant recommendation </a:t>
            </a:r>
          </a:p>
          <a:p>
            <a:pPr lvl="1">
              <a:buClr>
                <a:schemeClr val="accent2"/>
              </a:buClr>
              <a:buFont typeface="Arial" panose="020B0604020202020204" pitchFamily="34" charset="0"/>
              <a:buChar char="•"/>
            </a:pPr>
            <a:r>
              <a:rPr lang="en-US" sz="3900" b="1" dirty="0" smtClean="0">
                <a:latin typeface="Arial" panose="020B0604020202020204" pitchFamily="34" charset="0"/>
                <a:cs typeface="Arial" panose="020B0604020202020204" pitchFamily="34" charset="0"/>
              </a:rPr>
              <a:t>Many times</a:t>
            </a:r>
          </a:p>
          <a:p>
            <a:pPr lvl="2">
              <a:buClr>
                <a:schemeClr val="accent2"/>
              </a:buClr>
            </a:pPr>
            <a:r>
              <a:rPr lang="en-US" sz="3100" b="1" dirty="0" smtClean="0">
                <a:solidFill>
                  <a:schemeClr val="tx1"/>
                </a:solidFill>
                <a:latin typeface="Arial" panose="020B0604020202020204" pitchFamily="34" charset="0"/>
                <a:cs typeface="Arial" panose="020B0604020202020204" pitchFamily="34" charset="0"/>
              </a:rPr>
              <a:t>Ordered once daily and given twice daily</a:t>
            </a:r>
          </a:p>
          <a:p>
            <a:pPr lvl="1">
              <a:buClr>
                <a:schemeClr val="accent3"/>
              </a:buClr>
            </a:pPr>
            <a:endParaRPr lang="en-US" sz="3800" b="1" dirty="0" smtClean="0">
              <a:solidFill>
                <a:prstClr val="black"/>
              </a:solidFill>
              <a:latin typeface="Arial" panose="020B0604020202020204" pitchFamily="34" charset="0"/>
              <a:cs typeface="Arial" panose="020B0604020202020204" pitchFamily="34" charset="0"/>
            </a:endParaRPr>
          </a:p>
          <a:p>
            <a:pPr marL="457200" lvl="1" indent="0">
              <a:buClr>
                <a:schemeClr val="accent3"/>
              </a:buClr>
              <a:buNone/>
            </a:pPr>
            <a:endParaRPr lang="en-US" sz="3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92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Time</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pPr>
              <a:buClr>
                <a:schemeClr val="accent1"/>
              </a:buClr>
            </a:pPr>
            <a:r>
              <a:rPr lang="en-US" sz="5200" b="1" dirty="0">
                <a:latin typeface="Arial" panose="020B0604020202020204" pitchFamily="34" charset="0"/>
                <a:cs typeface="Arial" panose="020B0604020202020204" pitchFamily="34" charset="0"/>
              </a:rPr>
              <a:t>M</a:t>
            </a:r>
            <a:r>
              <a:rPr lang="en-US" sz="5200" b="1" dirty="0" smtClean="0">
                <a:latin typeface="Arial" panose="020B0604020202020204" pitchFamily="34" charset="0"/>
                <a:cs typeface="Arial" panose="020B0604020202020204" pitchFamily="34" charset="0"/>
              </a:rPr>
              <a:t>edication was given </a:t>
            </a:r>
          </a:p>
          <a:p>
            <a:pPr lvl="1">
              <a:buClr>
                <a:schemeClr val="accent2"/>
              </a:buClr>
              <a:buFont typeface="Arial" panose="020B0604020202020204" pitchFamily="34" charset="0"/>
              <a:buChar char="•"/>
            </a:pPr>
            <a:r>
              <a:rPr lang="en-US" sz="4300" b="1" dirty="0" smtClean="0">
                <a:latin typeface="Arial" panose="020B0604020202020204" pitchFamily="34" charset="0"/>
                <a:cs typeface="Arial" panose="020B0604020202020204" pitchFamily="34" charset="0"/>
              </a:rPr>
              <a:t>Not following parameters</a:t>
            </a:r>
          </a:p>
          <a:p>
            <a:pPr lvl="2">
              <a:buClr>
                <a:schemeClr val="accent3"/>
              </a:buClr>
            </a:pPr>
            <a:r>
              <a:rPr lang="en-US" sz="3500" b="1" dirty="0" smtClean="0">
                <a:solidFill>
                  <a:prstClr val="black"/>
                </a:solidFill>
                <a:latin typeface="Arial" panose="020B0604020202020204" pitchFamily="34" charset="0"/>
                <a:cs typeface="Arial" panose="020B0604020202020204" pitchFamily="34" charset="0"/>
              </a:rPr>
              <a:t>Ordered</a:t>
            </a:r>
            <a:r>
              <a:rPr lang="en-US" sz="3500" b="1" dirty="0">
                <a:solidFill>
                  <a:prstClr val="black"/>
                </a:solidFill>
                <a:latin typeface="Arial" panose="020B0604020202020204" pitchFamily="34" charset="0"/>
                <a:cs typeface="Arial" panose="020B0604020202020204" pitchFamily="34" charset="0"/>
              </a:rPr>
              <a:t>:</a:t>
            </a:r>
            <a:r>
              <a:rPr lang="en-US" sz="3500" b="1" dirty="0" smtClean="0">
                <a:solidFill>
                  <a:prstClr val="black"/>
                </a:solidFill>
                <a:latin typeface="Arial" panose="020B0604020202020204" pitchFamily="34" charset="0"/>
                <a:cs typeface="Arial" panose="020B0604020202020204" pitchFamily="34" charset="0"/>
              </a:rPr>
              <a:t> hold for </a:t>
            </a:r>
            <a:r>
              <a:rPr lang="en-US" sz="3500" b="1" dirty="0">
                <a:solidFill>
                  <a:prstClr val="black"/>
                </a:solidFill>
                <a:latin typeface="Arial" panose="020B0604020202020204" pitchFamily="34" charset="0"/>
                <a:cs typeface="Arial" panose="020B0604020202020204" pitchFamily="34" charset="0"/>
              </a:rPr>
              <a:t>b</a:t>
            </a:r>
            <a:r>
              <a:rPr lang="en-US" sz="3500" b="1" dirty="0" smtClean="0">
                <a:solidFill>
                  <a:prstClr val="black"/>
                </a:solidFill>
                <a:latin typeface="Arial" panose="020B0604020202020204" pitchFamily="34" charset="0"/>
                <a:cs typeface="Arial" panose="020B0604020202020204" pitchFamily="34" charset="0"/>
              </a:rPr>
              <a:t>lood pressure (BP) less than 90/60</a:t>
            </a:r>
          </a:p>
          <a:p>
            <a:pPr lvl="3">
              <a:buClr>
                <a:schemeClr val="accent3"/>
              </a:buClr>
            </a:pPr>
            <a:r>
              <a:rPr lang="en-US" sz="3000" b="1" dirty="0" smtClean="0">
                <a:solidFill>
                  <a:prstClr val="black"/>
                </a:solidFill>
                <a:latin typeface="Arial" panose="020B0604020202020204" pitchFamily="34" charset="0"/>
                <a:cs typeface="Arial" panose="020B0604020202020204" pitchFamily="34" charset="0"/>
              </a:rPr>
              <a:t>Administered without taking BP</a:t>
            </a:r>
          </a:p>
          <a:p>
            <a:pPr lvl="3">
              <a:buClr>
                <a:schemeClr val="accent3"/>
              </a:buClr>
            </a:pPr>
            <a:r>
              <a:rPr lang="en-US" sz="3000" b="1" dirty="0" smtClean="0">
                <a:solidFill>
                  <a:prstClr val="black"/>
                </a:solidFill>
                <a:latin typeface="Arial" panose="020B0604020202020204" pitchFamily="34" charset="0"/>
                <a:cs typeface="Arial" panose="020B0604020202020204" pitchFamily="34" charset="0"/>
              </a:rPr>
              <a:t>Administered with a BP below the stated parameters</a:t>
            </a:r>
            <a:endParaRPr lang="en-US" sz="30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889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Medication</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389120"/>
          </a:xfrm>
        </p:spPr>
        <p:txBody>
          <a:bodyPr/>
          <a:lstStyle/>
          <a:p>
            <a:pPr>
              <a:buClr>
                <a:schemeClr val="accent1"/>
              </a:buClr>
            </a:pPr>
            <a:r>
              <a:rPr lang="en-US" sz="4800" b="1" dirty="0" smtClean="0">
                <a:latin typeface="Arial" panose="020B0604020202020204" pitchFamily="34" charset="0"/>
                <a:cs typeface="Arial" panose="020B0604020202020204" pitchFamily="34" charset="0"/>
              </a:rPr>
              <a:t>Examples</a:t>
            </a:r>
          </a:p>
          <a:p>
            <a:pPr lvl="1">
              <a:buClr>
                <a:schemeClr val="accent2"/>
              </a:buClr>
              <a:buFont typeface="Arial" panose="020B0604020202020204" pitchFamily="34" charset="0"/>
              <a:buChar char="•"/>
            </a:pPr>
            <a:r>
              <a:rPr lang="en-US" sz="4000" b="1" dirty="0" smtClean="0">
                <a:latin typeface="Arial" panose="020B0604020202020204" pitchFamily="34" charset="0"/>
                <a:cs typeface="Arial" panose="020B0604020202020204" pitchFamily="34" charset="0"/>
              </a:rPr>
              <a:t>Gave a medication</a:t>
            </a:r>
          </a:p>
          <a:p>
            <a:pPr lvl="2">
              <a:buClr>
                <a:schemeClr val="accent3"/>
              </a:buClr>
            </a:pPr>
            <a:r>
              <a:rPr lang="en-US" sz="3600" b="1" dirty="0" smtClean="0">
                <a:latin typeface="Arial" panose="020B0604020202020204" pitchFamily="34" charset="0"/>
                <a:cs typeface="Arial" panose="020B0604020202020204" pitchFamily="34" charset="0"/>
              </a:rPr>
              <a:t>That was discontinued</a:t>
            </a:r>
          </a:p>
          <a:p>
            <a:pPr lvl="2">
              <a:buClr>
                <a:schemeClr val="accent3"/>
              </a:buClr>
            </a:pPr>
            <a:r>
              <a:rPr lang="en-US" sz="3600" b="1" dirty="0" smtClean="0">
                <a:latin typeface="Arial" panose="020B0604020202020204" pitchFamily="34" charset="0"/>
                <a:cs typeface="Arial" panose="020B0604020202020204" pitchFamily="34" charset="0"/>
              </a:rPr>
              <a:t>Using an expired HCP order</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70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Route</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389120"/>
          </a:xfrm>
        </p:spPr>
        <p:txBody>
          <a:bodyPr/>
          <a:lstStyle/>
          <a:p>
            <a:pPr>
              <a:buClr>
                <a:schemeClr val="accent1"/>
              </a:buClr>
            </a:pPr>
            <a:r>
              <a:rPr lang="en-US" sz="4800" b="1" dirty="0" smtClean="0">
                <a:latin typeface="Arial" panose="020B0604020202020204" pitchFamily="34" charset="0"/>
                <a:cs typeface="Arial" panose="020B0604020202020204" pitchFamily="34" charset="0"/>
              </a:rPr>
              <a:t>Examples</a:t>
            </a:r>
          </a:p>
          <a:p>
            <a:pPr lvl="1">
              <a:buClr>
                <a:schemeClr val="accent2"/>
              </a:buClr>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Ear drops administered into eyes</a:t>
            </a:r>
          </a:p>
          <a:p>
            <a:pPr lvl="1">
              <a:buClr>
                <a:schemeClr val="accent2"/>
              </a:buClr>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Eye drop ordered for right eye administered in left eye</a:t>
            </a:r>
          </a:p>
          <a:p>
            <a:pPr lvl="1">
              <a:buClr>
                <a:schemeClr val="accent2"/>
              </a:buClr>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Medicated gel ordered topically to rash was administered orally</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785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Wrong Dose</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389120"/>
          </a:xfrm>
        </p:spPr>
        <p:txBody>
          <a:bodyPr>
            <a:normAutofit lnSpcReduction="10000"/>
          </a:bodyPr>
          <a:lstStyle/>
          <a:p>
            <a:pPr>
              <a:buClr>
                <a:schemeClr val="accent1"/>
              </a:buClr>
            </a:pPr>
            <a:r>
              <a:rPr lang="en-US" sz="4800" b="1" dirty="0" smtClean="0">
                <a:latin typeface="Arial" panose="020B0604020202020204" pitchFamily="34" charset="0"/>
                <a:cs typeface="Arial" panose="020B0604020202020204" pitchFamily="34" charset="0"/>
              </a:rPr>
              <a:t>Administered too</a:t>
            </a:r>
          </a:p>
          <a:p>
            <a:pPr lvl="1">
              <a:buClr>
                <a:schemeClr val="accent2"/>
              </a:buClr>
              <a:buFont typeface="Arial" panose="020B0604020202020204" pitchFamily="34" charset="0"/>
              <a:buChar char="•"/>
            </a:pPr>
            <a:r>
              <a:rPr lang="en-US" sz="38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Much</a:t>
            </a:r>
          </a:p>
          <a:p>
            <a:pPr lvl="2">
              <a:buClr>
                <a:schemeClr val="accent3"/>
              </a:buClr>
            </a:pPr>
            <a:r>
              <a:rPr lang="en-US" sz="3200" b="1" dirty="0">
                <a:solidFill>
                  <a:prstClr val="black"/>
                </a:solidFill>
                <a:latin typeface="Arial" panose="020B0604020202020204" pitchFamily="34" charset="0"/>
                <a:cs typeface="Arial" panose="020B0604020202020204" pitchFamily="34" charset="0"/>
              </a:rPr>
              <a:t>As ordered: Depakote </a:t>
            </a:r>
            <a:r>
              <a:rPr lang="en-US" sz="3200" b="1" dirty="0" smtClean="0">
                <a:solidFill>
                  <a:prstClr val="black"/>
                </a:solidFill>
                <a:latin typeface="Arial" panose="020B0604020202020204" pitchFamily="34" charset="0"/>
                <a:cs typeface="Arial" panose="020B0604020202020204" pitchFamily="34" charset="0"/>
              </a:rPr>
              <a:t>250mg </a:t>
            </a:r>
            <a:endParaRPr lang="en-US" sz="3200" b="1" dirty="0">
              <a:solidFill>
                <a:prstClr val="black"/>
              </a:solidFill>
              <a:latin typeface="Arial" panose="020B0604020202020204" pitchFamily="34" charset="0"/>
              <a:cs typeface="Arial" panose="020B0604020202020204" pitchFamily="34" charset="0"/>
            </a:endParaRPr>
          </a:p>
          <a:p>
            <a:pPr lvl="2">
              <a:buClr>
                <a:schemeClr val="accent3"/>
              </a:buClr>
            </a:pPr>
            <a:r>
              <a:rPr lang="en-US" sz="3200" b="1" dirty="0" smtClean="0">
                <a:solidFill>
                  <a:prstClr val="black"/>
                </a:solidFill>
                <a:latin typeface="Arial" panose="020B0604020202020204" pitchFamily="34" charset="0"/>
                <a:cs typeface="Arial" panose="020B0604020202020204" pitchFamily="34" charset="0"/>
              </a:rPr>
              <a:t>As </a:t>
            </a:r>
            <a:r>
              <a:rPr lang="en-US" sz="3200" b="1" dirty="0">
                <a:solidFill>
                  <a:prstClr val="black"/>
                </a:solidFill>
                <a:latin typeface="Arial" panose="020B0604020202020204" pitchFamily="34" charset="0"/>
                <a:cs typeface="Arial" panose="020B0604020202020204" pitchFamily="34" charset="0"/>
              </a:rPr>
              <a:t>given:     Depakote </a:t>
            </a:r>
            <a:r>
              <a:rPr lang="en-US" sz="3200" b="1" dirty="0" smtClean="0">
                <a:solidFill>
                  <a:prstClr val="black"/>
                </a:solidFill>
                <a:latin typeface="Arial" panose="020B0604020202020204" pitchFamily="34" charset="0"/>
                <a:cs typeface="Arial" panose="020B0604020202020204" pitchFamily="34" charset="0"/>
              </a:rPr>
              <a:t>500mg</a:t>
            </a:r>
            <a:endParaRPr lang="en-US" sz="3200" b="1" dirty="0" smtClean="0">
              <a:latin typeface="Arial" panose="020B0604020202020204" pitchFamily="34" charset="0"/>
              <a:cs typeface="Arial" panose="020B0604020202020204" pitchFamily="34" charset="0"/>
            </a:endParaRPr>
          </a:p>
          <a:p>
            <a:pPr lvl="1">
              <a:buClr>
                <a:schemeClr val="accent2"/>
              </a:buClr>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Little</a:t>
            </a:r>
            <a:r>
              <a:rPr lang="en-US" sz="3600" b="1" dirty="0" smtClean="0">
                <a:latin typeface="Arial" panose="020B0604020202020204" pitchFamily="34" charset="0"/>
                <a:cs typeface="Arial" panose="020B0604020202020204" pitchFamily="34" charset="0"/>
              </a:rPr>
              <a:t> </a:t>
            </a:r>
          </a:p>
          <a:p>
            <a:pPr lvl="2">
              <a:buClr>
                <a:schemeClr val="accent3"/>
              </a:buClr>
            </a:pPr>
            <a:r>
              <a:rPr lang="en-US" sz="3200" b="1" dirty="0" smtClean="0">
                <a:latin typeface="Arial" panose="020B0604020202020204" pitchFamily="34" charset="0"/>
                <a:cs typeface="Arial" panose="020B0604020202020204" pitchFamily="34" charset="0"/>
              </a:rPr>
              <a:t>As ordered: Depakote 500mg </a:t>
            </a:r>
          </a:p>
          <a:p>
            <a:pPr lvl="2">
              <a:buClr>
                <a:schemeClr val="accent3"/>
              </a:buClr>
            </a:pPr>
            <a:r>
              <a:rPr lang="en-US" sz="3200" b="1" dirty="0" smtClean="0">
                <a:latin typeface="Arial" panose="020B0604020202020204" pitchFamily="34" charset="0"/>
                <a:cs typeface="Arial" panose="020B0604020202020204" pitchFamily="34" charset="0"/>
              </a:rPr>
              <a:t>As given:     Depakote 250mg</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17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p Arrow 4"/>
          <p:cNvSpPr/>
          <p:nvPr/>
        </p:nvSpPr>
        <p:spPr>
          <a:xfrm>
            <a:off x="228600" y="1600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535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5867400" y="35052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319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648200" y="4572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286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7620000" y="3810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7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429000" y="4114800"/>
            <a:ext cx="10668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6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429000" y="3886200"/>
            <a:ext cx="1143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189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505200" y="2438400"/>
            <a:ext cx="1219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55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713088" y="46747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36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2362200" y="2133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08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334000" y="35052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375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5791200" y="3276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955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152400" y="17526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48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638800" y="3657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7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691121" y="38940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054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419600" y="44958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775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286000" y="3276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33671" y="2664372"/>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72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962400" y="1600200"/>
            <a:ext cx="11430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80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2667000" y="169158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88494" y="26275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667000" y="3733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39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noAutofit/>
          </a:bodyPr>
          <a:lstStyle/>
          <a:p>
            <a:r>
              <a:rPr lang="en-US" sz="2400" b="1" dirty="0" smtClean="0">
                <a:solidFill>
                  <a:schemeClr val="tx2"/>
                </a:solidFill>
                <a:latin typeface="+mn-lt"/>
                <a:cs typeface="Arial" panose="020B0604020202020204" pitchFamily="34" charset="0"/>
              </a:rPr>
              <a:t>MAP Friendly URL</a:t>
            </a:r>
            <a:endParaRPr lang="en-US" sz="2400" b="1" dirty="0">
              <a:solidFill>
                <a:schemeClr val="tx2"/>
              </a:solidFill>
              <a:latin typeface="+mn-lt"/>
              <a:cs typeface="Arial" panose="020B0604020202020204" pitchFamily="34" charset="0"/>
            </a:endParaRPr>
          </a:p>
        </p:txBody>
      </p:sp>
      <p:sp>
        <p:nvSpPr>
          <p:cNvPr id="5" name="Title 1"/>
          <p:cNvSpPr>
            <a:spLocks noGrp="1"/>
          </p:cNvSpPr>
          <p:nvPr>
            <p:ph type="title"/>
          </p:nvPr>
        </p:nvSpPr>
        <p:spPr/>
        <p:txBody>
          <a:bodyPr>
            <a:noAutofit/>
          </a:bodyPr>
          <a:lstStyle/>
          <a:p>
            <a:r>
              <a:rPr lang="en-US" sz="4800" b="1" dirty="0" smtClean="0">
                <a:latin typeface="+mj-lt"/>
                <a:cs typeface="Arial" panose="020B0604020202020204" pitchFamily="34" charset="0"/>
              </a:rPr>
              <a:t>www.mass.gov/dph/map</a:t>
            </a:r>
            <a:endParaRPr lang="en-US" sz="4800" b="1" dirty="0">
              <a:latin typeface="+mj-lt"/>
              <a:cs typeface="Arial" panose="020B0604020202020204" pitchFamily="34" charset="0"/>
            </a:endParaRPr>
          </a:p>
        </p:txBody>
      </p:sp>
    </p:spTree>
    <p:extLst>
      <p:ext uri="{BB962C8B-B14F-4D97-AF65-F5344CB8AC3E}">
        <p14:creationId xmlns:p14="http://schemas.microsoft.com/office/powerpoint/2010/main" val="2459909453"/>
      </p:ext>
    </p:extLst>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1905000" y="35052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38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Left Arrow 10"/>
          <p:cNvSpPr/>
          <p:nvPr/>
        </p:nvSpPr>
        <p:spPr>
          <a:xfrm>
            <a:off x="1828800" y="46482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80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Arrow 7"/>
          <p:cNvSpPr/>
          <p:nvPr/>
        </p:nvSpPr>
        <p:spPr>
          <a:xfrm>
            <a:off x="3505200" y="5715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31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152400" y="2209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38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777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0"/>
            <a:ext cx="92964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14800" y="4343400"/>
            <a:ext cx="762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173652" y="19239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184635" y="26508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195146" y="3581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961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6311462" y="31104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13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150069" y="3276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43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810000" y="1752600"/>
            <a:ext cx="1371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38600" y="4191000"/>
            <a:ext cx="1981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038600" y="3429000"/>
            <a:ext cx="13716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8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03020" cy="685800"/>
          </a:xfrm>
        </p:spPr>
        <p:txBody>
          <a:bodyPr/>
          <a:lstStyle/>
          <a:p>
            <a:endParaRPr lang="en-US" dirty="0"/>
          </a:p>
        </p:txBody>
      </p:sp>
      <p:pic>
        <p:nvPicPr>
          <p:cNvPr id="2355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5766" y="0"/>
            <a:ext cx="9144000" cy="694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343400" y="3276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461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581400" y="3200400"/>
            <a:ext cx="10668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853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581400" y="3124200"/>
            <a:ext cx="685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775204" y="3505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57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819400" y="1905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124200" y="4267200"/>
            <a:ext cx="4876800"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19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2819400" y="1981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05200" y="4191000"/>
            <a:ext cx="44196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1600" y="1981200"/>
            <a:ext cx="1752600" cy="484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16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209800" y="2209800"/>
            <a:ext cx="20574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114800" y="3505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52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7696200" y="5181600"/>
            <a:ext cx="1371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4800" y="5181600"/>
            <a:ext cx="609600" cy="590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6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6019800" y="1242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62400" y="1727115"/>
            <a:ext cx="762000" cy="406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533400" y="368387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43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2359572" y="4648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9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7696200" y="5181600"/>
            <a:ext cx="1371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94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7086600" y="3352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172200" y="2667000"/>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268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4114800" y="48006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565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3733800" y="4495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429000" y="3581400"/>
            <a:ext cx="789432"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60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09582" y="3124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261945" y="4351283"/>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30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903076" y="39624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22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5105400" y="534624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52800" y="4191000"/>
            <a:ext cx="1295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52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152400" y="4876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262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21021"/>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Up Arrow 8"/>
          <p:cNvSpPr/>
          <p:nvPr/>
        </p:nvSpPr>
        <p:spPr>
          <a:xfrm>
            <a:off x="1066800" y="3733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91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038600" y="1447800"/>
            <a:ext cx="838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381000" y="4495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23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92202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352800" y="2743200"/>
            <a:ext cx="914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3820510" y="3505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87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28600" y="31268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253484" y="4387596"/>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474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81000" y="2514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4953000" y="322667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56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81000" y="2667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4343400" y="3505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22504" y="6172200"/>
            <a:ext cx="6477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5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7924800" y="5867400"/>
            <a:ext cx="1219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7682484" y="327397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77000" y="2667000"/>
            <a:ext cx="762000"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52400" y="6019800"/>
            <a:ext cx="685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768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539996" y="27294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38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581400" y="3124200"/>
            <a:ext cx="838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6705600" y="4191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23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495800" y="390984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3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6600" b="1" dirty="0">
              <a:cs typeface="Arial" panose="020B0604020202020204" pitchFamily="34" charset="0"/>
            </a:endParaRPr>
          </a:p>
        </p:txBody>
      </p:sp>
      <p:sp>
        <p:nvSpPr>
          <p:cNvPr id="6" name="Up Arrow 5"/>
          <p:cNvSpPr/>
          <p:nvPr/>
        </p:nvSpPr>
        <p:spPr>
          <a:xfrm>
            <a:off x="3276600" y="4114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9144000" cy="70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3124200" y="3429000"/>
            <a:ext cx="1551432"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20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5225796" y="390401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5225796" y="453521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30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463796" y="47868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28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938916" y="501869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12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9"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2964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4419600" y="53964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90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55180"/>
            <a:ext cx="9144000" cy="706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953000" y="561720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1000" y="5617201"/>
            <a:ext cx="647700" cy="4025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44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4191000" y="48768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43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Review Status</a:t>
            </a:r>
            <a:endParaRPr lang="en-US" sz="6600" b="1" dirty="0">
              <a:cs typeface="Arial" panose="020B0604020202020204" pitchFamily="34" charset="0"/>
            </a:endParaRPr>
          </a:p>
        </p:txBody>
      </p:sp>
      <p:sp>
        <p:nvSpPr>
          <p:cNvPr id="3" name="Content Placeholder 2"/>
          <p:cNvSpPr>
            <a:spLocks noGrp="1"/>
          </p:cNvSpPr>
          <p:nvPr>
            <p:ph idx="1"/>
          </p:nvPr>
        </p:nvSpPr>
        <p:spPr>
          <a:xfrm>
            <a:off x="457200" y="1295400"/>
            <a:ext cx="8229600" cy="4525963"/>
          </a:xfrm>
        </p:spPr>
        <p:txBody>
          <a:bodyPr/>
          <a:lstStyle/>
          <a:p>
            <a:pPr>
              <a:buClr>
                <a:schemeClr val="accent1"/>
              </a:buClr>
            </a:pPr>
            <a:r>
              <a:rPr lang="en-US" sz="4400" b="1" dirty="0" smtClean="0">
                <a:latin typeface="Arial" panose="020B0604020202020204" pitchFamily="34" charset="0"/>
                <a:cs typeface="Arial" panose="020B0604020202020204" pitchFamily="34" charset="0"/>
              </a:rPr>
              <a:t>Do not assume a MOR is complete once submitted!</a:t>
            </a:r>
          </a:p>
          <a:p>
            <a:pPr lvl="1">
              <a:buClr>
                <a:schemeClr val="accent2"/>
              </a:buClr>
              <a:buFont typeface="Arial" panose="020B0604020202020204" pitchFamily="34" charset="0"/>
              <a:buChar char="•"/>
            </a:pPr>
            <a:r>
              <a:rPr lang="en-US" sz="4000" b="1" dirty="0" smtClean="0">
                <a:latin typeface="Arial" panose="020B0604020202020204" pitchFamily="34" charset="0"/>
                <a:cs typeface="Arial" panose="020B0604020202020204" pitchFamily="34" charset="0"/>
              </a:rPr>
              <a:t>Review Status</a:t>
            </a:r>
          </a:p>
          <a:p>
            <a:pPr lvl="2">
              <a:buClr>
                <a:schemeClr val="accent3"/>
              </a:buClr>
            </a:pPr>
            <a:r>
              <a:rPr lang="en-US" sz="3600" b="1" dirty="0" smtClean="0">
                <a:latin typeface="Arial" panose="020B0604020202020204" pitchFamily="34" charset="0"/>
                <a:cs typeface="Arial" panose="020B0604020202020204" pitchFamily="34" charset="0"/>
              </a:rPr>
              <a:t>Approved</a:t>
            </a:r>
          </a:p>
          <a:p>
            <a:pPr lvl="2">
              <a:buClr>
                <a:schemeClr val="accent3"/>
              </a:buClr>
            </a:pPr>
            <a:r>
              <a:rPr lang="en-US" sz="3600" b="1" dirty="0" smtClean="0">
                <a:latin typeface="Arial" panose="020B0604020202020204" pitchFamily="34" charset="0"/>
                <a:cs typeface="Arial" panose="020B0604020202020204" pitchFamily="34" charset="0"/>
              </a:rPr>
              <a:t>Not Approved</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8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cs typeface="Arial" panose="020B0604020202020204" pitchFamily="34" charset="0"/>
              </a:rPr>
              <a:t>Not Approved</a:t>
            </a:r>
            <a:endParaRPr lang="en-US" sz="6600" b="1" dirty="0">
              <a:cs typeface="Arial" panose="020B0604020202020204" pitchFamily="34" charset="0"/>
            </a:endParaRPr>
          </a:p>
        </p:txBody>
      </p:sp>
      <p:sp>
        <p:nvSpPr>
          <p:cNvPr id="3" name="Content Placeholder 2"/>
          <p:cNvSpPr>
            <a:spLocks noGrp="1"/>
          </p:cNvSpPr>
          <p:nvPr>
            <p:ph idx="1"/>
          </p:nvPr>
        </p:nvSpPr>
        <p:spPr>
          <a:xfrm>
            <a:off x="533400" y="1295400"/>
            <a:ext cx="8229600" cy="4525963"/>
          </a:xfrm>
        </p:spPr>
        <p:txBody>
          <a:bodyPr/>
          <a:lstStyle/>
          <a:p>
            <a:pPr>
              <a:buClr>
                <a:schemeClr val="accent1"/>
              </a:buClr>
            </a:pPr>
            <a:r>
              <a:rPr lang="en-US" sz="4000" b="1" dirty="0" smtClean="0">
                <a:latin typeface="Arial" panose="020B0604020202020204" pitchFamily="34" charset="0"/>
                <a:cs typeface="Arial" panose="020B0604020202020204" pitchFamily="34" charset="0"/>
              </a:rPr>
              <a:t>If marked ‘Not Approved’</a:t>
            </a:r>
          </a:p>
          <a:p>
            <a:pPr lvl="1">
              <a:buClr>
                <a:schemeClr val="accent2"/>
              </a:buClr>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Locate “MAP Review” for reason</a:t>
            </a:r>
          </a:p>
          <a:p>
            <a:pPr lvl="2">
              <a:buClr>
                <a:schemeClr val="accent3"/>
              </a:buClr>
            </a:pPr>
            <a:r>
              <a:rPr lang="en-US" b="1" dirty="0" smtClean="0">
                <a:latin typeface="Arial" panose="020B0604020202020204" pitchFamily="34" charset="0"/>
                <a:cs typeface="Arial" panose="020B0604020202020204" pitchFamily="34" charset="0"/>
              </a:rPr>
              <a:t>Go back into the event</a:t>
            </a:r>
          </a:p>
          <a:p>
            <a:pPr lvl="2">
              <a:buClr>
                <a:schemeClr val="accent3"/>
              </a:buClr>
            </a:pPr>
            <a:r>
              <a:rPr lang="en-US" b="1" dirty="0" smtClean="0">
                <a:latin typeface="Arial" panose="020B0604020202020204" pitchFamily="34" charset="0"/>
                <a:cs typeface="Arial" panose="020B0604020202020204" pitchFamily="34" charset="0"/>
              </a:rPr>
              <a:t>Click ‘edit’</a:t>
            </a:r>
          </a:p>
          <a:p>
            <a:pPr lvl="2">
              <a:buClr>
                <a:schemeClr val="accent3"/>
              </a:buClr>
            </a:pPr>
            <a:r>
              <a:rPr lang="en-US" b="1" dirty="0" smtClean="0">
                <a:latin typeface="Arial" panose="020B0604020202020204" pitchFamily="34" charset="0"/>
                <a:cs typeface="Arial" panose="020B0604020202020204" pitchFamily="34" charset="0"/>
              </a:rPr>
              <a:t>After edits are made, click ‘</a:t>
            </a:r>
            <a:r>
              <a:rPr lang="en-US" b="1" u="sng" dirty="0" smtClean="0">
                <a:latin typeface="Arial" panose="020B0604020202020204" pitchFamily="34" charset="0"/>
                <a:cs typeface="Arial" panose="020B0604020202020204" pitchFamily="34" charset="0"/>
              </a:rPr>
              <a:t>save and continue</a:t>
            </a:r>
            <a:r>
              <a:rPr lang="en-US" b="1" dirty="0" smtClean="0">
                <a:latin typeface="Arial" panose="020B0604020202020204" pitchFamily="34" charset="0"/>
                <a:cs typeface="Arial" panose="020B0604020202020204" pitchFamily="34" charset="0"/>
              </a:rPr>
              <a:t>’ at the bottom of each page</a:t>
            </a:r>
          </a:p>
          <a:p>
            <a:pPr lvl="2">
              <a:buClr>
                <a:schemeClr val="accent3"/>
              </a:buClr>
            </a:pPr>
            <a:r>
              <a:rPr lang="en-US" b="1" dirty="0" smtClean="0">
                <a:latin typeface="Arial" panose="020B0604020202020204" pitchFamily="34" charset="0"/>
                <a:cs typeface="Arial" panose="020B0604020202020204" pitchFamily="34" charset="0"/>
              </a:rPr>
              <a:t>Finalize</a:t>
            </a:r>
          </a:p>
          <a:p>
            <a:pPr lvl="1">
              <a:buClr>
                <a:schemeClr val="accent2"/>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Review Status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85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152400" y="21336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56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438400" y="5105400"/>
            <a:ext cx="1752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438400" y="4572000"/>
            <a:ext cx="1752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38400" y="4114800"/>
            <a:ext cx="17907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38400" y="3581400"/>
            <a:ext cx="1752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5087007" y="3810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42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5791200" y="3048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07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250635" y="25966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16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14800" y="3733800"/>
            <a:ext cx="1371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1434084" y="47244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74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762000" y="43828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613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454396" y="317470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52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228600" y="5791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8145517" y="5791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9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8171793" y="587959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812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4335517" y="588532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457200" y="588532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680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12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762000" y="4267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815498" y="515064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4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2819400"/>
            <a:ext cx="89916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676400" y="182617"/>
            <a:ext cx="914400" cy="228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88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2964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35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3276600"/>
            <a:ext cx="9067800" cy="457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Users\cwhitte\AppData\Local\Microsoft\Windows\Temporary Internet Files\Content.IE5\B4ZP864Y\PngMedium-Smiley-Face-making-Thumbs-Up-16636[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4191000"/>
            <a:ext cx="936219" cy="7084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C:\Users\cwhitte\AppData\Local\Microsoft\Windows\Temporary Internet Files\Content.IE5\B4ZP864Y\PngMedium-Smiley-Face-making-Thumbs-Up-16636[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4191000"/>
            <a:ext cx="10668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419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830895" y="24384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69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0" cy="85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914400" y="2362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2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0" cy="85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p Arrow 4"/>
          <p:cNvSpPr/>
          <p:nvPr/>
        </p:nvSpPr>
        <p:spPr>
          <a:xfrm>
            <a:off x="685800" y="2667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1005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0" cy="85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6400800" y="2971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929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838200" y="2438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7315200" y="24384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0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2805684" y="36576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84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Rounded Rectangle 4"/>
          <p:cNvSpPr/>
          <p:nvPr/>
        </p:nvSpPr>
        <p:spPr>
          <a:xfrm>
            <a:off x="0" y="2438400"/>
            <a:ext cx="1219200" cy="3200400"/>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988" y="2286000"/>
            <a:ext cx="2667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76200" y="0"/>
            <a:ext cx="92202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35814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81400" y="5334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796284" y="2819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56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cs typeface="Arial" panose="020B0604020202020204" pitchFamily="34" charset="0"/>
              </a:rPr>
              <a:t>HCSIS Resource Information</a:t>
            </a:r>
            <a:endParaRPr lang="en-US" b="1" dirty="0">
              <a:cs typeface="Arial" panose="020B0604020202020204" pitchFamily="34" charset="0"/>
            </a:endParaRPr>
          </a:p>
        </p:txBody>
      </p:sp>
      <p:sp>
        <p:nvSpPr>
          <p:cNvPr id="4" name="TextBox 3"/>
          <p:cNvSpPr txBox="1"/>
          <p:nvPr/>
        </p:nvSpPr>
        <p:spPr>
          <a:xfrm>
            <a:off x="4191000" y="3200400"/>
            <a:ext cx="2971800" cy="461665"/>
          </a:xfrm>
          <a:prstGeom prst="rect">
            <a:avLst/>
          </a:prstGeom>
          <a:noFill/>
        </p:spPr>
        <p:txBody>
          <a:bodyPr wrap="square" rtlCol="0">
            <a:spAutoFit/>
          </a:bodyPr>
          <a:lstStyle/>
          <a:p>
            <a:r>
              <a:rPr lang="en-US" sz="2400" b="1" dirty="0">
                <a:cs typeface="Arial" panose="020B0604020202020204" pitchFamily="34" charset="0"/>
              </a:rPr>
              <a:t>http://mass.gov/dds</a:t>
            </a:r>
            <a:endParaRPr lang="en-US" sz="2000" dirty="0"/>
          </a:p>
        </p:txBody>
      </p:sp>
    </p:spTree>
    <p:extLst>
      <p:ext uri="{BB962C8B-B14F-4D97-AF65-F5344CB8AC3E}">
        <p14:creationId xmlns:p14="http://schemas.microsoft.com/office/powerpoint/2010/main" val="2811818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5853684" y="46482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35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edication Occurrence Reporting via HCSIS 3-17-15">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AD14C5-6E05-4732-8930-CBD406590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Medication Occurrence Reporting via HCSIS 3-17-15</Template>
  <TotalTime>0</TotalTime>
  <Words>6031</Words>
  <Application>Microsoft Office PowerPoint</Application>
  <PresentationFormat>On-screen Show (4:3)</PresentationFormat>
  <Paragraphs>438</Paragraphs>
  <Slides>126</Slides>
  <Notes>126</Notes>
  <HiddenSlides>0</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Medication Occurrence Reporting via HCSIS 3-17-15</vt:lpstr>
      <vt:lpstr>Medication Occurrence Reporting HCSIS Data 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Omission</vt:lpstr>
      <vt:lpstr>Wrong Individual</vt:lpstr>
      <vt:lpstr>Wrong Time</vt:lpstr>
      <vt:lpstr>Wrong Time</vt:lpstr>
      <vt:lpstr>Wrong Medication</vt:lpstr>
      <vt:lpstr>Wrong Route</vt:lpstr>
      <vt:lpstr>Wrong Dose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www.mass.gov/dph/map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Status</vt:lpstr>
      <vt:lpstr>Not Approved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HCSIS Resource Information</vt:lpstr>
      <vt:lpstr>PowerPoint Presentation</vt:lpstr>
      <vt:lpstr>PowerPoint Presentation</vt:lpstr>
      <vt:lpstr>PowerPoint Presentation</vt:lpstr>
      <vt:lpstr>PowerPoint Presentation</vt:lpstr>
      <vt:lpstr>Apply What You’ve Learned</vt:lpstr>
      <vt:lpstr>PowerPoint Presentation</vt:lpstr>
      <vt:lpstr>Wrong Medication</vt:lpstr>
      <vt:lpstr>PowerPoint Presentation</vt:lpstr>
      <vt:lpstr>Wrong Time</vt:lpstr>
      <vt:lpstr>PowerPoint Presentation</vt:lpstr>
      <vt:lpstr>Wrong Time</vt:lpstr>
      <vt:lpstr>PowerPoint Presentation</vt:lpstr>
      <vt:lpstr>Wrong Dose</vt:lpstr>
      <vt:lpstr>Wrong Individual</vt:lpstr>
      <vt:lpstr>PowerPoint Presentation</vt:lpstr>
      <vt:lpstr>PowerPoint Presentation</vt:lpstr>
      <vt:lpstr>PowerPoint Presentation</vt:lpstr>
      <vt:lpstr>PowerPoint Presentation</vt:lpstr>
      <vt:lpstr>PowerPoint Presentation</vt:lpstr>
      <vt:lpstr>Wrong Individual</vt:lpstr>
      <vt:lpstr>PowerPoint Presentation</vt:lpstr>
      <vt:lpstr>Omission</vt:lpstr>
      <vt:lpstr>PowerPoint Presentation</vt:lpstr>
      <vt:lpstr>PowerPoint Presentation</vt:lpstr>
      <vt:lpstr>PowerPoint Presentation</vt:lpstr>
      <vt:lpstr>Submit MORs</vt:lpstr>
      <vt:lpstr>DDS MAP Coordinators</vt:lpstr>
      <vt:lpstr>DDS MAP Coordinators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2015-03-17T14:36:30Z</dcterms:created>
  <dcterms:modified xsi:type="dcterms:W3CDTF">2015-11-05T16:07:02Z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