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260" r:id="rId1"/>
  </p:sldMasterIdLst>
  <p:notesMasterIdLst>
    <p:notesMasterId r:id="rId63"/>
  </p:notesMasterIdLst>
  <p:sldIdLst>
    <p:sldId id="256" r:id="rId2"/>
    <p:sldId id="272" r:id="rId3"/>
    <p:sldId id="273" r:id="rId4"/>
    <p:sldId id="292" r:id="rId5"/>
    <p:sldId id="300" r:id="rId6"/>
    <p:sldId id="311" r:id="rId7"/>
    <p:sldId id="325" r:id="rId8"/>
    <p:sldId id="280" r:id="rId9"/>
    <p:sldId id="309" r:id="rId10"/>
    <p:sldId id="310" r:id="rId11"/>
    <p:sldId id="322" r:id="rId12"/>
    <p:sldId id="299" r:id="rId13"/>
    <p:sldId id="293" r:id="rId14"/>
    <p:sldId id="295" r:id="rId15"/>
    <p:sldId id="302" r:id="rId16"/>
    <p:sldId id="296" r:id="rId17"/>
    <p:sldId id="297" r:id="rId18"/>
    <p:sldId id="313" r:id="rId19"/>
    <p:sldId id="314" r:id="rId20"/>
    <p:sldId id="315" r:id="rId21"/>
    <p:sldId id="275" r:id="rId22"/>
    <p:sldId id="260" r:id="rId23"/>
    <p:sldId id="283" r:id="rId24"/>
    <p:sldId id="284" r:id="rId25"/>
    <p:sldId id="285" r:id="rId26"/>
    <p:sldId id="281" r:id="rId27"/>
    <p:sldId id="290" r:id="rId28"/>
    <p:sldId id="308" r:id="rId29"/>
    <p:sldId id="307" r:id="rId30"/>
    <p:sldId id="291" r:id="rId31"/>
    <p:sldId id="305" r:id="rId32"/>
    <p:sldId id="276" r:id="rId33"/>
    <p:sldId id="269" r:id="rId34"/>
    <p:sldId id="270" r:id="rId35"/>
    <p:sldId id="268" r:id="rId36"/>
    <p:sldId id="319" r:id="rId37"/>
    <p:sldId id="326" r:id="rId38"/>
    <p:sldId id="321" r:id="rId39"/>
    <p:sldId id="317" r:id="rId40"/>
    <p:sldId id="318" r:id="rId41"/>
    <p:sldId id="327" r:id="rId42"/>
    <p:sldId id="265" r:id="rId43"/>
    <p:sldId id="261" r:id="rId44"/>
    <p:sldId id="262" r:id="rId45"/>
    <p:sldId id="266" r:id="rId46"/>
    <p:sldId id="267" r:id="rId47"/>
    <p:sldId id="286" r:id="rId48"/>
    <p:sldId id="278" r:id="rId49"/>
    <p:sldId id="303" r:id="rId50"/>
    <p:sldId id="298" r:id="rId51"/>
    <p:sldId id="301" r:id="rId52"/>
    <p:sldId id="304" r:id="rId53"/>
    <p:sldId id="263" r:id="rId54"/>
    <p:sldId id="277" r:id="rId55"/>
    <p:sldId id="258" r:id="rId56"/>
    <p:sldId id="257" r:id="rId57"/>
    <p:sldId id="287" r:id="rId58"/>
    <p:sldId id="288" r:id="rId59"/>
    <p:sldId id="312" r:id="rId60"/>
    <p:sldId id="323" r:id="rId61"/>
    <p:sldId id="289" r:id="rId6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799" autoAdjust="0"/>
    <p:restoredTop sz="45006" autoAdjust="0"/>
  </p:normalViewPr>
  <p:slideViewPr>
    <p:cSldViewPr snapToGrid="0">
      <p:cViewPr varScale="1">
        <p:scale>
          <a:sx n="38" d="100"/>
          <a:sy n="38" d="100"/>
        </p:scale>
        <p:origin x="2837" y="48"/>
      </p:cViewPr>
      <p:guideLst>
        <p:guide orient="horz" pos="2160"/>
        <p:guide pos="3840"/>
      </p:guideLst>
    </p:cSldViewPr>
  </p:slideViewPr>
  <p:notesTextViewPr>
    <p:cViewPr>
      <p:scale>
        <a:sx n="200" d="100"/>
        <a:sy n="200" d="100"/>
      </p:scale>
      <p:origin x="0" y="0"/>
    </p:cViewPr>
  </p:notesTextViewPr>
  <p:sorterViewPr>
    <p:cViewPr>
      <p:scale>
        <a:sx n="79" d="100"/>
        <a:sy n="79" d="100"/>
      </p:scale>
      <p:origin x="0" y="57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_rels/data5.xml.rels><?xml version="1.0" encoding="UTF-8" standalone="yes"?>
<Relationships xmlns="http://schemas.openxmlformats.org/package/2006/relationships"><Relationship Id="rId1" Type="http://schemas.openxmlformats.org/officeDocument/2006/relationships/hyperlink" Target="mailto:cdunn@ltps.us" TargetMode="Externa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5.xml.rels><?xml version="1.0" encoding="UTF-8" standalone="yes"?>
<Relationships xmlns="http://schemas.openxmlformats.org/package/2006/relationships"><Relationship Id="rId1" Type="http://schemas.openxmlformats.org/officeDocument/2006/relationships/hyperlink" Target="mailto:cdunn@ltps.us"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F3FEFD-6827-4357-851B-232FBE787E95}" type="doc">
      <dgm:prSet loTypeId="urn:microsoft.com/office/officeart/2008/layout/LinedList" loCatId="list" qsTypeId="urn:microsoft.com/office/officeart/2005/8/quickstyle/simple4" qsCatId="simple" csTypeId="urn:microsoft.com/office/officeart/2005/8/colors/colorful1" csCatId="colorful" phldr="1"/>
      <dgm:spPr/>
      <dgm:t>
        <a:bodyPr/>
        <a:lstStyle/>
        <a:p>
          <a:endParaRPr lang="en-US"/>
        </a:p>
      </dgm:t>
    </dgm:pt>
    <dgm:pt modelId="{F4B53275-C62F-4746-810E-1ECCB57C07E4}">
      <dgm:prSet custT="1"/>
      <dgm:spPr/>
      <dgm:t>
        <a:bodyPr/>
        <a:lstStyle/>
        <a:p>
          <a:r>
            <a:rPr lang="en-US" sz="2000" b="1" dirty="0"/>
            <a:t>What’s New</a:t>
          </a:r>
        </a:p>
      </dgm:t>
    </dgm:pt>
    <dgm:pt modelId="{96A0BC36-2005-45BA-871A-935B0643F5B8}" type="parTrans" cxnId="{66C1B7F9-A593-48EB-B50D-241E798119CF}">
      <dgm:prSet/>
      <dgm:spPr/>
      <dgm:t>
        <a:bodyPr/>
        <a:lstStyle/>
        <a:p>
          <a:endParaRPr lang="en-US"/>
        </a:p>
      </dgm:t>
    </dgm:pt>
    <dgm:pt modelId="{D7C24D3C-4BAF-4A66-99B0-06CE850E8D7B}" type="sibTrans" cxnId="{66C1B7F9-A593-48EB-B50D-241E798119CF}">
      <dgm:prSet/>
      <dgm:spPr/>
      <dgm:t>
        <a:bodyPr/>
        <a:lstStyle/>
        <a:p>
          <a:endParaRPr lang="en-US"/>
        </a:p>
      </dgm:t>
    </dgm:pt>
    <dgm:pt modelId="{47CDC5DF-48F4-4073-B540-16AB9799EFF4}">
      <dgm:prSet custT="1"/>
      <dgm:spPr/>
      <dgm:t>
        <a:bodyPr/>
        <a:lstStyle/>
        <a:p>
          <a:r>
            <a:rPr lang="en-US" sz="2000" b="1" dirty="0"/>
            <a:t>Coming Soon</a:t>
          </a:r>
        </a:p>
      </dgm:t>
    </dgm:pt>
    <dgm:pt modelId="{38444490-ED4C-48B4-9D81-156AD8E12468}" type="parTrans" cxnId="{F175F7F9-DCDF-4EFE-BCC5-9A128F35DFF3}">
      <dgm:prSet/>
      <dgm:spPr/>
      <dgm:t>
        <a:bodyPr/>
        <a:lstStyle/>
        <a:p>
          <a:endParaRPr lang="en-US"/>
        </a:p>
      </dgm:t>
    </dgm:pt>
    <dgm:pt modelId="{B9EF060A-64CF-49FE-B2E2-350B7269F30B}" type="sibTrans" cxnId="{F175F7F9-DCDF-4EFE-BCC5-9A128F35DFF3}">
      <dgm:prSet/>
      <dgm:spPr/>
      <dgm:t>
        <a:bodyPr/>
        <a:lstStyle/>
        <a:p>
          <a:endParaRPr lang="en-US"/>
        </a:p>
      </dgm:t>
    </dgm:pt>
    <dgm:pt modelId="{6D41F1B1-D5E1-436B-9CA7-B3A0A33574C7}">
      <dgm:prSet custT="1"/>
      <dgm:spPr/>
      <dgm:t>
        <a:bodyPr/>
        <a:lstStyle/>
        <a:p>
          <a:r>
            <a:rPr lang="en-US" sz="2000" b="1" dirty="0"/>
            <a:t>D&amp;S Diversified Technologies</a:t>
          </a:r>
        </a:p>
      </dgm:t>
    </dgm:pt>
    <dgm:pt modelId="{38D63D69-9581-4725-8EAF-A0DA2B5AAB2D}" type="parTrans" cxnId="{D72D85F2-5103-4358-BAFC-29B44AD847BA}">
      <dgm:prSet/>
      <dgm:spPr/>
      <dgm:t>
        <a:bodyPr/>
        <a:lstStyle/>
        <a:p>
          <a:endParaRPr lang="en-US"/>
        </a:p>
      </dgm:t>
    </dgm:pt>
    <dgm:pt modelId="{9D2B2049-EA8D-4098-B339-EAB1CB9BF393}" type="sibTrans" cxnId="{D72D85F2-5103-4358-BAFC-29B44AD847BA}">
      <dgm:prSet/>
      <dgm:spPr/>
      <dgm:t>
        <a:bodyPr/>
        <a:lstStyle/>
        <a:p>
          <a:endParaRPr lang="en-US"/>
        </a:p>
      </dgm:t>
    </dgm:pt>
    <dgm:pt modelId="{1D3D765E-3016-4765-84DF-5CB0F39F37A3}">
      <dgm:prSet custT="1"/>
      <dgm:spPr/>
      <dgm:t>
        <a:bodyPr/>
        <a:lstStyle/>
        <a:p>
          <a:r>
            <a:rPr lang="en-US" sz="2000" b="1" dirty="0"/>
            <a:t>Moodle</a:t>
          </a:r>
        </a:p>
      </dgm:t>
    </dgm:pt>
    <dgm:pt modelId="{19EF67BA-9FE2-41FF-A2A4-F7493630E4BD}" type="parTrans" cxnId="{F063CC47-3911-42DA-B71B-77B2B070434E}">
      <dgm:prSet/>
      <dgm:spPr/>
      <dgm:t>
        <a:bodyPr/>
        <a:lstStyle/>
        <a:p>
          <a:endParaRPr lang="en-US"/>
        </a:p>
      </dgm:t>
    </dgm:pt>
    <dgm:pt modelId="{3A5C0890-B57B-4922-B6C8-4EC663AF234B}" type="sibTrans" cxnId="{F063CC47-3911-42DA-B71B-77B2B070434E}">
      <dgm:prSet/>
      <dgm:spPr/>
      <dgm:t>
        <a:bodyPr/>
        <a:lstStyle/>
        <a:p>
          <a:endParaRPr lang="en-US"/>
        </a:p>
      </dgm:t>
    </dgm:pt>
    <dgm:pt modelId="{CA5739ED-036A-43DD-82E4-A79AAC39D889}">
      <dgm:prSet custT="1"/>
      <dgm:spPr/>
      <dgm:t>
        <a:bodyPr/>
        <a:lstStyle/>
        <a:p>
          <a:r>
            <a:rPr lang="en-US" sz="2000" b="1" dirty="0"/>
            <a:t>Reminders</a:t>
          </a:r>
        </a:p>
      </dgm:t>
    </dgm:pt>
    <dgm:pt modelId="{964E537C-642D-408A-AAF4-BADF32B4E9A4}" type="parTrans" cxnId="{5C7275DB-81E2-4E50-A6D3-FDBAD65E5919}">
      <dgm:prSet/>
      <dgm:spPr/>
      <dgm:t>
        <a:bodyPr/>
        <a:lstStyle/>
        <a:p>
          <a:endParaRPr lang="en-US"/>
        </a:p>
      </dgm:t>
    </dgm:pt>
    <dgm:pt modelId="{2A401BC9-3575-461A-BFA0-1BC61A5EC23B}" type="sibTrans" cxnId="{5C7275DB-81E2-4E50-A6D3-FDBAD65E5919}">
      <dgm:prSet/>
      <dgm:spPr/>
      <dgm:t>
        <a:bodyPr/>
        <a:lstStyle/>
        <a:p>
          <a:endParaRPr lang="en-US"/>
        </a:p>
      </dgm:t>
    </dgm:pt>
    <dgm:pt modelId="{375BFBBA-5C9C-477A-9B51-C415446A9E94}">
      <dgm:prSet custT="1"/>
      <dgm:spPr/>
      <dgm:t>
        <a:bodyPr/>
        <a:lstStyle/>
        <a:p>
          <a:r>
            <a:rPr lang="en-US" sz="2000" b="1" dirty="0"/>
            <a:t>Updates</a:t>
          </a:r>
        </a:p>
      </dgm:t>
    </dgm:pt>
    <dgm:pt modelId="{B6819717-3845-4663-B499-51B8E2C655FB}" type="parTrans" cxnId="{E6FE85D6-9843-483C-844D-15E181E028A5}">
      <dgm:prSet/>
      <dgm:spPr/>
      <dgm:t>
        <a:bodyPr/>
        <a:lstStyle/>
        <a:p>
          <a:endParaRPr lang="en-US"/>
        </a:p>
      </dgm:t>
    </dgm:pt>
    <dgm:pt modelId="{00462398-936C-4406-ADE2-894B95208AA6}" type="sibTrans" cxnId="{E6FE85D6-9843-483C-844D-15E181E028A5}">
      <dgm:prSet/>
      <dgm:spPr/>
      <dgm:t>
        <a:bodyPr/>
        <a:lstStyle/>
        <a:p>
          <a:endParaRPr lang="en-US"/>
        </a:p>
      </dgm:t>
    </dgm:pt>
    <dgm:pt modelId="{A4A92849-C229-4674-8E81-FB88975E669C}" type="pres">
      <dgm:prSet presAssocID="{2BF3FEFD-6827-4357-851B-232FBE787E95}" presName="vert0" presStyleCnt="0">
        <dgm:presLayoutVars>
          <dgm:dir/>
          <dgm:animOne val="branch"/>
          <dgm:animLvl val="lvl"/>
        </dgm:presLayoutVars>
      </dgm:prSet>
      <dgm:spPr/>
    </dgm:pt>
    <dgm:pt modelId="{9BE307B4-CD8A-4D7C-B4F2-4FDCCC8AD83D}" type="pres">
      <dgm:prSet presAssocID="{F4B53275-C62F-4746-810E-1ECCB57C07E4}" presName="thickLine" presStyleLbl="alignNode1" presStyleIdx="0" presStyleCnt="6"/>
      <dgm:spPr/>
    </dgm:pt>
    <dgm:pt modelId="{09AC838D-4E73-4D03-A0D7-0749B2C1E486}" type="pres">
      <dgm:prSet presAssocID="{F4B53275-C62F-4746-810E-1ECCB57C07E4}" presName="horz1" presStyleCnt="0"/>
      <dgm:spPr/>
    </dgm:pt>
    <dgm:pt modelId="{75B587C5-769C-4730-A72E-8EEFA9829293}" type="pres">
      <dgm:prSet presAssocID="{F4B53275-C62F-4746-810E-1ECCB57C07E4}" presName="tx1" presStyleLbl="revTx" presStyleIdx="0" presStyleCnt="6"/>
      <dgm:spPr/>
    </dgm:pt>
    <dgm:pt modelId="{1379D322-EC58-44E0-9A6A-78B0C6237D78}" type="pres">
      <dgm:prSet presAssocID="{F4B53275-C62F-4746-810E-1ECCB57C07E4}" presName="vert1" presStyleCnt="0"/>
      <dgm:spPr/>
    </dgm:pt>
    <dgm:pt modelId="{76F54901-6A97-49C6-B670-EFDC88265941}" type="pres">
      <dgm:prSet presAssocID="{47CDC5DF-48F4-4073-B540-16AB9799EFF4}" presName="thickLine" presStyleLbl="alignNode1" presStyleIdx="1" presStyleCnt="6"/>
      <dgm:spPr/>
    </dgm:pt>
    <dgm:pt modelId="{01C23D77-4D29-4795-8ADD-8DACDFD6098D}" type="pres">
      <dgm:prSet presAssocID="{47CDC5DF-48F4-4073-B540-16AB9799EFF4}" presName="horz1" presStyleCnt="0"/>
      <dgm:spPr/>
    </dgm:pt>
    <dgm:pt modelId="{C3E6EF2C-9769-4849-A0D8-BED304076CD5}" type="pres">
      <dgm:prSet presAssocID="{47CDC5DF-48F4-4073-B540-16AB9799EFF4}" presName="tx1" presStyleLbl="revTx" presStyleIdx="1" presStyleCnt="6"/>
      <dgm:spPr/>
    </dgm:pt>
    <dgm:pt modelId="{7BAEA1EF-2CF5-4CCC-A537-0E659FCA786E}" type="pres">
      <dgm:prSet presAssocID="{47CDC5DF-48F4-4073-B540-16AB9799EFF4}" presName="vert1" presStyleCnt="0"/>
      <dgm:spPr/>
    </dgm:pt>
    <dgm:pt modelId="{C7A292EB-06EC-4CA5-98AE-0B020689904A}" type="pres">
      <dgm:prSet presAssocID="{375BFBBA-5C9C-477A-9B51-C415446A9E94}" presName="thickLine" presStyleLbl="alignNode1" presStyleIdx="2" presStyleCnt="6"/>
      <dgm:spPr/>
    </dgm:pt>
    <dgm:pt modelId="{6E5F60BA-9B73-43E1-8BA5-2402DE382F1B}" type="pres">
      <dgm:prSet presAssocID="{375BFBBA-5C9C-477A-9B51-C415446A9E94}" presName="horz1" presStyleCnt="0"/>
      <dgm:spPr/>
    </dgm:pt>
    <dgm:pt modelId="{DDF80049-A5B4-490E-BDD0-95098E1A9A6E}" type="pres">
      <dgm:prSet presAssocID="{375BFBBA-5C9C-477A-9B51-C415446A9E94}" presName="tx1" presStyleLbl="revTx" presStyleIdx="2" presStyleCnt="6"/>
      <dgm:spPr/>
    </dgm:pt>
    <dgm:pt modelId="{2F3B0060-53F2-4F49-B016-78EA4167A388}" type="pres">
      <dgm:prSet presAssocID="{375BFBBA-5C9C-477A-9B51-C415446A9E94}" presName="vert1" presStyleCnt="0"/>
      <dgm:spPr/>
    </dgm:pt>
    <dgm:pt modelId="{E98D145B-EF6E-4FB1-96DB-03806022FD33}" type="pres">
      <dgm:prSet presAssocID="{6D41F1B1-D5E1-436B-9CA7-B3A0A33574C7}" presName="thickLine" presStyleLbl="alignNode1" presStyleIdx="3" presStyleCnt="6"/>
      <dgm:spPr/>
    </dgm:pt>
    <dgm:pt modelId="{A77B3499-695B-42A4-B8BB-53547CE89530}" type="pres">
      <dgm:prSet presAssocID="{6D41F1B1-D5E1-436B-9CA7-B3A0A33574C7}" presName="horz1" presStyleCnt="0"/>
      <dgm:spPr/>
    </dgm:pt>
    <dgm:pt modelId="{6CF2CC33-483A-445A-B925-786A920E2729}" type="pres">
      <dgm:prSet presAssocID="{6D41F1B1-D5E1-436B-9CA7-B3A0A33574C7}" presName="tx1" presStyleLbl="revTx" presStyleIdx="3" presStyleCnt="6"/>
      <dgm:spPr/>
    </dgm:pt>
    <dgm:pt modelId="{0B32965E-6619-49B7-AE31-A270ABBD499E}" type="pres">
      <dgm:prSet presAssocID="{6D41F1B1-D5E1-436B-9CA7-B3A0A33574C7}" presName="vert1" presStyleCnt="0"/>
      <dgm:spPr/>
    </dgm:pt>
    <dgm:pt modelId="{BC3D4A21-539C-4004-8E14-1789DEFEC175}" type="pres">
      <dgm:prSet presAssocID="{1D3D765E-3016-4765-84DF-5CB0F39F37A3}" presName="thickLine" presStyleLbl="alignNode1" presStyleIdx="4" presStyleCnt="6"/>
      <dgm:spPr/>
    </dgm:pt>
    <dgm:pt modelId="{A2E508BB-F09B-4FD4-BD2A-60F2159D726B}" type="pres">
      <dgm:prSet presAssocID="{1D3D765E-3016-4765-84DF-5CB0F39F37A3}" presName="horz1" presStyleCnt="0"/>
      <dgm:spPr/>
    </dgm:pt>
    <dgm:pt modelId="{2F726D1E-AF29-4117-93E5-BCF69A3B7EB6}" type="pres">
      <dgm:prSet presAssocID="{1D3D765E-3016-4765-84DF-5CB0F39F37A3}" presName="tx1" presStyleLbl="revTx" presStyleIdx="4" presStyleCnt="6"/>
      <dgm:spPr/>
    </dgm:pt>
    <dgm:pt modelId="{1EB3B783-B013-4E51-BF50-2ED1F8647392}" type="pres">
      <dgm:prSet presAssocID="{1D3D765E-3016-4765-84DF-5CB0F39F37A3}" presName="vert1" presStyleCnt="0"/>
      <dgm:spPr/>
    </dgm:pt>
    <dgm:pt modelId="{3B60010B-092E-4D5F-A308-A7BD3E68FDFA}" type="pres">
      <dgm:prSet presAssocID="{CA5739ED-036A-43DD-82E4-A79AAC39D889}" presName="thickLine" presStyleLbl="alignNode1" presStyleIdx="5" presStyleCnt="6"/>
      <dgm:spPr/>
    </dgm:pt>
    <dgm:pt modelId="{183ECD85-D918-405B-B9C4-6759B088E507}" type="pres">
      <dgm:prSet presAssocID="{CA5739ED-036A-43DD-82E4-A79AAC39D889}" presName="horz1" presStyleCnt="0"/>
      <dgm:spPr/>
    </dgm:pt>
    <dgm:pt modelId="{894E9BA7-6461-4527-AEDD-9D9055ECDFD4}" type="pres">
      <dgm:prSet presAssocID="{CA5739ED-036A-43DD-82E4-A79AAC39D889}" presName="tx1" presStyleLbl="revTx" presStyleIdx="5" presStyleCnt="6"/>
      <dgm:spPr/>
    </dgm:pt>
    <dgm:pt modelId="{4A0F4F57-F0B6-43F8-9505-FF37B65329D9}" type="pres">
      <dgm:prSet presAssocID="{CA5739ED-036A-43DD-82E4-A79AAC39D889}" presName="vert1" presStyleCnt="0"/>
      <dgm:spPr/>
    </dgm:pt>
  </dgm:ptLst>
  <dgm:cxnLst>
    <dgm:cxn modelId="{3FC7A109-6A71-43DE-9B5C-A74A70CE687A}" type="presOf" srcId="{CA5739ED-036A-43DD-82E4-A79AAC39D889}" destId="{894E9BA7-6461-4527-AEDD-9D9055ECDFD4}" srcOrd="0" destOrd="0" presId="urn:microsoft.com/office/officeart/2008/layout/LinedList"/>
    <dgm:cxn modelId="{4868761A-1143-4707-B934-2783220A99C9}" type="presOf" srcId="{375BFBBA-5C9C-477A-9B51-C415446A9E94}" destId="{DDF80049-A5B4-490E-BDD0-95098E1A9A6E}" srcOrd="0" destOrd="0" presId="urn:microsoft.com/office/officeart/2008/layout/LinedList"/>
    <dgm:cxn modelId="{F063CC47-3911-42DA-B71B-77B2B070434E}" srcId="{2BF3FEFD-6827-4357-851B-232FBE787E95}" destId="{1D3D765E-3016-4765-84DF-5CB0F39F37A3}" srcOrd="4" destOrd="0" parTransId="{19EF67BA-9FE2-41FF-A2A4-F7493630E4BD}" sibTransId="{3A5C0890-B57B-4922-B6C8-4EC663AF234B}"/>
    <dgm:cxn modelId="{46806285-7F08-421B-B475-B1B6CEA6DFBB}" type="presOf" srcId="{47CDC5DF-48F4-4073-B540-16AB9799EFF4}" destId="{C3E6EF2C-9769-4849-A0D8-BED304076CD5}" srcOrd="0" destOrd="0" presId="urn:microsoft.com/office/officeart/2008/layout/LinedList"/>
    <dgm:cxn modelId="{E82D388B-2B15-4640-93AF-8F420DD0AD88}" type="presOf" srcId="{1D3D765E-3016-4765-84DF-5CB0F39F37A3}" destId="{2F726D1E-AF29-4117-93E5-BCF69A3B7EB6}" srcOrd="0" destOrd="0" presId="urn:microsoft.com/office/officeart/2008/layout/LinedList"/>
    <dgm:cxn modelId="{471A8B9A-B1C9-451F-92DC-CDAF051B187B}" type="presOf" srcId="{6D41F1B1-D5E1-436B-9CA7-B3A0A33574C7}" destId="{6CF2CC33-483A-445A-B925-786A920E2729}" srcOrd="0" destOrd="0" presId="urn:microsoft.com/office/officeart/2008/layout/LinedList"/>
    <dgm:cxn modelId="{0BB83AAF-C539-4B43-BFD2-E0CFF97B7837}" type="presOf" srcId="{F4B53275-C62F-4746-810E-1ECCB57C07E4}" destId="{75B587C5-769C-4730-A72E-8EEFA9829293}" srcOrd="0" destOrd="0" presId="urn:microsoft.com/office/officeart/2008/layout/LinedList"/>
    <dgm:cxn modelId="{E6FE85D6-9843-483C-844D-15E181E028A5}" srcId="{2BF3FEFD-6827-4357-851B-232FBE787E95}" destId="{375BFBBA-5C9C-477A-9B51-C415446A9E94}" srcOrd="2" destOrd="0" parTransId="{B6819717-3845-4663-B499-51B8E2C655FB}" sibTransId="{00462398-936C-4406-ADE2-894B95208AA6}"/>
    <dgm:cxn modelId="{5C7275DB-81E2-4E50-A6D3-FDBAD65E5919}" srcId="{2BF3FEFD-6827-4357-851B-232FBE787E95}" destId="{CA5739ED-036A-43DD-82E4-A79AAC39D889}" srcOrd="5" destOrd="0" parTransId="{964E537C-642D-408A-AAF4-BADF32B4E9A4}" sibTransId="{2A401BC9-3575-461A-BFA0-1BC61A5EC23B}"/>
    <dgm:cxn modelId="{F83BD9F0-9C88-41B3-8B91-0200681AE0B0}" type="presOf" srcId="{2BF3FEFD-6827-4357-851B-232FBE787E95}" destId="{A4A92849-C229-4674-8E81-FB88975E669C}" srcOrd="0" destOrd="0" presId="urn:microsoft.com/office/officeart/2008/layout/LinedList"/>
    <dgm:cxn modelId="{D72D85F2-5103-4358-BAFC-29B44AD847BA}" srcId="{2BF3FEFD-6827-4357-851B-232FBE787E95}" destId="{6D41F1B1-D5E1-436B-9CA7-B3A0A33574C7}" srcOrd="3" destOrd="0" parTransId="{38D63D69-9581-4725-8EAF-A0DA2B5AAB2D}" sibTransId="{9D2B2049-EA8D-4098-B339-EAB1CB9BF393}"/>
    <dgm:cxn modelId="{66C1B7F9-A593-48EB-B50D-241E798119CF}" srcId="{2BF3FEFD-6827-4357-851B-232FBE787E95}" destId="{F4B53275-C62F-4746-810E-1ECCB57C07E4}" srcOrd="0" destOrd="0" parTransId="{96A0BC36-2005-45BA-871A-935B0643F5B8}" sibTransId="{D7C24D3C-4BAF-4A66-99B0-06CE850E8D7B}"/>
    <dgm:cxn modelId="{F175F7F9-DCDF-4EFE-BCC5-9A128F35DFF3}" srcId="{2BF3FEFD-6827-4357-851B-232FBE787E95}" destId="{47CDC5DF-48F4-4073-B540-16AB9799EFF4}" srcOrd="1" destOrd="0" parTransId="{38444490-ED4C-48B4-9D81-156AD8E12468}" sibTransId="{B9EF060A-64CF-49FE-B2E2-350B7269F30B}"/>
    <dgm:cxn modelId="{030F6990-E6F6-4257-A442-C5EB68F55389}" type="presParOf" srcId="{A4A92849-C229-4674-8E81-FB88975E669C}" destId="{9BE307B4-CD8A-4D7C-B4F2-4FDCCC8AD83D}" srcOrd="0" destOrd="0" presId="urn:microsoft.com/office/officeart/2008/layout/LinedList"/>
    <dgm:cxn modelId="{31C890C9-0754-442B-8879-E291487C6256}" type="presParOf" srcId="{A4A92849-C229-4674-8E81-FB88975E669C}" destId="{09AC838D-4E73-4D03-A0D7-0749B2C1E486}" srcOrd="1" destOrd="0" presId="urn:microsoft.com/office/officeart/2008/layout/LinedList"/>
    <dgm:cxn modelId="{3237E96B-B536-48F7-A83F-90D6729EAC14}" type="presParOf" srcId="{09AC838D-4E73-4D03-A0D7-0749B2C1E486}" destId="{75B587C5-769C-4730-A72E-8EEFA9829293}" srcOrd="0" destOrd="0" presId="urn:microsoft.com/office/officeart/2008/layout/LinedList"/>
    <dgm:cxn modelId="{94442DB9-E902-42C6-A511-75ED09194020}" type="presParOf" srcId="{09AC838D-4E73-4D03-A0D7-0749B2C1E486}" destId="{1379D322-EC58-44E0-9A6A-78B0C6237D78}" srcOrd="1" destOrd="0" presId="urn:microsoft.com/office/officeart/2008/layout/LinedList"/>
    <dgm:cxn modelId="{0AEA8572-D98D-404E-9BAA-F216BE686581}" type="presParOf" srcId="{A4A92849-C229-4674-8E81-FB88975E669C}" destId="{76F54901-6A97-49C6-B670-EFDC88265941}" srcOrd="2" destOrd="0" presId="urn:microsoft.com/office/officeart/2008/layout/LinedList"/>
    <dgm:cxn modelId="{8006366B-62C3-4DC2-912D-CFB9EF20D93D}" type="presParOf" srcId="{A4A92849-C229-4674-8E81-FB88975E669C}" destId="{01C23D77-4D29-4795-8ADD-8DACDFD6098D}" srcOrd="3" destOrd="0" presId="urn:microsoft.com/office/officeart/2008/layout/LinedList"/>
    <dgm:cxn modelId="{C404042D-E409-4767-8534-CEEBCD234E78}" type="presParOf" srcId="{01C23D77-4D29-4795-8ADD-8DACDFD6098D}" destId="{C3E6EF2C-9769-4849-A0D8-BED304076CD5}" srcOrd="0" destOrd="0" presId="urn:microsoft.com/office/officeart/2008/layout/LinedList"/>
    <dgm:cxn modelId="{8852FD7C-A00D-4178-A331-DED36EC7AD0F}" type="presParOf" srcId="{01C23D77-4D29-4795-8ADD-8DACDFD6098D}" destId="{7BAEA1EF-2CF5-4CCC-A537-0E659FCA786E}" srcOrd="1" destOrd="0" presId="urn:microsoft.com/office/officeart/2008/layout/LinedList"/>
    <dgm:cxn modelId="{2A0CD5F1-BAB7-4236-9679-12FF382AD3A2}" type="presParOf" srcId="{A4A92849-C229-4674-8E81-FB88975E669C}" destId="{C7A292EB-06EC-4CA5-98AE-0B020689904A}" srcOrd="4" destOrd="0" presId="urn:microsoft.com/office/officeart/2008/layout/LinedList"/>
    <dgm:cxn modelId="{F0FA4EB7-D853-4D80-9B44-35A17295BF3B}" type="presParOf" srcId="{A4A92849-C229-4674-8E81-FB88975E669C}" destId="{6E5F60BA-9B73-43E1-8BA5-2402DE382F1B}" srcOrd="5" destOrd="0" presId="urn:microsoft.com/office/officeart/2008/layout/LinedList"/>
    <dgm:cxn modelId="{9FF0ED7C-9652-45F6-AFAE-77EEF999432B}" type="presParOf" srcId="{6E5F60BA-9B73-43E1-8BA5-2402DE382F1B}" destId="{DDF80049-A5B4-490E-BDD0-95098E1A9A6E}" srcOrd="0" destOrd="0" presId="urn:microsoft.com/office/officeart/2008/layout/LinedList"/>
    <dgm:cxn modelId="{B361BD49-A4B6-4676-8AF2-D957B3E08AF0}" type="presParOf" srcId="{6E5F60BA-9B73-43E1-8BA5-2402DE382F1B}" destId="{2F3B0060-53F2-4F49-B016-78EA4167A388}" srcOrd="1" destOrd="0" presId="urn:microsoft.com/office/officeart/2008/layout/LinedList"/>
    <dgm:cxn modelId="{B033039B-73B0-4D78-B5EF-406BBC851A38}" type="presParOf" srcId="{A4A92849-C229-4674-8E81-FB88975E669C}" destId="{E98D145B-EF6E-4FB1-96DB-03806022FD33}" srcOrd="6" destOrd="0" presId="urn:microsoft.com/office/officeart/2008/layout/LinedList"/>
    <dgm:cxn modelId="{BFF181FA-06C0-4EF5-9198-1B8F574AF0FD}" type="presParOf" srcId="{A4A92849-C229-4674-8E81-FB88975E669C}" destId="{A77B3499-695B-42A4-B8BB-53547CE89530}" srcOrd="7" destOrd="0" presId="urn:microsoft.com/office/officeart/2008/layout/LinedList"/>
    <dgm:cxn modelId="{7B62265F-1FC9-4C00-9363-21A618D1C9A8}" type="presParOf" srcId="{A77B3499-695B-42A4-B8BB-53547CE89530}" destId="{6CF2CC33-483A-445A-B925-786A920E2729}" srcOrd="0" destOrd="0" presId="urn:microsoft.com/office/officeart/2008/layout/LinedList"/>
    <dgm:cxn modelId="{C379ABF2-60F7-4C64-BD81-CED738A31E45}" type="presParOf" srcId="{A77B3499-695B-42A4-B8BB-53547CE89530}" destId="{0B32965E-6619-49B7-AE31-A270ABBD499E}" srcOrd="1" destOrd="0" presId="urn:microsoft.com/office/officeart/2008/layout/LinedList"/>
    <dgm:cxn modelId="{B59BB31D-FEA2-4A0D-86B2-68B81A323BE8}" type="presParOf" srcId="{A4A92849-C229-4674-8E81-FB88975E669C}" destId="{BC3D4A21-539C-4004-8E14-1789DEFEC175}" srcOrd="8" destOrd="0" presId="urn:microsoft.com/office/officeart/2008/layout/LinedList"/>
    <dgm:cxn modelId="{BEBBCAD9-E9A0-468B-90E3-8F48F4894889}" type="presParOf" srcId="{A4A92849-C229-4674-8E81-FB88975E669C}" destId="{A2E508BB-F09B-4FD4-BD2A-60F2159D726B}" srcOrd="9" destOrd="0" presId="urn:microsoft.com/office/officeart/2008/layout/LinedList"/>
    <dgm:cxn modelId="{5C37BACC-D398-4438-8057-9C93E7286146}" type="presParOf" srcId="{A2E508BB-F09B-4FD4-BD2A-60F2159D726B}" destId="{2F726D1E-AF29-4117-93E5-BCF69A3B7EB6}" srcOrd="0" destOrd="0" presId="urn:microsoft.com/office/officeart/2008/layout/LinedList"/>
    <dgm:cxn modelId="{BB788A78-1A36-459D-81B4-48A0283FC5D8}" type="presParOf" srcId="{A2E508BB-F09B-4FD4-BD2A-60F2159D726B}" destId="{1EB3B783-B013-4E51-BF50-2ED1F8647392}" srcOrd="1" destOrd="0" presId="urn:microsoft.com/office/officeart/2008/layout/LinedList"/>
    <dgm:cxn modelId="{2BF58332-C1FB-4E08-9ED4-F3E876DDCFC3}" type="presParOf" srcId="{A4A92849-C229-4674-8E81-FB88975E669C}" destId="{3B60010B-092E-4D5F-A308-A7BD3E68FDFA}" srcOrd="10" destOrd="0" presId="urn:microsoft.com/office/officeart/2008/layout/LinedList"/>
    <dgm:cxn modelId="{C05DF2F9-BD21-4AD5-8BC5-B93B8305F7DB}" type="presParOf" srcId="{A4A92849-C229-4674-8E81-FB88975E669C}" destId="{183ECD85-D918-405B-B9C4-6759B088E507}" srcOrd="11" destOrd="0" presId="urn:microsoft.com/office/officeart/2008/layout/LinedList"/>
    <dgm:cxn modelId="{FEFA321C-6E0B-4658-B119-40C5BE8CDBD6}" type="presParOf" srcId="{183ECD85-D918-405B-B9C4-6759B088E507}" destId="{894E9BA7-6461-4527-AEDD-9D9055ECDFD4}" srcOrd="0" destOrd="0" presId="urn:microsoft.com/office/officeart/2008/layout/LinedList"/>
    <dgm:cxn modelId="{C2BF1589-1474-4ABD-B7C7-D8C8B4D75581}" type="presParOf" srcId="{183ECD85-D918-405B-B9C4-6759B088E507}" destId="{4A0F4F57-F0B6-43F8-9505-FF37B65329D9}" srcOrd="1"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39D382-783E-43F8-92AA-F1181C4A64CC}"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5BF4E8FE-BB4F-4560-A151-38BB21D1FBCF}">
      <dgm:prSet/>
      <dgm:spPr/>
      <dgm:t>
        <a:bodyPr/>
        <a:lstStyle/>
        <a:p>
          <a:r>
            <a:rPr lang="en-US" b="1"/>
            <a:t>The initial data entry should only include the student’s </a:t>
          </a:r>
          <a:endParaRPr lang="en-US"/>
        </a:p>
      </dgm:t>
    </dgm:pt>
    <dgm:pt modelId="{A9026341-B2B9-4F4C-9305-9B348EFD2124}" type="parTrans" cxnId="{86150188-DB23-4D4B-8B76-9C4E1FED6228}">
      <dgm:prSet/>
      <dgm:spPr/>
      <dgm:t>
        <a:bodyPr/>
        <a:lstStyle/>
        <a:p>
          <a:endParaRPr lang="en-US"/>
        </a:p>
      </dgm:t>
    </dgm:pt>
    <dgm:pt modelId="{DCA4C067-DD1F-47E3-AD42-BA18256A05C3}" type="sibTrans" cxnId="{86150188-DB23-4D4B-8B76-9C4E1FED6228}">
      <dgm:prSet/>
      <dgm:spPr/>
      <dgm:t>
        <a:bodyPr/>
        <a:lstStyle/>
        <a:p>
          <a:endParaRPr lang="en-US"/>
        </a:p>
      </dgm:t>
    </dgm:pt>
    <dgm:pt modelId="{432668C3-9313-4AEA-97C2-81E50258ACE8}">
      <dgm:prSet/>
      <dgm:spPr/>
      <dgm:t>
        <a:bodyPr/>
        <a:lstStyle/>
        <a:p>
          <a:r>
            <a:rPr lang="en-US" b="1" dirty="0"/>
            <a:t>Name</a:t>
          </a:r>
          <a:endParaRPr lang="en-US" dirty="0"/>
        </a:p>
      </dgm:t>
    </dgm:pt>
    <dgm:pt modelId="{F1A9E692-4F9F-4C66-B949-987F601850A8}" type="parTrans" cxnId="{F8996B1A-D899-432D-81C0-2073FA7CF05C}">
      <dgm:prSet/>
      <dgm:spPr/>
      <dgm:t>
        <a:bodyPr/>
        <a:lstStyle/>
        <a:p>
          <a:endParaRPr lang="en-US"/>
        </a:p>
      </dgm:t>
    </dgm:pt>
    <dgm:pt modelId="{D21A8F84-0141-4F21-BB41-9EE477BAB48C}" type="sibTrans" cxnId="{F8996B1A-D899-432D-81C0-2073FA7CF05C}">
      <dgm:prSet/>
      <dgm:spPr/>
      <dgm:t>
        <a:bodyPr/>
        <a:lstStyle/>
        <a:p>
          <a:endParaRPr lang="en-US"/>
        </a:p>
      </dgm:t>
    </dgm:pt>
    <dgm:pt modelId="{DCD4D85C-EB85-428E-9D67-E7825677475C}">
      <dgm:prSet/>
      <dgm:spPr/>
      <dgm:t>
        <a:bodyPr/>
        <a:lstStyle/>
        <a:p>
          <a:r>
            <a:rPr lang="en-US" b="1"/>
            <a:t>Email address</a:t>
          </a:r>
          <a:endParaRPr lang="en-US"/>
        </a:p>
      </dgm:t>
    </dgm:pt>
    <dgm:pt modelId="{E13F5B5A-94AC-47FC-98EB-6F64A79E8EA1}" type="parTrans" cxnId="{3263D413-0807-4AB8-9665-B013D055C5B1}">
      <dgm:prSet/>
      <dgm:spPr/>
      <dgm:t>
        <a:bodyPr/>
        <a:lstStyle/>
        <a:p>
          <a:endParaRPr lang="en-US"/>
        </a:p>
      </dgm:t>
    </dgm:pt>
    <dgm:pt modelId="{4A5C4DDB-673A-441F-9863-43AD12059BE6}" type="sibTrans" cxnId="{3263D413-0807-4AB8-9665-B013D055C5B1}">
      <dgm:prSet/>
      <dgm:spPr/>
      <dgm:t>
        <a:bodyPr/>
        <a:lstStyle/>
        <a:p>
          <a:endParaRPr lang="en-US"/>
        </a:p>
      </dgm:t>
    </dgm:pt>
    <dgm:pt modelId="{51326568-F1B6-40BF-ABE1-54C022A53A56}">
      <dgm:prSet/>
      <dgm:spPr/>
      <dgm:t>
        <a:bodyPr/>
        <a:lstStyle/>
        <a:p>
          <a:r>
            <a:rPr lang="en-US" b="1" dirty="0"/>
            <a:t>Phone number</a:t>
          </a:r>
          <a:endParaRPr lang="en-US" dirty="0"/>
        </a:p>
      </dgm:t>
    </dgm:pt>
    <dgm:pt modelId="{0B4ACA0F-1208-4FE6-B898-EA1EF12676FD}" type="parTrans" cxnId="{20B536E9-9125-45E4-A754-F32E550BE2A6}">
      <dgm:prSet/>
      <dgm:spPr/>
      <dgm:t>
        <a:bodyPr/>
        <a:lstStyle/>
        <a:p>
          <a:endParaRPr lang="en-US"/>
        </a:p>
      </dgm:t>
    </dgm:pt>
    <dgm:pt modelId="{67078E42-11DC-4B81-B4BD-B1A77874E4AF}" type="sibTrans" cxnId="{20B536E9-9125-45E4-A754-F32E550BE2A6}">
      <dgm:prSet/>
      <dgm:spPr/>
      <dgm:t>
        <a:bodyPr/>
        <a:lstStyle/>
        <a:p>
          <a:endParaRPr lang="en-US"/>
        </a:p>
      </dgm:t>
    </dgm:pt>
    <dgm:pt modelId="{887F3F3F-621D-4832-B8FA-CA190A0F4CBA}">
      <dgm:prSet/>
      <dgm:spPr/>
      <dgm:t>
        <a:bodyPr/>
        <a:lstStyle/>
        <a:p>
          <a:r>
            <a:rPr lang="en-US" b="1" dirty="0"/>
            <a:t>The student should  complete the rest of their demographics</a:t>
          </a:r>
          <a:endParaRPr lang="en-US" dirty="0"/>
        </a:p>
      </dgm:t>
    </dgm:pt>
    <dgm:pt modelId="{72468B31-6A6D-4FCA-B6C0-F3CCA8E320EA}" type="parTrans" cxnId="{3B9B49EC-193D-477E-90BD-ED6887482132}">
      <dgm:prSet/>
      <dgm:spPr/>
      <dgm:t>
        <a:bodyPr/>
        <a:lstStyle/>
        <a:p>
          <a:endParaRPr lang="en-US"/>
        </a:p>
      </dgm:t>
    </dgm:pt>
    <dgm:pt modelId="{336EC955-B613-4BF6-AB49-AB94D05A4EE4}" type="sibTrans" cxnId="{3B9B49EC-193D-477E-90BD-ED6887482132}">
      <dgm:prSet/>
      <dgm:spPr/>
      <dgm:t>
        <a:bodyPr/>
        <a:lstStyle/>
        <a:p>
          <a:endParaRPr lang="en-US"/>
        </a:p>
      </dgm:t>
    </dgm:pt>
    <dgm:pt modelId="{ABCD5FC1-F1B0-47EE-BA1E-E6364556682E}">
      <dgm:prSet/>
      <dgm:spPr/>
      <dgm:t>
        <a:bodyPr/>
        <a:lstStyle/>
        <a:p>
          <a:r>
            <a:rPr lang="en-US" b="1" dirty="0"/>
            <a:t>Address</a:t>
          </a:r>
        </a:p>
      </dgm:t>
    </dgm:pt>
    <dgm:pt modelId="{5FCBCF44-6188-44AF-90E2-2CEE18FB9BE9}" type="parTrans" cxnId="{FA622E2C-6A2A-4769-A98E-8F9C3DE7EA93}">
      <dgm:prSet/>
      <dgm:spPr/>
      <dgm:t>
        <a:bodyPr/>
        <a:lstStyle/>
        <a:p>
          <a:endParaRPr lang="en-US"/>
        </a:p>
      </dgm:t>
    </dgm:pt>
    <dgm:pt modelId="{949B70F6-D0A1-41C8-A912-099CDB00CEDC}" type="sibTrans" cxnId="{FA622E2C-6A2A-4769-A98E-8F9C3DE7EA93}">
      <dgm:prSet/>
      <dgm:spPr/>
      <dgm:t>
        <a:bodyPr/>
        <a:lstStyle/>
        <a:p>
          <a:endParaRPr lang="en-US"/>
        </a:p>
      </dgm:t>
    </dgm:pt>
    <dgm:pt modelId="{E256B305-4A76-46ED-9725-9A18555071C8}">
      <dgm:prSet/>
      <dgm:spPr/>
      <dgm:t>
        <a:bodyPr/>
        <a:lstStyle/>
        <a:p>
          <a:r>
            <a:rPr lang="en-US" b="1" dirty="0"/>
            <a:t>Date of birth</a:t>
          </a:r>
        </a:p>
      </dgm:t>
    </dgm:pt>
    <dgm:pt modelId="{8294E33C-7F3D-441C-BE42-4567BDEB7E1B}" type="parTrans" cxnId="{96D0771F-8A96-4DB6-9034-13D410C916F9}">
      <dgm:prSet/>
      <dgm:spPr/>
      <dgm:t>
        <a:bodyPr/>
        <a:lstStyle/>
        <a:p>
          <a:endParaRPr lang="en-US"/>
        </a:p>
      </dgm:t>
    </dgm:pt>
    <dgm:pt modelId="{FDDD3DF9-0EE4-4D17-B4ED-578154FC1348}" type="sibTrans" cxnId="{96D0771F-8A96-4DB6-9034-13D410C916F9}">
      <dgm:prSet/>
      <dgm:spPr/>
      <dgm:t>
        <a:bodyPr/>
        <a:lstStyle/>
        <a:p>
          <a:endParaRPr lang="en-US"/>
        </a:p>
      </dgm:t>
    </dgm:pt>
    <dgm:pt modelId="{81746B51-D052-4D1C-8F5A-989BB6D84EC5}">
      <dgm:prSet/>
      <dgm:spPr/>
      <dgm:t>
        <a:bodyPr/>
        <a:lstStyle/>
        <a:p>
          <a:r>
            <a:rPr lang="en-US" b="1" dirty="0"/>
            <a:t>Social Security number</a:t>
          </a:r>
        </a:p>
      </dgm:t>
    </dgm:pt>
    <dgm:pt modelId="{A858AEC8-86C6-433E-A7A2-B25995D15B83}" type="parTrans" cxnId="{F305AC90-DD3E-4119-B557-0C71DDAEE05C}">
      <dgm:prSet/>
      <dgm:spPr/>
      <dgm:t>
        <a:bodyPr/>
        <a:lstStyle/>
        <a:p>
          <a:endParaRPr lang="en-US"/>
        </a:p>
      </dgm:t>
    </dgm:pt>
    <dgm:pt modelId="{12D513EA-4E8C-4DB5-B9DE-BC6E9677A25F}" type="sibTrans" cxnId="{F305AC90-DD3E-4119-B557-0C71DDAEE05C}">
      <dgm:prSet/>
      <dgm:spPr/>
      <dgm:t>
        <a:bodyPr/>
        <a:lstStyle/>
        <a:p>
          <a:endParaRPr lang="en-US"/>
        </a:p>
      </dgm:t>
    </dgm:pt>
    <dgm:pt modelId="{183069FE-83B1-49E7-8BDC-BEA18DB5A817}">
      <dgm:prSet/>
      <dgm:spPr/>
      <dgm:t>
        <a:bodyPr/>
        <a:lstStyle/>
        <a:p>
          <a:r>
            <a:rPr lang="en-US" b="1" dirty="0"/>
            <a:t>Etc. </a:t>
          </a:r>
        </a:p>
      </dgm:t>
    </dgm:pt>
    <dgm:pt modelId="{6AC65355-502B-4C3D-8A62-19E00F078622}" type="parTrans" cxnId="{3E0700A5-5621-4662-ACA4-6DD4565176CA}">
      <dgm:prSet/>
      <dgm:spPr/>
      <dgm:t>
        <a:bodyPr/>
        <a:lstStyle/>
        <a:p>
          <a:endParaRPr lang="en-US"/>
        </a:p>
      </dgm:t>
    </dgm:pt>
    <dgm:pt modelId="{B79F4DEE-2473-4891-982F-21B5B8008CB7}" type="sibTrans" cxnId="{3E0700A5-5621-4662-ACA4-6DD4565176CA}">
      <dgm:prSet/>
      <dgm:spPr/>
      <dgm:t>
        <a:bodyPr/>
        <a:lstStyle/>
        <a:p>
          <a:endParaRPr lang="en-US"/>
        </a:p>
      </dgm:t>
    </dgm:pt>
    <dgm:pt modelId="{9A3E7EF6-F29A-48E0-86D5-C607F6FD0FFA}" type="pres">
      <dgm:prSet presAssocID="{2639D382-783E-43F8-92AA-F1181C4A64CC}" presName="Name0" presStyleCnt="0">
        <dgm:presLayoutVars>
          <dgm:dir/>
          <dgm:animLvl val="lvl"/>
          <dgm:resizeHandles val="exact"/>
        </dgm:presLayoutVars>
      </dgm:prSet>
      <dgm:spPr/>
    </dgm:pt>
    <dgm:pt modelId="{8D8B3F3A-1C0F-4FF2-B91B-9432C5049F04}" type="pres">
      <dgm:prSet presAssocID="{5BF4E8FE-BB4F-4560-A151-38BB21D1FBCF}" presName="composite" presStyleCnt="0"/>
      <dgm:spPr/>
    </dgm:pt>
    <dgm:pt modelId="{3A2EAACE-4486-4905-8988-78586B20BC2B}" type="pres">
      <dgm:prSet presAssocID="{5BF4E8FE-BB4F-4560-A151-38BB21D1FBCF}" presName="parTx" presStyleLbl="alignNode1" presStyleIdx="0" presStyleCnt="2">
        <dgm:presLayoutVars>
          <dgm:chMax val="0"/>
          <dgm:chPref val="0"/>
          <dgm:bulletEnabled val="1"/>
        </dgm:presLayoutVars>
      </dgm:prSet>
      <dgm:spPr/>
    </dgm:pt>
    <dgm:pt modelId="{F3DEA9FD-1B81-4AFB-B9FC-29CDA471326D}" type="pres">
      <dgm:prSet presAssocID="{5BF4E8FE-BB4F-4560-A151-38BB21D1FBCF}" presName="desTx" presStyleLbl="alignAccFollowNode1" presStyleIdx="0" presStyleCnt="2">
        <dgm:presLayoutVars>
          <dgm:bulletEnabled val="1"/>
        </dgm:presLayoutVars>
      </dgm:prSet>
      <dgm:spPr/>
    </dgm:pt>
    <dgm:pt modelId="{3DED4EDE-F008-4E9E-B8C9-24B7E606EB7D}" type="pres">
      <dgm:prSet presAssocID="{DCA4C067-DD1F-47E3-AD42-BA18256A05C3}" presName="space" presStyleCnt="0"/>
      <dgm:spPr/>
    </dgm:pt>
    <dgm:pt modelId="{48C8C76E-2F82-4301-8A6B-CE51C7CE359E}" type="pres">
      <dgm:prSet presAssocID="{887F3F3F-621D-4832-B8FA-CA190A0F4CBA}" presName="composite" presStyleCnt="0"/>
      <dgm:spPr/>
    </dgm:pt>
    <dgm:pt modelId="{72ABBF9E-DCC5-4132-A73A-61DF30075387}" type="pres">
      <dgm:prSet presAssocID="{887F3F3F-621D-4832-B8FA-CA190A0F4CBA}" presName="parTx" presStyleLbl="alignNode1" presStyleIdx="1" presStyleCnt="2">
        <dgm:presLayoutVars>
          <dgm:chMax val="0"/>
          <dgm:chPref val="0"/>
          <dgm:bulletEnabled val="1"/>
        </dgm:presLayoutVars>
      </dgm:prSet>
      <dgm:spPr/>
    </dgm:pt>
    <dgm:pt modelId="{FE2EC3BA-6210-4928-8D34-88F17F395F72}" type="pres">
      <dgm:prSet presAssocID="{887F3F3F-621D-4832-B8FA-CA190A0F4CBA}" presName="desTx" presStyleLbl="alignAccFollowNode1" presStyleIdx="1" presStyleCnt="2">
        <dgm:presLayoutVars>
          <dgm:bulletEnabled val="1"/>
        </dgm:presLayoutVars>
      </dgm:prSet>
      <dgm:spPr/>
    </dgm:pt>
  </dgm:ptLst>
  <dgm:cxnLst>
    <dgm:cxn modelId="{71C7EE02-0C23-4A69-ACA5-1145AA85E53C}" type="presOf" srcId="{ABCD5FC1-F1B0-47EE-BA1E-E6364556682E}" destId="{FE2EC3BA-6210-4928-8D34-88F17F395F72}" srcOrd="0" destOrd="0" presId="urn:microsoft.com/office/officeart/2005/8/layout/hList1"/>
    <dgm:cxn modelId="{3263D413-0807-4AB8-9665-B013D055C5B1}" srcId="{5BF4E8FE-BB4F-4560-A151-38BB21D1FBCF}" destId="{DCD4D85C-EB85-428E-9D67-E7825677475C}" srcOrd="1" destOrd="0" parTransId="{E13F5B5A-94AC-47FC-98EB-6F64A79E8EA1}" sibTransId="{4A5C4DDB-673A-441F-9863-43AD12059BE6}"/>
    <dgm:cxn modelId="{F8996B1A-D899-432D-81C0-2073FA7CF05C}" srcId="{5BF4E8FE-BB4F-4560-A151-38BB21D1FBCF}" destId="{432668C3-9313-4AEA-97C2-81E50258ACE8}" srcOrd="0" destOrd="0" parTransId="{F1A9E692-4F9F-4C66-B949-987F601850A8}" sibTransId="{D21A8F84-0141-4F21-BB41-9EE477BAB48C}"/>
    <dgm:cxn modelId="{96D0771F-8A96-4DB6-9034-13D410C916F9}" srcId="{887F3F3F-621D-4832-B8FA-CA190A0F4CBA}" destId="{E256B305-4A76-46ED-9725-9A18555071C8}" srcOrd="1" destOrd="0" parTransId="{8294E33C-7F3D-441C-BE42-4567BDEB7E1B}" sibTransId="{FDDD3DF9-0EE4-4D17-B4ED-578154FC1348}"/>
    <dgm:cxn modelId="{D8FE5C2B-64EF-4036-9F17-F0A1795B1703}" type="presOf" srcId="{DCD4D85C-EB85-428E-9D67-E7825677475C}" destId="{F3DEA9FD-1B81-4AFB-B9FC-29CDA471326D}" srcOrd="0" destOrd="1" presId="urn:microsoft.com/office/officeart/2005/8/layout/hList1"/>
    <dgm:cxn modelId="{FA622E2C-6A2A-4769-A98E-8F9C3DE7EA93}" srcId="{887F3F3F-621D-4832-B8FA-CA190A0F4CBA}" destId="{ABCD5FC1-F1B0-47EE-BA1E-E6364556682E}" srcOrd="0" destOrd="0" parTransId="{5FCBCF44-6188-44AF-90E2-2CEE18FB9BE9}" sibTransId="{949B70F6-D0A1-41C8-A912-099CDB00CEDC}"/>
    <dgm:cxn modelId="{CCD98670-7DCA-4214-A57A-A8FC906065BE}" type="presOf" srcId="{2639D382-783E-43F8-92AA-F1181C4A64CC}" destId="{9A3E7EF6-F29A-48E0-86D5-C607F6FD0FFA}" srcOrd="0" destOrd="0" presId="urn:microsoft.com/office/officeart/2005/8/layout/hList1"/>
    <dgm:cxn modelId="{86150188-DB23-4D4B-8B76-9C4E1FED6228}" srcId="{2639D382-783E-43F8-92AA-F1181C4A64CC}" destId="{5BF4E8FE-BB4F-4560-A151-38BB21D1FBCF}" srcOrd="0" destOrd="0" parTransId="{A9026341-B2B9-4F4C-9305-9B348EFD2124}" sibTransId="{DCA4C067-DD1F-47E3-AD42-BA18256A05C3}"/>
    <dgm:cxn modelId="{F305AC90-DD3E-4119-B557-0C71DDAEE05C}" srcId="{887F3F3F-621D-4832-B8FA-CA190A0F4CBA}" destId="{81746B51-D052-4D1C-8F5A-989BB6D84EC5}" srcOrd="2" destOrd="0" parTransId="{A858AEC8-86C6-433E-A7A2-B25995D15B83}" sibTransId="{12D513EA-4E8C-4DB5-B9DE-BC6E9677A25F}"/>
    <dgm:cxn modelId="{72B79793-26B0-42D1-8AC3-993F4FDE91A4}" type="presOf" srcId="{81746B51-D052-4D1C-8F5A-989BB6D84EC5}" destId="{FE2EC3BA-6210-4928-8D34-88F17F395F72}" srcOrd="0" destOrd="2" presId="urn:microsoft.com/office/officeart/2005/8/layout/hList1"/>
    <dgm:cxn modelId="{3E57B997-A25A-43FD-BCF8-700AB2B2F5FC}" type="presOf" srcId="{5BF4E8FE-BB4F-4560-A151-38BB21D1FBCF}" destId="{3A2EAACE-4486-4905-8988-78586B20BC2B}" srcOrd="0" destOrd="0" presId="urn:microsoft.com/office/officeart/2005/8/layout/hList1"/>
    <dgm:cxn modelId="{3E0700A5-5621-4662-ACA4-6DD4565176CA}" srcId="{887F3F3F-621D-4832-B8FA-CA190A0F4CBA}" destId="{183069FE-83B1-49E7-8BDC-BEA18DB5A817}" srcOrd="3" destOrd="0" parTransId="{6AC65355-502B-4C3D-8A62-19E00F078622}" sibTransId="{B79F4DEE-2473-4891-982F-21B5B8008CB7}"/>
    <dgm:cxn modelId="{E110E6A7-1AF0-4270-AE6D-C9F07681DBC3}" type="presOf" srcId="{183069FE-83B1-49E7-8BDC-BEA18DB5A817}" destId="{FE2EC3BA-6210-4928-8D34-88F17F395F72}" srcOrd="0" destOrd="3" presId="urn:microsoft.com/office/officeart/2005/8/layout/hList1"/>
    <dgm:cxn modelId="{F3AEDDAA-7B2A-427E-B602-4CB02EDD1AF6}" type="presOf" srcId="{432668C3-9313-4AEA-97C2-81E50258ACE8}" destId="{F3DEA9FD-1B81-4AFB-B9FC-29CDA471326D}" srcOrd="0" destOrd="0" presId="urn:microsoft.com/office/officeart/2005/8/layout/hList1"/>
    <dgm:cxn modelId="{3ED072C6-3477-4348-A29D-BD37ACB24AC8}" type="presOf" srcId="{E256B305-4A76-46ED-9725-9A18555071C8}" destId="{FE2EC3BA-6210-4928-8D34-88F17F395F72}" srcOrd="0" destOrd="1" presId="urn:microsoft.com/office/officeart/2005/8/layout/hList1"/>
    <dgm:cxn modelId="{5A54A8CB-B924-4D52-B50D-32BAC54EB711}" type="presOf" srcId="{51326568-F1B6-40BF-ABE1-54C022A53A56}" destId="{F3DEA9FD-1B81-4AFB-B9FC-29CDA471326D}" srcOrd="0" destOrd="2" presId="urn:microsoft.com/office/officeart/2005/8/layout/hList1"/>
    <dgm:cxn modelId="{43C928E2-4D97-4F47-BBBB-377F17FD4D10}" type="presOf" srcId="{887F3F3F-621D-4832-B8FA-CA190A0F4CBA}" destId="{72ABBF9E-DCC5-4132-A73A-61DF30075387}" srcOrd="0" destOrd="0" presId="urn:microsoft.com/office/officeart/2005/8/layout/hList1"/>
    <dgm:cxn modelId="{20B536E9-9125-45E4-A754-F32E550BE2A6}" srcId="{5BF4E8FE-BB4F-4560-A151-38BB21D1FBCF}" destId="{51326568-F1B6-40BF-ABE1-54C022A53A56}" srcOrd="2" destOrd="0" parTransId="{0B4ACA0F-1208-4FE6-B898-EA1EF12676FD}" sibTransId="{67078E42-11DC-4B81-B4BD-B1A77874E4AF}"/>
    <dgm:cxn modelId="{3B9B49EC-193D-477E-90BD-ED6887482132}" srcId="{2639D382-783E-43F8-92AA-F1181C4A64CC}" destId="{887F3F3F-621D-4832-B8FA-CA190A0F4CBA}" srcOrd="1" destOrd="0" parTransId="{72468B31-6A6D-4FCA-B6C0-F3CCA8E320EA}" sibTransId="{336EC955-B613-4BF6-AB49-AB94D05A4EE4}"/>
    <dgm:cxn modelId="{0ED50A7E-DF1E-4427-9EAD-9665211D6FD4}" type="presParOf" srcId="{9A3E7EF6-F29A-48E0-86D5-C607F6FD0FFA}" destId="{8D8B3F3A-1C0F-4FF2-B91B-9432C5049F04}" srcOrd="0" destOrd="0" presId="urn:microsoft.com/office/officeart/2005/8/layout/hList1"/>
    <dgm:cxn modelId="{C7E34669-B8EC-4F51-BC1B-8D74BF3C13EF}" type="presParOf" srcId="{8D8B3F3A-1C0F-4FF2-B91B-9432C5049F04}" destId="{3A2EAACE-4486-4905-8988-78586B20BC2B}" srcOrd="0" destOrd="0" presId="urn:microsoft.com/office/officeart/2005/8/layout/hList1"/>
    <dgm:cxn modelId="{11714D7E-7653-41C8-BD18-050D7EF5EF00}" type="presParOf" srcId="{8D8B3F3A-1C0F-4FF2-B91B-9432C5049F04}" destId="{F3DEA9FD-1B81-4AFB-B9FC-29CDA471326D}" srcOrd="1" destOrd="0" presId="urn:microsoft.com/office/officeart/2005/8/layout/hList1"/>
    <dgm:cxn modelId="{77BD3E40-E3BF-4842-B5D4-A33ACA83B4A8}" type="presParOf" srcId="{9A3E7EF6-F29A-48E0-86D5-C607F6FD0FFA}" destId="{3DED4EDE-F008-4E9E-B8C9-24B7E606EB7D}" srcOrd="1" destOrd="0" presId="urn:microsoft.com/office/officeart/2005/8/layout/hList1"/>
    <dgm:cxn modelId="{D91D1483-1123-4225-A84C-C87811E5E339}" type="presParOf" srcId="{9A3E7EF6-F29A-48E0-86D5-C607F6FD0FFA}" destId="{48C8C76E-2F82-4301-8A6B-CE51C7CE359E}" srcOrd="2" destOrd="0" presId="urn:microsoft.com/office/officeart/2005/8/layout/hList1"/>
    <dgm:cxn modelId="{D3A2AB7E-6DD0-488F-A180-CA387C728517}" type="presParOf" srcId="{48C8C76E-2F82-4301-8A6B-CE51C7CE359E}" destId="{72ABBF9E-DCC5-4132-A73A-61DF30075387}" srcOrd="0" destOrd="0" presId="urn:microsoft.com/office/officeart/2005/8/layout/hList1"/>
    <dgm:cxn modelId="{7697147B-74B3-4E68-A3AD-EC496F175C0E}" type="presParOf" srcId="{48C8C76E-2F82-4301-8A6B-CE51C7CE359E}" destId="{FE2EC3BA-6210-4928-8D34-88F17F395F72}"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8DF7ED9-61B5-4A0C-91C6-B81BDA2626C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9C5BE59-405E-4CE9-ABA4-97C91219A691}">
      <dgm:prSet/>
      <dgm:spPr/>
      <dgm:t>
        <a:bodyPr/>
        <a:lstStyle/>
        <a:p>
          <a:r>
            <a:rPr lang="en-US" b="1" dirty="0"/>
            <a:t>practice on the device that they will be using when testing</a:t>
          </a:r>
          <a:endParaRPr lang="en-US" dirty="0"/>
        </a:p>
      </dgm:t>
    </dgm:pt>
    <dgm:pt modelId="{0CC3C334-B469-469E-93C5-8C2574369F67}" type="parTrans" cxnId="{A1C471B6-C729-4D13-B8F1-9EFE75487B96}">
      <dgm:prSet/>
      <dgm:spPr/>
      <dgm:t>
        <a:bodyPr/>
        <a:lstStyle/>
        <a:p>
          <a:endParaRPr lang="en-US"/>
        </a:p>
      </dgm:t>
    </dgm:pt>
    <dgm:pt modelId="{97E8D74F-FE88-4357-A6A7-B167AD1782CB}" type="sibTrans" cxnId="{A1C471B6-C729-4D13-B8F1-9EFE75487B96}">
      <dgm:prSet/>
      <dgm:spPr/>
      <dgm:t>
        <a:bodyPr/>
        <a:lstStyle/>
        <a:p>
          <a:endParaRPr lang="en-US"/>
        </a:p>
      </dgm:t>
    </dgm:pt>
    <dgm:pt modelId="{FA37F18A-CAFB-4EB5-9B3E-AA4DD40DF4C8}">
      <dgm:prSet/>
      <dgm:spPr/>
      <dgm:t>
        <a:bodyPr/>
        <a:lstStyle/>
        <a:p>
          <a:r>
            <a:rPr lang="en-US" b="1" dirty="0"/>
            <a:t>use an updated browser to support transcriptions in TMU</a:t>
          </a:r>
          <a:r>
            <a:rPr lang="en-US" b="1" dirty="0">
              <a:sym typeface="Symbol"/>
            </a:rPr>
            <a:t></a:t>
          </a:r>
          <a:endParaRPr lang="en-US" dirty="0"/>
        </a:p>
      </dgm:t>
    </dgm:pt>
    <dgm:pt modelId="{A1021DAE-E690-446F-A900-0A4FF0BE9433}" type="parTrans" cxnId="{F3B26E81-1DDF-4E53-957C-6697F3DA48BB}">
      <dgm:prSet/>
      <dgm:spPr/>
      <dgm:t>
        <a:bodyPr/>
        <a:lstStyle/>
        <a:p>
          <a:endParaRPr lang="en-US"/>
        </a:p>
      </dgm:t>
    </dgm:pt>
    <dgm:pt modelId="{93B2CDA9-1E76-4166-800C-2E7764F7AE46}" type="sibTrans" cxnId="{F3B26E81-1DDF-4E53-957C-6697F3DA48BB}">
      <dgm:prSet/>
      <dgm:spPr/>
      <dgm:t>
        <a:bodyPr/>
        <a:lstStyle/>
        <a:p>
          <a:endParaRPr lang="en-US"/>
        </a:p>
      </dgm:t>
    </dgm:pt>
    <dgm:pt modelId="{DBB675F5-A9E8-40CC-95ED-B517E9CE1239}">
      <dgm:prSet/>
      <dgm:spPr/>
      <dgm:t>
        <a:bodyPr/>
        <a:lstStyle/>
        <a:p>
          <a:r>
            <a:rPr lang="en-US" b="1" dirty="0"/>
            <a:t>get familiar with Zoom</a:t>
          </a:r>
          <a:endParaRPr lang="en-US" dirty="0"/>
        </a:p>
      </dgm:t>
    </dgm:pt>
    <dgm:pt modelId="{4104C44B-2F96-4EF3-9F39-A78ABF7D4E9F}" type="parTrans" cxnId="{06B734B9-B8FA-4039-A0BA-3EC32F4671ED}">
      <dgm:prSet/>
      <dgm:spPr/>
      <dgm:t>
        <a:bodyPr/>
        <a:lstStyle/>
        <a:p>
          <a:endParaRPr lang="en-US"/>
        </a:p>
      </dgm:t>
    </dgm:pt>
    <dgm:pt modelId="{551CA7BD-FA22-4BDF-A745-D974611801AB}" type="sibTrans" cxnId="{06B734B9-B8FA-4039-A0BA-3EC32F4671ED}">
      <dgm:prSet/>
      <dgm:spPr/>
      <dgm:t>
        <a:bodyPr/>
        <a:lstStyle/>
        <a:p>
          <a:endParaRPr lang="en-US"/>
        </a:p>
      </dgm:t>
    </dgm:pt>
    <dgm:pt modelId="{FCF1BB4D-D45C-4165-80B9-028664654D23}">
      <dgm:prSet/>
      <dgm:spPr/>
      <dgm:t>
        <a:bodyPr/>
        <a:lstStyle/>
        <a:p>
          <a:r>
            <a:rPr lang="en-US" b="1" dirty="0"/>
            <a:t>login a few minutes early</a:t>
          </a:r>
          <a:endParaRPr lang="en-US" dirty="0"/>
        </a:p>
      </dgm:t>
    </dgm:pt>
    <dgm:pt modelId="{ADE5DF8A-A3D5-47D7-85EF-24F355C74F11}" type="parTrans" cxnId="{90C21485-83E5-44F4-A919-4C5C1A5DF804}">
      <dgm:prSet/>
      <dgm:spPr/>
      <dgm:t>
        <a:bodyPr/>
        <a:lstStyle/>
        <a:p>
          <a:endParaRPr lang="en-US"/>
        </a:p>
      </dgm:t>
    </dgm:pt>
    <dgm:pt modelId="{22EEF64C-1ACD-4135-ABD6-4C004C327AEF}" type="sibTrans" cxnId="{90C21485-83E5-44F4-A919-4C5C1A5DF804}">
      <dgm:prSet/>
      <dgm:spPr/>
      <dgm:t>
        <a:bodyPr/>
        <a:lstStyle/>
        <a:p>
          <a:endParaRPr lang="en-US"/>
        </a:p>
      </dgm:t>
    </dgm:pt>
    <dgm:pt modelId="{F852799D-A010-443B-A7E7-A24025DC8C24}">
      <dgm:prSet/>
      <dgm:spPr/>
      <dgm:t>
        <a:bodyPr/>
        <a:lstStyle/>
        <a:p>
          <a:r>
            <a:rPr lang="en-US" b="1" dirty="0"/>
            <a:t>speak loudly and clearly</a:t>
          </a:r>
          <a:endParaRPr lang="en-US" dirty="0"/>
        </a:p>
      </dgm:t>
    </dgm:pt>
    <dgm:pt modelId="{87751DDC-DBA8-4045-BE1E-679C1E6330A9}" type="parTrans" cxnId="{CEA10953-6E5B-4899-BC7A-CE72C9977536}">
      <dgm:prSet/>
      <dgm:spPr/>
      <dgm:t>
        <a:bodyPr/>
        <a:lstStyle/>
        <a:p>
          <a:endParaRPr lang="en-US"/>
        </a:p>
      </dgm:t>
    </dgm:pt>
    <dgm:pt modelId="{7A9E26AA-F975-4536-BD46-C542E723A3CE}" type="sibTrans" cxnId="{CEA10953-6E5B-4899-BC7A-CE72C9977536}">
      <dgm:prSet/>
      <dgm:spPr/>
      <dgm:t>
        <a:bodyPr/>
        <a:lstStyle/>
        <a:p>
          <a:endParaRPr lang="en-US"/>
        </a:p>
      </dgm:t>
    </dgm:pt>
    <dgm:pt modelId="{D5E04A2C-5AD5-4C35-AD43-E166B82C8C8F}">
      <dgm:prSet/>
      <dgm:spPr/>
      <dgm:t>
        <a:bodyPr/>
        <a:lstStyle/>
        <a:p>
          <a:r>
            <a:rPr lang="en-US" b="1" dirty="0"/>
            <a:t>point with their finger when reading</a:t>
          </a:r>
          <a:endParaRPr lang="en-US" dirty="0"/>
        </a:p>
      </dgm:t>
    </dgm:pt>
    <dgm:pt modelId="{B973B7F8-1A51-410F-A46E-A65AE4E18B15}" type="parTrans" cxnId="{CA287FDE-B5BC-4538-8795-EA074C6BC346}">
      <dgm:prSet/>
      <dgm:spPr/>
      <dgm:t>
        <a:bodyPr/>
        <a:lstStyle/>
        <a:p>
          <a:endParaRPr lang="en-US"/>
        </a:p>
      </dgm:t>
    </dgm:pt>
    <dgm:pt modelId="{364DFCC6-0F36-44F6-94C9-F586CF2B312C}" type="sibTrans" cxnId="{CA287FDE-B5BC-4538-8795-EA074C6BC346}">
      <dgm:prSet/>
      <dgm:spPr/>
      <dgm:t>
        <a:bodyPr/>
        <a:lstStyle/>
        <a:p>
          <a:endParaRPr lang="en-US"/>
        </a:p>
      </dgm:t>
    </dgm:pt>
    <dgm:pt modelId="{3F3520AC-98F3-4586-B0B3-A36E369E590D}" type="pres">
      <dgm:prSet presAssocID="{38DF7ED9-61B5-4A0C-91C6-B81BDA2626C9}" presName="diagram" presStyleCnt="0">
        <dgm:presLayoutVars>
          <dgm:dir/>
          <dgm:resizeHandles val="exact"/>
        </dgm:presLayoutVars>
      </dgm:prSet>
      <dgm:spPr/>
    </dgm:pt>
    <dgm:pt modelId="{C8AF26C2-F7CB-4488-A97D-9FDBE591F667}" type="pres">
      <dgm:prSet presAssocID="{89C5BE59-405E-4CE9-ABA4-97C91219A691}" presName="node" presStyleLbl="node1" presStyleIdx="0" presStyleCnt="6">
        <dgm:presLayoutVars>
          <dgm:bulletEnabled val="1"/>
        </dgm:presLayoutVars>
      </dgm:prSet>
      <dgm:spPr/>
    </dgm:pt>
    <dgm:pt modelId="{FEB3D875-5BB5-4C9E-BD5F-FA1A89FC30C0}" type="pres">
      <dgm:prSet presAssocID="{97E8D74F-FE88-4357-A6A7-B167AD1782CB}" presName="sibTrans" presStyleCnt="0"/>
      <dgm:spPr/>
    </dgm:pt>
    <dgm:pt modelId="{20CA9CB0-4257-444D-999C-6A6845D3C5EB}" type="pres">
      <dgm:prSet presAssocID="{FA37F18A-CAFB-4EB5-9B3E-AA4DD40DF4C8}" presName="node" presStyleLbl="node1" presStyleIdx="1" presStyleCnt="6">
        <dgm:presLayoutVars>
          <dgm:bulletEnabled val="1"/>
        </dgm:presLayoutVars>
      </dgm:prSet>
      <dgm:spPr/>
    </dgm:pt>
    <dgm:pt modelId="{C60CDEA2-E0D8-43CB-8781-C7A4175A0E82}" type="pres">
      <dgm:prSet presAssocID="{93B2CDA9-1E76-4166-800C-2E7764F7AE46}" presName="sibTrans" presStyleCnt="0"/>
      <dgm:spPr/>
    </dgm:pt>
    <dgm:pt modelId="{8E5B1FE0-3786-4E16-8696-BF81FAD0E635}" type="pres">
      <dgm:prSet presAssocID="{DBB675F5-A9E8-40CC-95ED-B517E9CE1239}" presName="node" presStyleLbl="node1" presStyleIdx="2" presStyleCnt="6">
        <dgm:presLayoutVars>
          <dgm:bulletEnabled val="1"/>
        </dgm:presLayoutVars>
      </dgm:prSet>
      <dgm:spPr/>
    </dgm:pt>
    <dgm:pt modelId="{F7FBB5E5-E9C0-4015-BDFA-DECA3E735C2A}" type="pres">
      <dgm:prSet presAssocID="{551CA7BD-FA22-4BDF-A745-D974611801AB}" presName="sibTrans" presStyleCnt="0"/>
      <dgm:spPr/>
    </dgm:pt>
    <dgm:pt modelId="{3ED317BD-DD76-46FC-8EA6-A57BC3B96C12}" type="pres">
      <dgm:prSet presAssocID="{FCF1BB4D-D45C-4165-80B9-028664654D23}" presName="node" presStyleLbl="node1" presStyleIdx="3" presStyleCnt="6">
        <dgm:presLayoutVars>
          <dgm:bulletEnabled val="1"/>
        </dgm:presLayoutVars>
      </dgm:prSet>
      <dgm:spPr/>
    </dgm:pt>
    <dgm:pt modelId="{D3D5B6CD-26FD-43C4-8C36-4FBA583CB858}" type="pres">
      <dgm:prSet presAssocID="{22EEF64C-1ACD-4135-ABD6-4C004C327AEF}" presName="sibTrans" presStyleCnt="0"/>
      <dgm:spPr/>
    </dgm:pt>
    <dgm:pt modelId="{3F24849A-0909-4EF1-A863-7AA4687C9C89}" type="pres">
      <dgm:prSet presAssocID="{F852799D-A010-443B-A7E7-A24025DC8C24}" presName="node" presStyleLbl="node1" presStyleIdx="4" presStyleCnt="6">
        <dgm:presLayoutVars>
          <dgm:bulletEnabled val="1"/>
        </dgm:presLayoutVars>
      </dgm:prSet>
      <dgm:spPr/>
    </dgm:pt>
    <dgm:pt modelId="{F833AC8C-A67C-4B18-83B6-B9656AD294B3}" type="pres">
      <dgm:prSet presAssocID="{7A9E26AA-F975-4536-BD46-C542E723A3CE}" presName="sibTrans" presStyleCnt="0"/>
      <dgm:spPr/>
    </dgm:pt>
    <dgm:pt modelId="{7D9F5E21-F229-45DD-8403-A12FE98C3897}" type="pres">
      <dgm:prSet presAssocID="{D5E04A2C-5AD5-4C35-AD43-E166B82C8C8F}" presName="node" presStyleLbl="node1" presStyleIdx="5" presStyleCnt="6">
        <dgm:presLayoutVars>
          <dgm:bulletEnabled val="1"/>
        </dgm:presLayoutVars>
      </dgm:prSet>
      <dgm:spPr/>
    </dgm:pt>
  </dgm:ptLst>
  <dgm:cxnLst>
    <dgm:cxn modelId="{54FE850B-7491-4CC8-B751-3B3C3D55B27B}" type="presOf" srcId="{38DF7ED9-61B5-4A0C-91C6-B81BDA2626C9}" destId="{3F3520AC-98F3-4586-B0B3-A36E369E590D}" srcOrd="0" destOrd="0" presId="urn:microsoft.com/office/officeart/2005/8/layout/default"/>
    <dgm:cxn modelId="{ED4BBF5D-14E5-4F41-A82E-2680C1910724}" type="presOf" srcId="{D5E04A2C-5AD5-4C35-AD43-E166B82C8C8F}" destId="{7D9F5E21-F229-45DD-8403-A12FE98C3897}" srcOrd="0" destOrd="0" presId="urn:microsoft.com/office/officeart/2005/8/layout/default"/>
    <dgm:cxn modelId="{7532FB66-EC5B-46E4-8B64-D5B525EA8394}" type="presOf" srcId="{F852799D-A010-443B-A7E7-A24025DC8C24}" destId="{3F24849A-0909-4EF1-A863-7AA4687C9C89}" srcOrd="0" destOrd="0" presId="urn:microsoft.com/office/officeart/2005/8/layout/default"/>
    <dgm:cxn modelId="{4C8A4352-8F2A-4818-8874-88EA881F6FCB}" type="presOf" srcId="{DBB675F5-A9E8-40CC-95ED-B517E9CE1239}" destId="{8E5B1FE0-3786-4E16-8696-BF81FAD0E635}" srcOrd="0" destOrd="0" presId="urn:microsoft.com/office/officeart/2005/8/layout/default"/>
    <dgm:cxn modelId="{CEA10953-6E5B-4899-BC7A-CE72C9977536}" srcId="{38DF7ED9-61B5-4A0C-91C6-B81BDA2626C9}" destId="{F852799D-A010-443B-A7E7-A24025DC8C24}" srcOrd="4" destOrd="0" parTransId="{87751DDC-DBA8-4045-BE1E-679C1E6330A9}" sibTransId="{7A9E26AA-F975-4536-BD46-C542E723A3CE}"/>
    <dgm:cxn modelId="{9EA62380-14C1-4924-9272-E72ECA74C9A2}" type="presOf" srcId="{89C5BE59-405E-4CE9-ABA4-97C91219A691}" destId="{C8AF26C2-F7CB-4488-A97D-9FDBE591F667}" srcOrd="0" destOrd="0" presId="urn:microsoft.com/office/officeart/2005/8/layout/default"/>
    <dgm:cxn modelId="{F3B26E81-1DDF-4E53-957C-6697F3DA48BB}" srcId="{38DF7ED9-61B5-4A0C-91C6-B81BDA2626C9}" destId="{FA37F18A-CAFB-4EB5-9B3E-AA4DD40DF4C8}" srcOrd="1" destOrd="0" parTransId="{A1021DAE-E690-446F-A900-0A4FF0BE9433}" sibTransId="{93B2CDA9-1E76-4166-800C-2E7764F7AE46}"/>
    <dgm:cxn modelId="{90C21485-83E5-44F4-A919-4C5C1A5DF804}" srcId="{38DF7ED9-61B5-4A0C-91C6-B81BDA2626C9}" destId="{FCF1BB4D-D45C-4165-80B9-028664654D23}" srcOrd="3" destOrd="0" parTransId="{ADE5DF8A-A3D5-47D7-85EF-24F355C74F11}" sibTransId="{22EEF64C-1ACD-4135-ABD6-4C004C327AEF}"/>
    <dgm:cxn modelId="{26C73AAE-1D5F-4D54-843D-1422899F79CB}" type="presOf" srcId="{FCF1BB4D-D45C-4165-80B9-028664654D23}" destId="{3ED317BD-DD76-46FC-8EA6-A57BC3B96C12}" srcOrd="0" destOrd="0" presId="urn:microsoft.com/office/officeart/2005/8/layout/default"/>
    <dgm:cxn modelId="{A1C471B6-C729-4D13-B8F1-9EFE75487B96}" srcId="{38DF7ED9-61B5-4A0C-91C6-B81BDA2626C9}" destId="{89C5BE59-405E-4CE9-ABA4-97C91219A691}" srcOrd="0" destOrd="0" parTransId="{0CC3C334-B469-469E-93C5-8C2574369F67}" sibTransId="{97E8D74F-FE88-4357-A6A7-B167AD1782CB}"/>
    <dgm:cxn modelId="{06B734B9-B8FA-4039-A0BA-3EC32F4671ED}" srcId="{38DF7ED9-61B5-4A0C-91C6-B81BDA2626C9}" destId="{DBB675F5-A9E8-40CC-95ED-B517E9CE1239}" srcOrd="2" destOrd="0" parTransId="{4104C44B-2F96-4EF3-9F39-A78ABF7D4E9F}" sibTransId="{551CA7BD-FA22-4BDF-A745-D974611801AB}"/>
    <dgm:cxn modelId="{CA287FDE-B5BC-4538-8795-EA074C6BC346}" srcId="{38DF7ED9-61B5-4A0C-91C6-B81BDA2626C9}" destId="{D5E04A2C-5AD5-4C35-AD43-E166B82C8C8F}" srcOrd="5" destOrd="0" parTransId="{B973B7F8-1A51-410F-A46E-A65AE4E18B15}" sibTransId="{364DFCC6-0F36-44F6-94C9-F586CF2B312C}"/>
    <dgm:cxn modelId="{C92903E3-2F4A-4217-ABE9-5D77591374E8}" type="presOf" srcId="{FA37F18A-CAFB-4EB5-9B3E-AA4DD40DF4C8}" destId="{20CA9CB0-4257-444D-999C-6A6845D3C5EB}" srcOrd="0" destOrd="0" presId="urn:microsoft.com/office/officeart/2005/8/layout/default"/>
    <dgm:cxn modelId="{16D102AE-B1F1-41A9-94ED-37DBEFE47E76}" type="presParOf" srcId="{3F3520AC-98F3-4586-B0B3-A36E369E590D}" destId="{C8AF26C2-F7CB-4488-A97D-9FDBE591F667}" srcOrd="0" destOrd="0" presId="urn:microsoft.com/office/officeart/2005/8/layout/default"/>
    <dgm:cxn modelId="{8F75C770-66B8-49BE-B728-74F4A883D0E4}" type="presParOf" srcId="{3F3520AC-98F3-4586-B0B3-A36E369E590D}" destId="{FEB3D875-5BB5-4C9E-BD5F-FA1A89FC30C0}" srcOrd="1" destOrd="0" presId="urn:microsoft.com/office/officeart/2005/8/layout/default"/>
    <dgm:cxn modelId="{53E2FF20-EE55-4BFE-BBEB-F49B585EC2AC}" type="presParOf" srcId="{3F3520AC-98F3-4586-B0B3-A36E369E590D}" destId="{20CA9CB0-4257-444D-999C-6A6845D3C5EB}" srcOrd="2" destOrd="0" presId="urn:microsoft.com/office/officeart/2005/8/layout/default"/>
    <dgm:cxn modelId="{AA33068C-3E74-4237-998C-1710D9665511}" type="presParOf" srcId="{3F3520AC-98F3-4586-B0B3-A36E369E590D}" destId="{C60CDEA2-E0D8-43CB-8781-C7A4175A0E82}" srcOrd="3" destOrd="0" presId="urn:microsoft.com/office/officeart/2005/8/layout/default"/>
    <dgm:cxn modelId="{58D90AAF-A68B-4273-BB52-EB2E681057A8}" type="presParOf" srcId="{3F3520AC-98F3-4586-B0B3-A36E369E590D}" destId="{8E5B1FE0-3786-4E16-8696-BF81FAD0E635}" srcOrd="4" destOrd="0" presId="urn:microsoft.com/office/officeart/2005/8/layout/default"/>
    <dgm:cxn modelId="{2A26B9D0-D297-4A5C-9E2C-0BD1F8BDBDBD}" type="presParOf" srcId="{3F3520AC-98F3-4586-B0B3-A36E369E590D}" destId="{F7FBB5E5-E9C0-4015-BDFA-DECA3E735C2A}" srcOrd="5" destOrd="0" presId="urn:microsoft.com/office/officeart/2005/8/layout/default"/>
    <dgm:cxn modelId="{DD934268-1F02-457E-870D-F5DEA5D710D2}" type="presParOf" srcId="{3F3520AC-98F3-4586-B0B3-A36E369E590D}" destId="{3ED317BD-DD76-46FC-8EA6-A57BC3B96C12}" srcOrd="6" destOrd="0" presId="urn:microsoft.com/office/officeart/2005/8/layout/default"/>
    <dgm:cxn modelId="{EFF22ADA-0FF0-4051-8A3E-EB852834DA5D}" type="presParOf" srcId="{3F3520AC-98F3-4586-B0B3-A36E369E590D}" destId="{D3D5B6CD-26FD-43C4-8C36-4FBA583CB858}" srcOrd="7" destOrd="0" presId="urn:microsoft.com/office/officeart/2005/8/layout/default"/>
    <dgm:cxn modelId="{5442A92A-9439-418B-B542-EF4BE23FF847}" type="presParOf" srcId="{3F3520AC-98F3-4586-B0B3-A36E369E590D}" destId="{3F24849A-0909-4EF1-A863-7AA4687C9C89}" srcOrd="8" destOrd="0" presId="urn:microsoft.com/office/officeart/2005/8/layout/default"/>
    <dgm:cxn modelId="{C3C22288-F8F7-4976-A77A-CC795B28BCE3}" type="presParOf" srcId="{3F3520AC-98F3-4586-B0B3-A36E369E590D}" destId="{F833AC8C-A67C-4B18-83B6-B9656AD294B3}" srcOrd="9" destOrd="0" presId="urn:microsoft.com/office/officeart/2005/8/layout/default"/>
    <dgm:cxn modelId="{93E46AFD-0F68-4F59-BB27-55922F21735B}" type="presParOf" srcId="{3F3520AC-98F3-4586-B0B3-A36E369E590D}" destId="{7D9F5E21-F229-45DD-8403-A12FE98C3897}" srcOrd="10" destOrd="0" presId="urn:microsoft.com/office/officeart/2005/8/layout/defaul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10D729C-41E5-486C-AD8B-36C2BB795655}"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B3EBE9AA-D947-4F00-AD47-D2399C65A0B2}">
      <dgm:prSet/>
      <dgm:spPr/>
      <dgm:t>
        <a:bodyPr/>
        <a:lstStyle/>
        <a:p>
          <a:pPr>
            <a:lnSpc>
              <a:spcPct val="100000"/>
            </a:lnSpc>
          </a:pPr>
          <a:r>
            <a:rPr lang="en-US" b="1" dirty="0"/>
            <a:t>One MAP Trainer from Service Provider is unexpectedly gone, a second MAP Trainer from same Service Provider may take over</a:t>
          </a:r>
          <a:endParaRPr lang="en-US" dirty="0"/>
        </a:p>
      </dgm:t>
    </dgm:pt>
    <dgm:pt modelId="{36C0529D-EB4C-4780-8661-7B71AF13887A}" type="parTrans" cxnId="{3B0619DB-3D06-4191-B040-5D4BF534EF97}">
      <dgm:prSet/>
      <dgm:spPr/>
      <dgm:t>
        <a:bodyPr/>
        <a:lstStyle/>
        <a:p>
          <a:endParaRPr lang="en-US"/>
        </a:p>
      </dgm:t>
    </dgm:pt>
    <dgm:pt modelId="{AD36A724-40AE-4A6D-8EF5-DC053E32FE74}" type="sibTrans" cxnId="{3B0619DB-3D06-4191-B040-5D4BF534EF97}">
      <dgm:prSet/>
      <dgm:spPr/>
      <dgm:t>
        <a:bodyPr/>
        <a:lstStyle/>
        <a:p>
          <a:endParaRPr lang="en-US"/>
        </a:p>
      </dgm:t>
    </dgm:pt>
    <dgm:pt modelId="{44EAFC05-6F82-46A2-839D-F9E664B90D6B}">
      <dgm:prSet/>
      <dgm:spPr/>
      <dgm:t>
        <a:bodyPr/>
        <a:lstStyle/>
        <a:p>
          <a:pPr>
            <a:lnSpc>
              <a:spcPct val="100000"/>
            </a:lnSpc>
          </a:pPr>
          <a:r>
            <a:rPr lang="en-US" b="1" dirty="0"/>
            <a:t>Contact:</a:t>
          </a:r>
        </a:p>
        <a:p>
          <a:pPr>
            <a:lnSpc>
              <a:spcPct val="100000"/>
            </a:lnSpc>
          </a:pPr>
          <a:r>
            <a:rPr lang="en-US" b="1" dirty="0"/>
            <a:t>D&amp;S</a:t>
          </a:r>
        </a:p>
        <a:p>
          <a:pPr>
            <a:lnSpc>
              <a:spcPct val="100000"/>
            </a:lnSpc>
          </a:pPr>
          <a:r>
            <a:rPr lang="en-US" b="1" dirty="0"/>
            <a:t>and</a:t>
          </a:r>
        </a:p>
        <a:p>
          <a:pPr>
            <a:lnSpc>
              <a:spcPct val="100000"/>
            </a:lnSpc>
          </a:pPr>
          <a:r>
            <a:rPr lang="en-US" b="1" dirty="0"/>
            <a:t>CDDER</a:t>
          </a:r>
        </a:p>
      </dgm:t>
    </dgm:pt>
    <dgm:pt modelId="{5A6D206C-4141-4291-908D-7B2C0AC9B288}" type="parTrans" cxnId="{58E00E0E-D452-41E0-97C9-B2ACABC349E4}">
      <dgm:prSet/>
      <dgm:spPr/>
      <dgm:t>
        <a:bodyPr/>
        <a:lstStyle/>
        <a:p>
          <a:endParaRPr lang="en-US"/>
        </a:p>
      </dgm:t>
    </dgm:pt>
    <dgm:pt modelId="{56F99EC8-E360-4B82-A952-45A19C6242D1}" type="sibTrans" cxnId="{58E00E0E-D452-41E0-97C9-B2ACABC349E4}">
      <dgm:prSet/>
      <dgm:spPr/>
      <dgm:t>
        <a:bodyPr/>
        <a:lstStyle/>
        <a:p>
          <a:endParaRPr lang="en-US"/>
        </a:p>
      </dgm:t>
    </dgm:pt>
    <dgm:pt modelId="{446B47A0-3674-4C8C-93DF-0D6E76EF496C}" type="pres">
      <dgm:prSet presAssocID="{B10D729C-41E5-486C-AD8B-36C2BB795655}" presName="hierChild1" presStyleCnt="0">
        <dgm:presLayoutVars>
          <dgm:chPref val="1"/>
          <dgm:dir/>
          <dgm:animOne val="branch"/>
          <dgm:animLvl val="lvl"/>
          <dgm:resizeHandles/>
        </dgm:presLayoutVars>
      </dgm:prSet>
      <dgm:spPr/>
    </dgm:pt>
    <dgm:pt modelId="{E22388EB-8301-4665-B810-E50935E57E19}" type="pres">
      <dgm:prSet presAssocID="{B3EBE9AA-D947-4F00-AD47-D2399C65A0B2}" presName="hierRoot1" presStyleCnt="0"/>
      <dgm:spPr/>
    </dgm:pt>
    <dgm:pt modelId="{DC0126B0-5B52-4B29-8D04-729D8E49574C}" type="pres">
      <dgm:prSet presAssocID="{B3EBE9AA-D947-4F00-AD47-D2399C65A0B2}" presName="composite" presStyleCnt="0"/>
      <dgm:spPr/>
    </dgm:pt>
    <dgm:pt modelId="{C6A1E686-3583-426B-968F-A394EA2B8F85}" type="pres">
      <dgm:prSet presAssocID="{B3EBE9AA-D947-4F00-AD47-D2399C65A0B2}" presName="background" presStyleLbl="node0" presStyleIdx="0" presStyleCnt="2"/>
      <dgm:spPr/>
    </dgm:pt>
    <dgm:pt modelId="{E82FA5D9-3288-4C0B-B926-20459E9D90ED}" type="pres">
      <dgm:prSet presAssocID="{B3EBE9AA-D947-4F00-AD47-D2399C65A0B2}" presName="text" presStyleLbl="fgAcc0" presStyleIdx="0" presStyleCnt="2">
        <dgm:presLayoutVars>
          <dgm:chPref val="3"/>
        </dgm:presLayoutVars>
      </dgm:prSet>
      <dgm:spPr/>
    </dgm:pt>
    <dgm:pt modelId="{B1804A0F-A6D0-4E72-82B5-2178EDFFD06D}" type="pres">
      <dgm:prSet presAssocID="{B3EBE9AA-D947-4F00-AD47-D2399C65A0B2}" presName="hierChild2" presStyleCnt="0"/>
      <dgm:spPr/>
    </dgm:pt>
    <dgm:pt modelId="{37023D79-694A-498E-A850-13B38BBCF942}" type="pres">
      <dgm:prSet presAssocID="{44EAFC05-6F82-46A2-839D-F9E664B90D6B}" presName="hierRoot1" presStyleCnt="0"/>
      <dgm:spPr/>
    </dgm:pt>
    <dgm:pt modelId="{E5DDFC0C-5E44-48AA-B6CB-37FA8F389734}" type="pres">
      <dgm:prSet presAssocID="{44EAFC05-6F82-46A2-839D-F9E664B90D6B}" presName="composite" presStyleCnt="0"/>
      <dgm:spPr/>
    </dgm:pt>
    <dgm:pt modelId="{FFB59111-2B83-4DD9-9713-76691F98FB18}" type="pres">
      <dgm:prSet presAssocID="{44EAFC05-6F82-46A2-839D-F9E664B90D6B}" presName="background" presStyleLbl="node0" presStyleIdx="1" presStyleCnt="2"/>
      <dgm:spPr/>
    </dgm:pt>
    <dgm:pt modelId="{A76AFCA6-4F31-4562-8531-B45C02A036C6}" type="pres">
      <dgm:prSet presAssocID="{44EAFC05-6F82-46A2-839D-F9E664B90D6B}" presName="text" presStyleLbl="fgAcc0" presStyleIdx="1" presStyleCnt="2">
        <dgm:presLayoutVars>
          <dgm:chPref val="3"/>
        </dgm:presLayoutVars>
      </dgm:prSet>
      <dgm:spPr/>
    </dgm:pt>
    <dgm:pt modelId="{73501B80-4726-447A-87D1-C1BE607D1F17}" type="pres">
      <dgm:prSet presAssocID="{44EAFC05-6F82-46A2-839D-F9E664B90D6B}" presName="hierChild2" presStyleCnt="0"/>
      <dgm:spPr/>
    </dgm:pt>
  </dgm:ptLst>
  <dgm:cxnLst>
    <dgm:cxn modelId="{58E00E0E-D452-41E0-97C9-B2ACABC349E4}" srcId="{B10D729C-41E5-486C-AD8B-36C2BB795655}" destId="{44EAFC05-6F82-46A2-839D-F9E664B90D6B}" srcOrd="1" destOrd="0" parTransId="{5A6D206C-4141-4291-908D-7B2C0AC9B288}" sibTransId="{56F99EC8-E360-4B82-A952-45A19C6242D1}"/>
    <dgm:cxn modelId="{4E261344-AD41-4784-9ABC-144E9D594E0C}" type="presOf" srcId="{44EAFC05-6F82-46A2-839D-F9E664B90D6B}" destId="{A76AFCA6-4F31-4562-8531-B45C02A036C6}" srcOrd="0" destOrd="0" presId="urn:microsoft.com/office/officeart/2005/8/layout/hierarchy1"/>
    <dgm:cxn modelId="{E1D98F4B-2F34-4878-B0EE-60116A0D4F43}" type="presOf" srcId="{B3EBE9AA-D947-4F00-AD47-D2399C65A0B2}" destId="{E82FA5D9-3288-4C0B-B926-20459E9D90ED}" srcOrd="0" destOrd="0" presId="urn:microsoft.com/office/officeart/2005/8/layout/hierarchy1"/>
    <dgm:cxn modelId="{DC4078C1-2435-4298-894E-1F5549F16ECE}" type="presOf" srcId="{B10D729C-41E5-486C-AD8B-36C2BB795655}" destId="{446B47A0-3674-4C8C-93DF-0D6E76EF496C}" srcOrd="0" destOrd="0" presId="urn:microsoft.com/office/officeart/2005/8/layout/hierarchy1"/>
    <dgm:cxn modelId="{3B0619DB-3D06-4191-B040-5D4BF534EF97}" srcId="{B10D729C-41E5-486C-AD8B-36C2BB795655}" destId="{B3EBE9AA-D947-4F00-AD47-D2399C65A0B2}" srcOrd="0" destOrd="0" parTransId="{36C0529D-EB4C-4780-8661-7B71AF13887A}" sibTransId="{AD36A724-40AE-4A6D-8EF5-DC053E32FE74}"/>
    <dgm:cxn modelId="{0B74E9B4-04E8-4F47-BB5F-978A7ECFA1A9}" type="presParOf" srcId="{446B47A0-3674-4C8C-93DF-0D6E76EF496C}" destId="{E22388EB-8301-4665-B810-E50935E57E19}" srcOrd="0" destOrd="0" presId="urn:microsoft.com/office/officeart/2005/8/layout/hierarchy1"/>
    <dgm:cxn modelId="{450C13FF-A993-4A87-8831-F952DC1CD0CF}" type="presParOf" srcId="{E22388EB-8301-4665-B810-E50935E57E19}" destId="{DC0126B0-5B52-4B29-8D04-729D8E49574C}" srcOrd="0" destOrd="0" presId="urn:microsoft.com/office/officeart/2005/8/layout/hierarchy1"/>
    <dgm:cxn modelId="{209D7DAE-6A09-4741-B2E2-5D5596FC7200}" type="presParOf" srcId="{DC0126B0-5B52-4B29-8D04-729D8E49574C}" destId="{C6A1E686-3583-426B-968F-A394EA2B8F85}" srcOrd="0" destOrd="0" presId="urn:microsoft.com/office/officeart/2005/8/layout/hierarchy1"/>
    <dgm:cxn modelId="{2B21CAD2-4E48-4651-8559-6E871001FF9C}" type="presParOf" srcId="{DC0126B0-5B52-4B29-8D04-729D8E49574C}" destId="{E82FA5D9-3288-4C0B-B926-20459E9D90ED}" srcOrd="1" destOrd="0" presId="urn:microsoft.com/office/officeart/2005/8/layout/hierarchy1"/>
    <dgm:cxn modelId="{6BAC3DA1-A683-4EC8-916D-403E1A623381}" type="presParOf" srcId="{E22388EB-8301-4665-B810-E50935E57E19}" destId="{B1804A0F-A6D0-4E72-82B5-2178EDFFD06D}" srcOrd="1" destOrd="0" presId="urn:microsoft.com/office/officeart/2005/8/layout/hierarchy1"/>
    <dgm:cxn modelId="{64F2ED18-8CEC-4531-9ECE-E4998FBC319D}" type="presParOf" srcId="{446B47A0-3674-4C8C-93DF-0D6E76EF496C}" destId="{37023D79-694A-498E-A850-13B38BBCF942}" srcOrd="1" destOrd="0" presId="urn:microsoft.com/office/officeart/2005/8/layout/hierarchy1"/>
    <dgm:cxn modelId="{0A71EA27-F55B-41A8-8710-2AD2839AD6B2}" type="presParOf" srcId="{37023D79-694A-498E-A850-13B38BBCF942}" destId="{E5DDFC0C-5E44-48AA-B6CB-37FA8F389734}" srcOrd="0" destOrd="0" presId="urn:microsoft.com/office/officeart/2005/8/layout/hierarchy1"/>
    <dgm:cxn modelId="{344EB66A-930C-40CC-A3FC-F4CBF4E4EF41}" type="presParOf" srcId="{E5DDFC0C-5E44-48AA-B6CB-37FA8F389734}" destId="{FFB59111-2B83-4DD9-9713-76691F98FB18}" srcOrd="0" destOrd="0" presId="urn:microsoft.com/office/officeart/2005/8/layout/hierarchy1"/>
    <dgm:cxn modelId="{52D1E046-F740-4895-B45C-B1ADE4309118}" type="presParOf" srcId="{E5DDFC0C-5E44-48AA-B6CB-37FA8F389734}" destId="{A76AFCA6-4F31-4562-8531-B45C02A036C6}" srcOrd="1" destOrd="0" presId="urn:microsoft.com/office/officeart/2005/8/layout/hierarchy1"/>
    <dgm:cxn modelId="{FF5CB889-72B7-477E-9E26-D59E4E8275DA}" type="presParOf" srcId="{37023D79-694A-498E-A850-13B38BBCF942}" destId="{73501B80-4726-447A-87D1-C1BE607D1F17}"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60A45E8-7379-4DF6-B86A-22D433C90D71}" type="doc">
      <dgm:prSet loTypeId="urn:microsoft.com/office/officeart/2005/8/layout/hierarchy1" loCatId="hierarchy" qsTypeId="urn:microsoft.com/office/officeart/2005/8/quickstyle/simple1" qsCatId="simple" csTypeId="urn:microsoft.com/office/officeart/2005/8/colors/accent6_2" csCatId="accent6"/>
      <dgm:spPr/>
      <dgm:t>
        <a:bodyPr/>
        <a:lstStyle/>
        <a:p>
          <a:endParaRPr lang="en-US"/>
        </a:p>
      </dgm:t>
    </dgm:pt>
    <dgm:pt modelId="{66BD831D-C410-4462-B7A5-37F064A26D99}">
      <dgm:prSet/>
      <dgm:spPr/>
      <dgm:t>
        <a:bodyPr/>
        <a:lstStyle/>
        <a:p>
          <a:r>
            <a:rPr lang="en-US" u="sng" dirty="0">
              <a:solidFill>
                <a:srgbClr val="C00000"/>
              </a:solidFill>
              <a:hlinkClick xmlns:r="http://schemas.openxmlformats.org/officeDocument/2006/relationships" r:id="rId1">
                <a:extLst>
                  <a:ext uri="{A12FA001-AC4F-418D-AE19-62706E023703}">
                    <ahyp:hlinkClr xmlns:ahyp="http://schemas.microsoft.com/office/drawing/2018/hyperlinkcolor" val="tx"/>
                  </a:ext>
                </a:extLst>
              </a:hlinkClick>
            </a:rPr>
            <a:t>cdunn@ltps.us</a:t>
          </a:r>
          <a:endParaRPr lang="en-US" dirty="0">
            <a:solidFill>
              <a:srgbClr val="C00000"/>
            </a:solidFill>
          </a:endParaRPr>
        </a:p>
      </dgm:t>
    </dgm:pt>
    <dgm:pt modelId="{C996F4EF-243C-4854-B809-B2FF6D55AECC}" type="parTrans" cxnId="{E01F2D81-FCBC-450B-AAE9-EB30015BB0CA}">
      <dgm:prSet/>
      <dgm:spPr/>
      <dgm:t>
        <a:bodyPr/>
        <a:lstStyle/>
        <a:p>
          <a:endParaRPr lang="en-US"/>
        </a:p>
      </dgm:t>
    </dgm:pt>
    <dgm:pt modelId="{74AB9A37-A91C-48D9-8937-CF4A1452A42A}" type="sibTrans" cxnId="{E01F2D81-FCBC-450B-AAE9-EB30015BB0CA}">
      <dgm:prSet/>
      <dgm:spPr/>
      <dgm:t>
        <a:bodyPr/>
        <a:lstStyle/>
        <a:p>
          <a:endParaRPr lang="en-US"/>
        </a:p>
      </dgm:t>
    </dgm:pt>
    <dgm:pt modelId="{3CEAD653-64C4-4574-BC07-B41686903CCD}">
      <dgm:prSet/>
      <dgm:spPr/>
      <dgm:t>
        <a:bodyPr/>
        <a:lstStyle/>
        <a:p>
          <a:r>
            <a:rPr lang="en-US" b="1"/>
            <a:t>978-458-4000 ext. 135</a:t>
          </a:r>
          <a:endParaRPr lang="en-US"/>
        </a:p>
      </dgm:t>
    </dgm:pt>
    <dgm:pt modelId="{0FC4C2E7-6DEB-4A9E-BA8D-4771E8172788}" type="parTrans" cxnId="{51AFEBDA-B013-44F8-96C1-2DFE385E6F0E}">
      <dgm:prSet/>
      <dgm:spPr/>
      <dgm:t>
        <a:bodyPr/>
        <a:lstStyle/>
        <a:p>
          <a:endParaRPr lang="en-US"/>
        </a:p>
      </dgm:t>
    </dgm:pt>
    <dgm:pt modelId="{38E647EB-5C49-421F-8EB4-D2FB417BF72E}" type="sibTrans" cxnId="{51AFEBDA-B013-44F8-96C1-2DFE385E6F0E}">
      <dgm:prSet/>
      <dgm:spPr/>
      <dgm:t>
        <a:bodyPr/>
        <a:lstStyle/>
        <a:p>
          <a:endParaRPr lang="en-US"/>
        </a:p>
      </dgm:t>
    </dgm:pt>
    <dgm:pt modelId="{80457C1A-04F6-40CB-A008-6CF8D34402B4}" type="pres">
      <dgm:prSet presAssocID="{360A45E8-7379-4DF6-B86A-22D433C90D71}" presName="hierChild1" presStyleCnt="0">
        <dgm:presLayoutVars>
          <dgm:chPref val="1"/>
          <dgm:dir/>
          <dgm:animOne val="branch"/>
          <dgm:animLvl val="lvl"/>
          <dgm:resizeHandles/>
        </dgm:presLayoutVars>
      </dgm:prSet>
      <dgm:spPr/>
    </dgm:pt>
    <dgm:pt modelId="{415860A4-D172-43B0-99D5-6983489A11A4}" type="pres">
      <dgm:prSet presAssocID="{66BD831D-C410-4462-B7A5-37F064A26D99}" presName="hierRoot1" presStyleCnt="0"/>
      <dgm:spPr/>
    </dgm:pt>
    <dgm:pt modelId="{7066C5EE-4FC5-4355-94F4-3BEFBDBF7AA6}" type="pres">
      <dgm:prSet presAssocID="{66BD831D-C410-4462-B7A5-37F064A26D99}" presName="composite" presStyleCnt="0"/>
      <dgm:spPr/>
    </dgm:pt>
    <dgm:pt modelId="{FA2B12D0-3B13-413A-A96F-E062B2F43096}" type="pres">
      <dgm:prSet presAssocID="{66BD831D-C410-4462-B7A5-37F064A26D99}" presName="background" presStyleLbl="node0" presStyleIdx="0" presStyleCnt="2"/>
      <dgm:spPr/>
    </dgm:pt>
    <dgm:pt modelId="{672BBAF4-6D2F-490F-8D82-FDC32488CDE3}" type="pres">
      <dgm:prSet presAssocID="{66BD831D-C410-4462-B7A5-37F064A26D99}" presName="text" presStyleLbl="fgAcc0" presStyleIdx="0" presStyleCnt="2">
        <dgm:presLayoutVars>
          <dgm:chPref val="3"/>
        </dgm:presLayoutVars>
      </dgm:prSet>
      <dgm:spPr/>
    </dgm:pt>
    <dgm:pt modelId="{86C40240-7334-43C8-AC51-873FD4D37D71}" type="pres">
      <dgm:prSet presAssocID="{66BD831D-C410-4462-B7A5-37F064A26D99}" presName="hierChild2" presStyleCnt="0"/>
      <dgm:spPr/>
    </dgm:pt>
    <dgm:pt modelId="{77B732DE-A692-4EE2-9E74-6A3C0CD0C428}" type="pres">
      <dgm:prSet presAssocID="{3CEAD653-64C4-4574-BC07-B41686903CCD}" presName="hierRoot1" presStyleCnt="0"/>
      <dgm:spPr/>
    </dgm:pt>
    <dgm:pt modelId="{5E3F1532-2758-4944-8F6D-B9683E63486F}" type="pres">
      <dgm:prSet presAssocID="{3CEAD653-64C4-4574-BC07-B41686903CCD}" presName="composite" presStyleCnt="0"/>
      <dgm:spPr/>
    </dgm:pt>
    <dgm:pt modelId="{289C9F76-1653-4CEB-939A-04CA33E53FBC}" type="pres">
      <dgm:prSet presAssocID="{3CEAD653-64C4-4574-BC07-B41686903CCD}" presName="background" presStyleLbl="node0" presStyleIdx="1" presStyleCnt="2"/>
      <dgm:spPr/>
    </dgm:pt>
    <dgm:pt modelId="{287041FD-5920-46A2-8B57-891A4FB120EE}" type="pres">
      <dgm:prSet presAssocID="{3CEAD653-64C4-4574-BC07-B41686903CCD}" presName="text" presStyleLbl="fgAcc0" presStyleIdx="1" presStyleCnt="2">
        <dgm:presLayoutVars>
          <dgm:chPref val="3"/>
        </dgm:presLayoutVars>
      </dgm:prSet>
      <dgm:spPr/>
    </dgm:pt>
    <dgm:pt modelId="{27965C63-4D0F-413C-945E-4D1815057AFD}" type="pres">
      <dgm:prSet presAssocID="{3CEAD653-64C4-4574-BC07-B41686903CCD}" presName="hierChild2" presStyleCnt="0"/>
      <dgm:spPr/>
    </dgm:pt>
  </dgm:ptLst>
  <dgm:cxnLst>
    <dgm:cxn modelId="{8AC6A725-120D-40F4-87F9-FE78557982EB}" type="presOf" srcId="{3CEAD653-64C4-4574-BC07-B41686903CCD}" destId="{287041FD-5920-46A2-8B57-891A4FB120EE}" srcOrd="0" destOrd="0" presId="urn:microsoft.com/office/officeart/2005/8/layout/hierarchy1"/>
    <dgm:cxn modelId="{F3181353-F66D-488E-BEBB-DF345A418630}" type="presOf" srcId="{360A45E8-7379-4DF6-B86A-22D433C90D71}" destId="{80457C1A-04F6-40CB-A008-6CF8D34402B4}" srcOrd="0" destOrd="0" presId="urn:microsoft.com/office/officeart/2005/8/layout/hierarchy1"/>
    <dgm:cxn modelId="{D7388276-B114-46BF-B140-8EDB3B4A1A06}" type="presOf" srcId="{66BD831D-C410-4462-B7A5-37F064A26D99}" destId="{672BBAF4-6D2F-490F-8D82-FDC32488CDE3}" srcOrd="0" destOrd="0" presId="urn:microsoft.com/office/officeart/2005/8/layout/hierarchy1"/>
    <dgm:cxn modelId="{E01F2D81-FCBC-450B-AAE9-EB30015BB0CA}" srcId="{360A45E8-7379-4DF6-B86A-22D433C90D71}" destId="{66BD831D-C410-4462-B7A5-37F064A26D99}" srcOrd="0" destOrd="0" parTransId="{C996F4EF-243C-4854-B809-B2FF6D55AECC}" sibTransId="{74AB9A37-A91C-48D9-8937-CF4A1452A42A}"/>
    <dgm:cxn modelId="{51AFEBDA-B013-44F8-96C1-2DFE385E6F0E}" srcId="{360A45E8-7379-4DF6-B86A-22D433C90D71}" destId="{3CEAD653-64C4-4574-BC07-B41686903CCD}" srcOrd="1" destOrd="0" parTransId="{0FC4C2E7-6DEB-4A9E-BA8D-4771E8172788}" sibTransId="{38E647EB-5C49-421F-8EB4-D2FB417BF72E}"/>
    <dgm:cxn modelId="{C06AB199-E6FF-4A5F-A042-70F882E2C8C8}" type="presParOf" srcId="{80457C1A-04F6-40CB-A008-6CF8D34402B4}" destId="{415860A4-D172-43B0-99D5-6983489A11A4}" srcOrd="0" destOrd="0" presId="urn:microsoft.com/office/officeart/2005/8/layout/hierarchy1"/>
    <dgm:cxn modelId="{CB79E885-E622-4167-8E6D-8DBB57F4DCE2}" type="presParOf" srcId="{415860A4-D172-43B0-99D5-6983489A11A4}" destId="{7066C5EE-4FC5-4355-94F4-3BEFBDBF7AA6}" srcOrd="0" destOrd="0" presId="urn:microsoft.com/office/officeart/2005/8/layout/hierarchy1"/>
    <dgm:cxn modelId="{5E17A1A6-9D4A-44EA-B64C-263832424B3B}" type="presParOf" srcId="{7066C5EE-4FC5-4355-94F4-3BEFBDBF7AA6}" destId="{FA2B12D0-3B13-413A-A96F-E062B2F43096}" srcOrd="0" destOrd="0" presId="urn:microsoft.com/office/officeart/2005/8/layout/hierarchy1"/>
    <dgm:cxn modelId="{3202993A-F07F-42A1-BB1F-D90E51F40AA2}" type="presParOf" srcId="{7066C5EE-4FC5-4355-94F4-3BEFBDBF7AA6}" destId="{672BBAF4-6D2F-490F-8D82-FDC32488CDE3}" srcOrd="1" destOrd="0" presId="urn:microsoft.com/office/officeart/2005/8/layout/hierarchy1"/>
    <dgm:cxn modelId="{448E2323-0310-404D-8C9E-503E98679A8F}" type="presParOf" srcId="{415860A4-D172-43B0-99D5-6983489A11A4}" destId="{86C40240-7334-43C8-AC51-873FD4D37D71}" srcOrd="1" destOrd="0" presId="urn:microsoft.com/office/officeart/2005/8/layout/hierarchy1"/>
    <dgm:cxn modelId="{086F7840-22D7-41CB-A133-05956FC31FE7}" type="presParOf" srcId="{80457C1A-04F6-40CB-A008-6CF8D34402B4}" destId="{77B732DE-A692-4EE2-9E74-6A3C0CD0C428}" srcOrd="1" destOrd="0" presId="urn:microsoft.com/office/officeart/2005/8/layout/hierarchy1"/>
    <dgm:cxn modelId="{CBFE8DE5-B9F9-4B33-B7F3-449732105D51}" type="presParOf" srcId="{77B732DE-A692-4EE2-9E74-6A3C0CD0C428}" destId="{5E3F1532-2758-4944-8F6D-B9683E63486F}" srcOrd="0" destOrd="0" presId="urn:microsoft.com/office/officeart/2005/8/layout/hierarchy1"/>
    <dgm:cxn modelId="{0FA991BA-3466-4C27-BBBA-9A3BB78F9E27}" type="presParOf" srcId="{5E3F1532-2758-4944-8F6D-B9683E63486F}" destId="{289C9F76-1653-4CEB-939A-04CA33E53FBC}" srcOrd="0" destOrd="0" presId="urn:microsoft.com/office/officeart/2005/8/layout/hierarchy1"/>
    <dgm:cxn modelId="{A57F3E98-AC06-4A38-8613-045F082427F0}" type="presParOf" srcId="{5E3F1532-2758-4944-8F6D-B9683E63486F}" destId="{287041FD-5920-46A2-8B57-891A4FB120EE}" srcOrd="1" destOrd="0" presId="urn:microsoft.com/office/officeart/2005/8/layout/hierarchy1"/>
    <dgm:cxn modelId="{AB764140-692C-416B-860D-B2FFB5F9B791}" type="presParOf" srcId="{77B732DE-A692-4EE2-9E74-6A3C0CD0C428}" destId="{27965C63-4D0F-413C-945E-4D1815057AFD}" srcOrd="1" destOrd="0" presId="urn:microsoft.com/office/officeart/2005/8/layout/hierarchy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E307B4-CD8A-4D7C-B4F2-4FDCCC8AD83D}">
      <dsp:nvSpPr>
        <dsp:cNvPr id="0" name=""/>
        <dsp:cNvSpPr/>
      </dsp:nvSpPr>
      <dsp:spPr>
        <a:xfrm>
          <a:off x="0" y="1620"/>
          <a:ext cx="3360771" cy="0"/>
        </a:xfrm>
        <a:prstGeom prst="line">
          <a:avLst/>
        </a:prstGeom>
        <a:blipFill>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w="9525" cap="flat" cmpd="sng" algn="ctr">
          <a:solidFill>
            <a:schemeClr val="accent2">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75B587C5-769C-4730-A72E-8EEFA9829293}">
      <dsp:nvSpPr>
        <dsp:cNvPr id="0" name=""/>
        <dsp:cNvSpPr/>
      </dsp:nvSpPr>
      <dsp:spPr>
        <a:xfrm>
          <a:off x="0" y="1620"/>
          <a:ext cx="3360771" cy="552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What’s New</a:t>
          </a:r>
        </a:p>
      </dsp:txBody>
      <dsp:txXfrm>
        <a:off x="0" y="1620"/>
        <a:ext cx="3360771" cy="552615"/>
      </dsp:txXfrm>
    </dsp:sp>
    <dsp:sp modelId="{76F54901-6A97-49C6-B670-EFDC88265941}">
      <dsp:nvSpPr>
        <dsp:cNvPr id="0" name=""/>
        <dsp:cNvSpPr/>
      </dsp:nvSpPr>
      <dsp:spPr>
        <a:xfrm>
          <a:off x="0" y="554236"/>
          <a:ext cx="3360771" cy="0"/>
        </a:xfrm>
        <a:prstGeom prst="line">
          <a:avLst/>
        </a:prstGeom>
        <a:blipFill>
          <a:blip xmlns:r="http://schemas.openxmlformats.org/officeDocument/2006/relationships" r:embed="rId1">
            <a:duotone>
              <a:schemeClr val="accent3">
                <a:hueOff val="0"/>
                <a:satOff val="0"/>
                <a:lumOff val="0"/>
                <a:alphaOff val="0"/>
                <a:shade val="74000"/>
                <a:satMod val="130000"/>
                <a:lumMod val="90000"/>
              </a:schemeClr>
              <a:schemeClr val="accent3">
                <a:hueOff val="0"/>
                <a:satOff val="0"/>
                <a:lumOff val="0"/>
                <a:alphaOff val="0"/>
                <a:tint val="94000"/>
                <a:satMod val="120000"/>
                <a:lumMod val="104000"/>
              </a:schemeClr>
            </a:duotone>
          </a:blip>
          <a:tile tx="0" ty="0" sx="100000" sy="100000" flip="none" algn="tl"/>
        </a:blipFill>
        <a:ln w="9525" cap="flat" cmpd="sng" algn="ctr">
          <a:solidFill>
            <a:schemeClr val="accent3">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C3E6EF2C-9769-4849-A0D8-BED304076CD5}">
      <dsp:nvSpPr>
        <dsp:cNvPr id="0" name=""/>
        <dsp:cNvSpPr/>
      </dsp:nvSpPr>
      <dsp:spPr>
        <a:xfrm>
          <a:off x="0" y="554236"/>
          <a:ext cx="3360771" cy="552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Coming Soon</a:t>
          </a:r>
        </a:p>
      </dsp:txBody>
      <dsp:txXfrm>
        <a:off x="0" y="554236"/>
        <a:ext cx="3360771" cy="552615"/>
      </dsp:txXfrm>
    </dsp:sp>
    <dsp:sp modelId="{C7A292EB-06EC-4CA5-98AE-0B020689904A}">
      <dsp:nvSpPr>
        <dsp:cNvPr id="0" name=""/>
        <dsp:cNvSpPr/>
      </dsp:nvSpPr>
      <dsp:spPr>
        <a:xfrm>
          <a:off x="0" y="1106852"/>
          <a:ext cx="3360771" cy="0"/>
        </a:xfrm>
        <a:prstGeom prst="line">
          <a:avLst/>
        </a:prstGeom>
        <a:blipFill>
          <a:blip xmlns:r="http://schemas.openxmlformats.org/officeDocument/2006/relationships" r:embed="rId1">
            <a:duotone>
              <a:schemeClr val="accent4">
                <a:hueOff val="0"/>
                <a:satOff val="0"/>
                <a:lumOff val="0"/>
                <a:alphaOff val="0"/>
                <a:shade val="74000"/>
                <a:satMod val="130000"/>
                <a:lumMod val="90000"/>
              </a:schemeClr>
              <a:schemeClr val="accent4">
                <a:hueOff val="0"/>
                <a:satOff val="0"/>
                <a:lumOff val="0"/>
                <a:alphaOff val="0"/>
                <a:tint val="94000"/>
                <a:satMod val="120000"/>
                <a:lumMod val="104000"/>
              </a:schemeClr>
            </a:duotone>
          </a:blip>
          <a:tile tx="0" ty="0" sx="100000" sy="100000" flip="none" algn="tl"/>
        </a:blipFill>
        <a:ln w="9525" cap="flat" cmpd="sng" algn="ctr">
          <a:solidFill>
            <a:schemeClr val="accent4">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DDF80049-A5B4-490E-BDD0-95098E1A9A6E}">
      <dsp:nvSpPr>
        <dsp:cNvPr id="0" name=""/>
        <dsp:cNvSpPr/>
      </dsp:nvSpPr>
      <dsp:spPr>
        <a:xfrm>
          <a:off x="0" y="1106852"/>
          <a:ext cx="3360771" cy="552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Updates</a:t>
          </a:r>
        </a:p>
      </dsp:txBody>
      <dsp:txXfrm>
        <a:off x="0" y="1106852"/>
        <a:ext cx="3360771" cy="552615"/>
      </dsp:txXfrm>
    </dsp:sp>
    <dsp:sp modelId="{E98D145B-EF6E-4FB1-96DB-03806022FD33}">
      <dsp:nvSpPr>
        <dsp:cNvPr id="0" name=""/>
        <dsp:cNvSpPr/>
      </dsp:nvSpPr>
      <dsp:spPr>
        <a:xfrm>
          <a:off x="0" y="1659468"/>
          <a:ext cx="3360771" cy="0"/>
        </a:xfrm>
        <a:prstGeom prst="line">
          <a:avLst/>
        </a:prstGeom>
        <a:blipFill>
          <a:blip xmlns:r="http://schemas.openxmlformats.org/officeDocument/2006/relationships" r:embed="rId1">
            <a:duotone>
              <a:schemeClr val="accent5">
                <a:hueOff val="0"/>
                <a:satOff val="0"/>
                <a:lumOff val="0"/>
                <a:alphaOff val="0"/>
                <a:shade val="74000"/>
                <a:satMod val="130000"/>
                <a:lumMod val="90000"/>
              </a:schemeClr>
              <a:schemeClr val="accent5">
                <a:hueOff val="0"/>
                <a:satOff val="0"/>
                <a:lumOff val="0"/>
                <a:alphaOff val="0"/>
                <a:tint val="94000"/>
                <a:satMod val="120000"/>
                <a:lumMod val="104000"/>
              </a:schemeClr>
            </a:duotone>
          </a:blip>
          <a:tile tx="0" ty="0" sx="100000" sy="100000" flip="none" algn="tl"/>
        </a:blipFill>
        <a:ln w="9525" cap="flat" cmpd="sng" algn="ctr">
          <a:solidFill>
            <a:schemeClr val="accent5">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6CF2CC33-483A-445A-B925-786A920E2729}">
      <dsp:nvSpPr>
        <dsp:cNvPr id="0" name=""/>
        <dsp:cNvSpPr/>
      </dsp:nvSpPr>
      <dsp:spPr>
        <a:xfrm>
          <a:off x="0" y="1659468"/>
          <a:ext cx="3360771" cy="552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D&amp;S Diversified Technologies</a:t>
          </a:r>
        </a:p>
      </dsp:txBody>
      <dsp:txXfrm>
        <a:off x="0" y="1659468"/>
        <a:ext cx="3360771" cy="552615"/>
      </dsp:txXfrm>
    </dsp:sp>
    <dsp:sp modelId="{BC3D4A21-539C-4004-8E14-1789DEFEC175}">
      <dsp:nvSpPr>
        <dsp:cNvPr id="0" name=""/>
        <dsp:cNvSpPr/>
      </dsp:nvSpPr>
      <dsp:spPr>
        <a:xfrm>
          <a:off x="0" y="2212083"/>
          <a:ext cx="3360771" cy="0"/>
        </a:xfrm>
        <a:prstGeom prst="line">
          <a:avLst/>
        </a:prstGeom>
        <a:blipFill>
          <a:blip xmlns:r="http://schemas.openxmlformats.org/officeDocument/2006/relationships" r:embed="rId1">
            <a:duotone>
              <a:schemeClr val="accent6">
                <a:hueOff val="0"/>
                <a:satOff val="0"/>
                <a:lumOff val="0"/>
                <a:alphaOff val="0"/>
                <a:shade val="74000"/>
                <a:satMod val="130000"/>
                <a:lumMod val="90000"/>
              </a:schemeClr>
              <a:schemeClr val="accent6">
                <a:hueOff val="0"/>
                <a:satOff val="0"/>
                <a:lumOff val="0"/>
                <a:alphaOff val="0"/>
                <a:tint val="94000"/>
                <a:satMod val="120000"/>
                <a:lumMod val="104000"/>
              </a:schemeClr>
            </a:duotone>
          </a:blip>
          <a:tile tx="0" ty="0" sx="100000" sy="100000" flip="none" algn="tl"/>
        </a:blipFill>
        <a:ln w="9525" cap="flat" cmpd="sng" algn="ctr">
          <a:solidFill>
            <a:schemeClr val="accent6">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2F726D1E-AF29-4117-93E5-BCF69A3B7EB6}">
      <dsp:nvSpPr>
        <dsp:cNvPr id="0" name=""/>
        <dsp:cNvSpPr/>
      </dsp:nvSpPr>
      <dsp:spPr>
        <a:xfrm>
          <a:off x="0" y="2212083"/>
          <a:ext cx="3360771" cy="552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Moodle</a:t>
          </a:r>
        </a:p>
      </dsp:txBody>
      <dsp:txXfrm>
        <a:off x="0" y="2212083"/>
        <a:ext cx="3360771" cy="552615"/>
      </dsp:txXfrm>
    </dsp:sp>
    <dsp:sp modelId="{3B60010B-092E-4D5F-A308-A7BD3E68FDFA}">
      <dsp:nvSpPr>
        <dsp:cNvPr id="0" name=""/>
        <dsp:cNvSpPr/>
      </dsp:nvSpPr>
      <dsp:spPr>
        <a:xfrm>
          <a:off x="0" y="2764699"/>
          <a:ext cx="3360771" cy="0"/>
        </a:xfrm>
        <a:prstGeom prst="line">
          <a:avLst/>
        </a:prstGeom>
        <a:blipFill>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w="9525" cap="flat" cmpd="sng" algn="ctr">
          <a:solidFill>
            <a:schemeClr val="accent2">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894E9BA7-6461-4527-AEDD-9D9055ECDFD4}">
      <dsp:nvSpPr>
        <dsp:cNvPr id="0" name=""/>
        <dsp:cNvSpPr/>
      </dsp:nvSpPr>
      <dsp:spPr>
        <a:xfrm>
          <a:off x="0" y="2764699"/>
          <a:ext cx="3360771" cy="552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Reminders</a:t>
          </a:r>
        </a:p>
      </dsp:txBody>
      <dsp:txXfrm>
        <a:off x="0" y="2764699"/>
        <a:ext cx="3360771" cy="5526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2EAACE-4486-4905-8988-78586B20BC2B}">
      <dsp:nvSpPr>
        <dsp:cNvPr id="0" name=""/>
        <dsp:cNvSpPr/>
      </dsp:nvSpPr>
      <dsp:spPr>
        <a:xfrm>
          <a:off x="46" y="109575"/>
          <a:ext cx="4486496" cy="854324"/>
        </a:xfrm>
        <a:prstGeom prst="rect">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b="1" kern="1200"/>
            <a:t>The initial data entry should only include the student’s </a:t>
          </a:r>
          <a:endParaRPr lang="en-US" sz="2500" kern="1200"/>
        </a:p>
      </dsp:txBody>
      <dsp:txXfrm>
        <a:off x="46" y="109575"/>
        <a:ext cx="4486496" cy="854324"/>
      </dsp:txXfrm>
    </dsp:sp>
    <dsp:sp modelId="{F3DEA9FD-1B81-4AFB-B9FC-29CDA471326D}">
      <dsp:nvSpPr>
        <dsp:cNvPr id="0" name=""/>
        <dsp:cNvSpPr/>
      </dsp:nvSpPr>
      <dsp:spPr>
        <a:xfrm>
          <a:off x="46" y="963900"/>
          <a:ext cx="4486496" cy="1801406"/>
        </a:xfrm>
        <a:prstGeom prst="rect">
          <a:avLst/>
        </a:prstGeom>
        <a:solidFill>
          <a:schemeClr val="dk2">
            <a:alpha val="90000"/>
            <a:tint val="40000"/>
            <a:hueOff val="0"/>
            <a:satOff val="0"/>
            <a:lumOff val="0"/>
            <a:alphaOff val="0"/>
          </a:schemeClr>
        </a:solidFill>
        <a:ln w="1587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b="1" kern="1200" dirty="0"/>
            <a:t>Name</a:t>
          </a:r>
          <a:endParaRPr lang="en-US" sz="2500" kern="1200" dirty="0"/>
        </a:p>
        <a:p>
          <a:pPr marL="228600" lvl="1" indent="-228600" algn="l" defTabSz="1111250">
            <a:lnSpc>
              <a:spcPct val="90000"/>
            </a:lnSpc>
            <a:spcBef>
              <a:spcPct val="0"/>
            </a:spcBef>
            <a:spcAft>
              <a:spcPct val="15000"/>
            </a:spcAft>
            <a:buChar char="•"/>
          </a:pPr>
          <a:r>
            <a:rPr lang="en-US" sz="2500" b="1" kern="1200"/>
            <a:t>Email address</a:t>
          </a:r>
          <a:endParaRPr lang="en-US" sz="2500" kern="1200"/>
        </a:p>
        <a:p>
          <a:pPr marL="228600" lvl="1" indent="-228600" algn="l" defTabSz="1111250">
            <a:lnSpc>
              <a:spcPct val="90000"/>
            </a:lnSpc>
            <a:spcBef>
              <a:spcPct val="0"/>
            </a:spcBef>
            <a:spcAft>
              <a:spcPct val="15000"/>
            </a:spcAft>
            <a:buChar char="•"/>
          </a:pPr>
          <a:r>
            <a:rPr lang="en-US" sz="2500" b="1" kern="1200" dirty="0"/>
            <a:t>Phone number</a:t>
          </a:r>
          <a:endParaRPr lang="en-US" sz="2500" kern="1200" dirty="0"/>
        </a:p>
      </dsp:txBody>
      <dsp:txXfrm>
        <a:off x="46" y="963900"/>
        <a:ext cx="4486496" cy="1801406"/>
      </dsp:txXfrm>
    </dsp:sp>
    <dsp:sp modelId="{72ABBF9E-DCC5-4132-A73A-61DF30075387}">
      <dsp:nvSpPr>
        <dsp:cNvPr id="0" name=""/>
        <dsp:cNvSpPr/>
      </dsp:nvSpPr>
      <dsp:spPr>
        <a:xfrm>
          <a:off x="5114653" y="109575"/>
          <a:ext cx="4486496" cy="854324"/>
        </a:xfrm>
        <a:prstGeom prst="rect">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b="1" kern="1200" dirty="0"/>
            <a:t>The student should  complete the rest of their demographics</a:t>
          </a:r>
          <a:endParaRPr lang="en-US" sz="2500" kern="1200" dirty="0"/>
        </a:p>
      </dsp:txBody>
      <dsp:txXfrm>
        <a:off x="5114653" y="109575"/>
        <a:ext cx="4486496" cy="854324"/>
      </dsp:txXfrm>
    </dsp:sp>
    <dsp:sp modelId="{FE2EC3BA-6210-4928-8D34-88F17F395F72}">
      <dsp:nvSpPr>
        <dsp:cNvPr id="0" name=""/>
        <dsp:cNvSpPr/>
      </dsp:nvSpPr>
      <dsp:spPr>
        <a:xfrm>
          <a:off x="5114653" y="963900"/>
          <a:ext cx="4486496" cy="1801406"/>
        </a:xfrm>
        <a:prstGeom prst="rect">
          <a:avLst/>
        </a:prstGeom>
        <a:solidFill>
          <a:schemeClr val="dk2">
            <a:alpha val="90000"/>
            <a:tint val="40000"/>
            <a:hueOff val="0"/>
            <a:satOff val="0"/>
            <a:lumOff val="0"/>
            <a:alphaOff val="0"/>
          </a:schemeClr>
        </a:solidFill>
        <a:ln w="1587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b="1" kern="1200" dirty="0"/>
            <a:t>Address</a:t>
          </a:r>
        </a:p>
        <a:p>
          <a:pPr marL="228600" lvl="1" indent="-228600" algn="l" defTabSz="1111250">
            <a:lnSpc>
              <a:spcPct val="90000"/>
            </a:lnSpc>
            <a:spcBef>
              <a:spcPct val="0"/>
            </a:spcBef>
            <a:spcAft>
              <a:spcPct val="15000"/>
            </a:spcAft>
            <a:buChar char="•"/>
          </a:pPr>
          <a:r>
            <a:rPr lang="en-US" sz="2500" b="1" kern="1200" dirty="0"/>
            <a:t>Date of birth</a:t>
          </a:r>
        </a:p>
        <a:p>
          <a:pPr marL="228600" lvl="1" indent="-228600" algn="l" defTabSz="1111250">
            <a:lnSpc>
              <a:spcPct val="90000"/>
            </a:lnSpc>
            <a:spcBef>
              <a:spcPct val="0"/>
            </a:spcBef>
            <a:spcAft>
              <a:spcPct val="15000"/>
            </a:spcAft>
            <a:buChar char="•"/>
          </a:pPr>
          <a:r>
            <a:rPr lang="en-US" sz="2500" b="1" kern="1200" dirty="0"/>
            <a:t>Social Security number</a:t>
          </a:r>
        </a:p>
        <a:p>
          <a:pPr marL="228600" lvl="1" indent="-228600" algn="l" defTabSz="1111250">
            <a:lnSpc>
              <a:spcPct val="90000"/>
            </a:lnSpc>
            <a:spcBef>
              <a:spcPct val="0"/>
            </a:spcBef>
            <a:spcAft>
              <a:spcPct val="15000"/>
            </a:spcAft>
            <a:buChar char="•"/>
          </a:pPr>
          <a:r>
            <a:rPr lang="en-US" sz="2500" b="1" kern="1200" dirty="0"/>
            <a:t>Etc. </a:t>
          </a:r>
        </a:p>
      </dsp:txBody>
      <dsp:txXfrm>
        <a:off x="5114653" y="963900"/>
        <a:ext cx="4486496" cy="18014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F26C2-F7CB-4488-A97D-9FDBE591F667}">
      <dsp:nvSpPr>
        <dsp:cNvPr id="0" name=""/>
        <dsp:cNvSpPr/>
      </dsp:nvSpPr>
      <dsp:spPr>
        <a:xfrm>
          <a:off x="1128890" y="1206"/>
          <a:ext cx="2294817" cy="137689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t>practice on the device that they will be using when testing</a:t>
          </a:r>
          <a:endParaRPr lang="en-US" sz="2100" kern="1200" dirty="0"/>
        </a:p>
      </dsp:txBody>
      <dsp:txXfrm>
        <a:off x="1128890" y="1206"/>
        <a:ext cx="2294817" cy="1376890"/>
      </dsp:txXfrm>
    </dsp:sp>
    <dsp:sp modelId="{20CA9CB0-4257-444D-999C-6A6845D3C5EB}">
      <dsp:nvSpPr>
        <dsp:cNvPr id="0" name=""/>
        <dsp:cNvSpPr/>
      </dsp:nvSpPr>
      <dsp:spPr>
        <a:xfrm>
          <a:off x="3653189" y="1206"/>
          <a:ext cx="2294817" cy="137689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t>use an updated browser to support transcriptions in TMU</a:t>
          </a:r>
          <a:r>
            <a:rPr lang="en-US" sz="2100" b="1" kern="1200" dirty="0">
              <a:sym typeface="Symbol"/>
            </a:rPr>
            <a:t></a:t>
          </a:r>
          <a:endParaRPr lang="en-US" sz="2100" kern="1200" dirty="0"/>
        </a:p>
      </dsp:txBody>
      <dsp:txXfrm>
        <a:off x="3653189" y="1206"/>
        <a:ext cx="2294817" cy="1376890"/>
      </dsp:txXfrm>
    </dsp:sp>
    <dsp:sp modelId="{8E5B1FE0-3786-4E16-8696-BF81FAD0E635}">
      <dsp:nvSpPr>
        <dsp:cNvPr id="0" name=""/>
        <dsp:cNvSpPr/>
      </dsp:nvSpPr>
      <dsp:spPr>
        <a:xfrm>
          <a:off x="6177488" y="1206"/>
          <a:ext cx="2294817" cy="137689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t>get familiar with Zoom</a:t>
          </a:r>
          <a:endParaRPr lang="en-US" sz="2100" kern="1200" dirty="0"/>
        </a:p>
      </dsp:txBody>
      <dsp:txXfrm>
        <a:off x="6177488" y="1206"/>
        <a:ext cx="2294817" cy="1376890"/>
      </dsp:txXfrm>
    </dsp:sp>
    <dsp:sp modelId="{3ED317BD-DD76-46FC-8EA6-A57BC3B96C12}">
      <dsp:nvSpPr>
        <dsp:cNvPr id="0" name=""/>
        <dsp:cNvSpPr/>
      </dsp:nvSpPr>
      <dsp:spPr>
        <a:xfrm>
          <a:off x="1128890" y="1607578"/>
          <a:ext cx="2294817" cy="137689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t>login a few minutes early</a:t>
          </a:r>
          <a:endParaRPr lang="en-US" sz="2100" kern="1200" dirty="0"/>
        </a:p>
      </dsp:txBody>
      <dsp:txXfrm>
        <a:off x="1128890" y="1607578"/>
        <a:ext cx="2294817" cy="1376890"/>
      </dsp:txXfrm>
    </dsp:sp>
    <dsp:sp modelId="{3F24849A-0909-4EF1-A863-7AA4687C9C89}">
      <dsp:nvSpPr>
        <dsp:cNvPr id="0" name=""/>
        <dsp:cNvSpPr/>
      </dsp:nvSpPr>
      <dsp:spPr>
        <a:xfrm>
          <a:off x="3653189" y="1607578"/>
          <a:ext cx="2294817" cy="137689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t>speak loudly and clearly</a:t>
          </a:r>
          <a:endParaRPr lang="en-US" sz="2100" kern="1200" dirty="0"/>
        </a:p>
      </dsp:txBody>
      <dsp:txXfrm>
        <a:off x="3653189" y="1607578"/>
        <a:ext cx="2294817" cy="1376890"/>
      </dsp:txXfrm>
    </dsp:sp>
    <dsp:sp modelId="{7D9F5E21-F229-45DD-8403-A12FE98C3897}">
      <dsp:nvSpPr>
        <dsp:cNvPr id="0" name=""/>
        <dsp:cNvSpPr/>
      </dsp:nvSpPr>
      <dsp:spPr>
        <a:xfrm>
          <a:off x="6177488" y="1607578"/>
          <a:ext cx="2294817" cy="137689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t>point with their finger when reading</a:t>
          </a:r>
          <a:endParaRPr lang="en-US" sz="2100" kern="1200" dirty="0"/>
        </a:p>
      </dsp:txBody>
      <dsp:txXfrm>
        <a:off x="6177488" y="1607578"/>
        <a:ext cx="2294817" cy="13768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A1E686-3583-426B-968F-A394EA2B8F85}">
      <dsp:nvSpPr>
        <dsp:cNvPr id="0" name=""/>
        <dsp:cNvSpPr/>
      </dsp:nvSpPr>
      <dsp:spPr>
        <a:xfrm>
          <a:off x="271908" y="121"/>
          <a:ext cx="3881733" cy="246490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2FA5D9-3288-4C0B-B926-20459E9D90ED}">
      <dsp:nvSpPr>
        <dsp:cNvPr id="0" name=""/>
        <dsp:cNvSpPr/>
      </dsp:nvSpPr>
      <dsp:spPr>
        <a:xfrm>
          <a:off x="703212" y="409860"/>
          <a:ext cx="3881733" cy="246490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100000"/>
            </a:lnSpc>
            <a:spcBef>
              <a:spcPct val="0"/>
            </a:spcBef>
            <a:spcAft>
              <a:spcPct val="35000"/>
            </a:spcAft>
            <a:buNone/>
          </a:pPr>
          <a:r>
            <a:rPr lang="en-US" sz="2400" b="1" kern="1200" dirty="0"/>
            <a:t>One MAP Trainer from Service Provider is unexpectedly gone, a second MAP Trainer from same Service Provider may take over</a:t>
          </a:r>
          <a:endParaRPr lang="en-US" sz="2400" kern="1200" dirty="0"/>
        </a:p>
      </dsp:txBody>
      <dsp:txXfrm>
        <a:off x="775406" y="482054"/>
        <a:ext cx="3737345" cy="2320513"/>
      </dsp:txXfrm>
    </dsp:sp>
    <dsp:sp modelId="{FFB59111-2B83-4DD9-9713-76691F98FB18}">
      <dsp:nvSpPr>
        <dsp:cNvPr id="0" name=""/>
        <dsp:cNvSpPr/>
      </dsp:nvSpPr>
      <dsp:spPr>
        <a:xfrm>
          <a:off x="5016250" y="121"/>
          <a:ext cx="3881733" cy="246490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6AFCA6-4F31-4562-8531-B45C02A036C6}">
      <dsp:nvSpPr>
        <dsp:cNvPr id="0" name=""/>
        <dsp:cNvSpPr/>
      </dsp:nvSpPr>
      <dsp:spPr>
        <a:xfrm>
          <a:off x="5447554" y="409860"/>
          <a:ext cx="3881733" cy="246490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100000"/>
            </a:lnSpc>
            <a:spcBef>
              <a:spcPct val="0"/>
            </a:spcBef>
            <a:spcAft>
              <a:spcPct val="35000"/>
            </a:spcAft>
            <a:buNone/>
          </a:pPr>
          <a:r>
            <a:rPr lang="en-US" sz="2400" b="1" kern="1200" dirty="0"/>
            <a:t>Contact:</a:t>
          </a:r>
        </a:p>
        <a:p>
          <a:pPr marL="0" lvl="0" indent="0" algn="ctr" defTabSz="1066800">
            <a:lnSpc>
              <a:spcPct val="100000"/>
            </a:lnSpc>
            <a:spcBef>
              <a:spcPct val="0"/>
            </a:spcBef>
            <a:spcAft>
              <a:spcPct val="35000"/>
            </a:spcAft>
            <a:buNone/>
          </a:pPr>
          <a:r>
            <a:rPr lang="en-US" sz="2400" b="1" kern="1200" dirty="0"/>
            <a:t>D&amp;S</a:t>
          </a:r>
        </a:p>
        <a:p>
          <a:pPr marL="0" lvl="0" indent="0" algn="ctr" defTabSz="1066800">
            <a:lnSpc>
              <a:spcPct val="100000"/>
            </a:lnSpc>
            <a:spcBef>
              <a:spcPct val="0"/>
            </a:spcBef>
            <a:spcAft>
              <a:spcPct val="35000"/>
            </a:spcAft>
            <a:buNone/>
          </a:pPr>
          <a:r>
            <a:rPr lang="en-US" sz="2400" b="1" kern="1200" dirty="0"/>
            <a:t>and</a:t>
          </a:r>
        </a:p>
        <a:p>
          <a:pPr marL="0" lvl="0" indent="0" algn="ctr" defTabSz="1066800">
            <a:lnSpc>
              <a:spcPct val="100000"/>
            </a:lnSpc>
            <a:spcBef>
              <a:spcPct val="0"/>
            </a:spcBef>
            <a:spcAft>
              <a:spcPct val="35000"/>
            </a:spcAft>
            <a:buNone/>
          </a:pPr>
          <a:r>
            <a:rPr lang="en-US" sz="2400" b="1" kern="1200" dirty="0"/>
            <a:t>CDDER</a:t>
          </a:r>
        </a:p>
      </dsp:txBody>
      <dsp:txXfrm>
        <a:off x="5519748" y="482054"/>
        <a:ext cx="3737345" cy="23205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2B12D0-3B13-413A-A96F-E062B2F43096}">
      <dsp:nvSpPr>
        <dsp:cNvPr id="0" name=""/>
        <dsp:cNvSpPr/>
      </dsp:nvSpPr>
      <dsp:spPr>
        <a:xfrm>
          <a:off x="99621" y="837"/>
          <a:ext cx="4029408" cy="2558674"/>
        </a:xfrm>
        <a:prstGeom prst="roundRect">
          <a:avLst>
            <a:gd name="adj" fmla="val 1000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2BBAF4-6D2F-490F-8D82-FDC32488CDE3}">
      <dsp:nvSpPr>
        <dsp:cNvPr id="0" name=""/>
        <dsp:cNvSpPr/>
      </dsp:nvSpPr>
      <dsp:spPr>
        <a:xfrm>
          <a:off x="547333" y="426163"/>
          <a:ext cx="4029408" cy="2558674"/>
        </a:xfrm>
        <a:prstGeom prst="roundRect">
          <a:avLst>
            <a:gd name="adj" fmla="val 10000"/>
          </a:avLst>
        </a:prstGeom>
        <a:solidFill>
          <a:schemeClr val="lt1">
            <a:alpha val="90000"/>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US" sz="4700" u="sng" kern="1200" dirty="0">
              <a:solidFill>
                <a:srgbClr val="C00000"/>
              </a:solidFill>
              <a:hlinkClick xmlns:r="http://schemas.openxmlformats.org/officeDocument/2006/relationships" r:id="rId1">
                <a:extLst>
                  <a:ext uri="{A12FA001-AC4F-418D-AE19-62706E023703}">
                    <ahyp:hlinkClr xmlns:ahyp="http://schemas.microsoft.com/office/drawing/2018/hyperlinkcolor" val="tx"/>
                  </a:ext>
                </a:extLst>
              </a:hlinkClick>
            </a:rPr>
            <a:t>cdunn@ltps.us</a:t>
          </a:r>
          <a:endParaRPr lang="en-US" sz="4700" kern="1200" dirty="0">
            <a:solidFill>
              <a:srgbClr val="C00000"/>
            </a:solidFill>
          </a:endParaRPr>
        </a:p>
      </dsp:txBody>
      <dsp:txXfrm>
        <a:off x="622274" y="501104"/>
        <a:ext cx="3879526" cy="2408792"/>
      </dsp:txXfrm>
    </dsp:sp>
    <dsp:sp modelId="{289C9F76-1653-4CEB-939A-04CA33E53FBC}">
      <dsp:nvSpPr>
        <dsp:cNvPr id="0" name=""/>
        <dsp:cNvSpPr/>
      </dsp:nvSpPr>
      <dsp:spPr>
        <a:xfrm>
          <a:off x="5024454" y="837"/>
          <a:ext cx="4029408" cy="2558674"/>
        </a:xfrm>
        <a:prstGeom prst="roundRect">
          <a:avLst>
            <a:gd name="adj" fmla="val 1000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7041FD-5920-46A2-8B57-891A4FB120EE}">
      <dsp:nvSpPr>
        <dsp:cNvPr id="0" name=""/>
        <dsp:cNvSpPr/>
      </dsp:nvSpPr>
      <dsp:spPr>
        <a:xfrm>
          <a:off x="5472166" y="426163"/>
          <a:ext cx="4029408" cy="2558674"/>
        </a:xfrm>
        <a:prstGeom prst="roundRect">
          <a:avLst>
            <a:gd name="adj" fmla="val 10000"/>
          </a:avLst>
        </a:prstGeom>
        <a:solidFill>
          <a:schemeClr val="lt1">
            <a:alpha val="90000"/>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US" sz="4700" b="1" kern="1200"/>
            <a:t>978-458-4000 ext. 135</a:t>
          </a:r>
          <a:endParaRPr lang="en-US" sz="4700" kern="1200"/>
        </a:p>
      </dsp:txBody>
      <dsp:txXfrm>
        <a:off x="5547107" y="501104"/>
        <a:ext cx="3879526" cy="240879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9364DC-40B6-48EB-904E-8C542EC92B08}" type="datetimeFigureOut">
              <a:rPr lang="en-US" smtClean="0"/>
              <a:t>10/27/2021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5E93DF-9726-4E3C-8016-F54F3DDFD73E}" type="slidenum">
              <a:rPr lang="en-US" smtClean="0"/>
              <a:t>‹#›</a:t>
            </a:fld>
            <a:endParaRPr lang="en-US"/>
          </a:p>
        </p:txBody>
      </p:sp>
    </p:spTree>
    <p:extLst>
      <p:ext uri="{BB962C8B-B14F-4D97-AF65-F5344CB8AC3E}">
        <p14:creationId xmlns:p14="http://schemas.microsoft.com/office/powerpoint/2010/main" val="881981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b="1" dirty="0"/>
              <a:t>Welcome to the Fall</a:t>
            </a:r>
            <a:r>
              <a:rPr lang="en-US" b="1" baseline="0" dirty="0"/>
              <a:t> 2021 </a:t>
            </a:r>
            <a:r>
              <a:rPr lang="en-US" b="1" dirty="0"/>
              <a:t>MAP Trainer webinar.  I’m Carolyn</a:t>
            </a:r>
            <a:r>
              <a:rPr lang="en-US" b="1" baseline="0" dirty="0"/>
              <a:t> Whittemore</a:t>
            </a:r>
            <a:r>
              <a:rPr lang="en-US" b="1" dirty="0"/>
              <a:t>, a Department of Developmental Services MAP Coordinator and I’m your webinar presenter.</a:t>
            </a:r>
          </a:p>
          <a:p>
            <a:pPr defTabSz="933237">
              <a:defRPr/>
            </a:pPr>
            <a:endParaRPr lang="en-US" b="1" dirty="0"/>
          </a:p>
          <a:p>
            <a:pPr defTabSz="933237">
              <a:defRPr/>
            </a:pPr>
            <a:r>
              <a:rPr lang="en-US" b="1" dirty="0"/>
              <a:t>By viewing webinars marked</a:t>
            </a:r>
            <a:r>
              <a:rPr lang="en-US" b="1" baseline="0" dirty="0"/>
              <a:t> as ‘required’ within the specific time period, you’ll meet the MAP Trainer meeting ‘attendance’ requirement.</a:t>
            </a:r>
          </a:p>
          <a:p>
            <a:pPr defTabSz="933237">
              <a:defRPr/>
            </a:pPr>
            <a:endParaRPr lang="en-US" b="1" baseline="0" dirty="0"/>
          </a:p>
          <a:p>
            <a:r>
              <a:rPr lang="en-US" b="1" dirty="0"/>
              <a:t>After the webinar, you’re encouraged to contact your Regional</a:t>
            </a:r>
            <a:r>
              <a:rPr lang="en-US" b="1" baseline="0" dirty="0"/>
              <a:t> MAP Coordinator if you have a question or need further clarification on a topic presented.</a:t>
            </a:r>
          </a:p>
          <a:p>
            <a:endParaRPr lang="en-US" dirty="0"/>
          </a:p>
        </p:txBody>
      </p:sp>
      <p:sp>
        <p:nvSpPr>
          <p:cNvPr id="4" name="Slide Number Placeholder 3"/>
          <p:cNvSpPr>
            <a:spLocks noGrp="1"/>
          </p:cNvSpPr>
          <p:nvPr>
            <p:ph type="sldNum" sz="quarter" idx="5"/>
          </p:nvPr>
        </p:nvSpPr>
        <p:spPr/>
        <p:txBody>
          <a:bodyPr/>
          <a:lstStyle/>
          <a:p>
            <a:fld id="{E75E93DF-9726-4E3C-8016-F54F3DDFD73E}" type="slidenum">
              <a:rPr lang="en-US" smtClean="0"/>
              <a:t>1</a:t>
            </a:fld>
            <a:endParaRPr lang="en-US"/>
          </a:p>
        </p:txBody>
      </p:sp>
    </p:spTree>
    <p:extLst>
      <p:ext uri="{BB962C8B-B14F-4D97-AF65-F5344CB8AC3E}">
        <p14:creationId xmlns:p14="http://schemas.microsoft.com/office/powerpoint/2010/main" val="3266263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second project is more of an FYI, we are creating an Overview of the Medication Administration Program Training, it will also be available in Moodle, this</a:t>
            </a:r>
            <a:r>
              <a:rPr lang="en-US" b="1" baseline="0" dirty="0"/>
              <a:t> one</a:t>
            </a:r>
            <a:r>
              <a:rPr lang="en-US" b="1" dirty="0"/>
              <a:t> will be specific to other departments that will want to learn more about MAP,</a:t>
            </a:r>
            <a:r>
              <a:rPr lang="en-US" b="1" baseline="0" dirty="0"/>
              <a:t> </a:t>
            </a:r>
            <a:r>
              <a:rPr lang="en-US" b="1" dirty="0"/>
              <a:t>such as the Office of Quality Enhancement, Investigations, DPPC, etc. Again, when the training is completed, we will send out an announcement with information regarding how interested parties can register</a:t>
            </a:r>
            <a:r>
              <a:rPr lang="en-US" b="1" baseline="0" dirty="0"/>
              <a:t> </a:t>
            </a:r>
            <a:r>
              <a:rPr lang="en-US" b="1" dirty="0"/>
              <a:t>for the course.</a:t>
            </a:r>
            <a:endParaRPr lang="en-US" dirty="0"/>
          </a:p>
        </p:txBody>
      </p:sp>
      <p:sp>
        <p:nvSpPr>
          <p:cNvPr id="4" name="Slide Number Placeholder 3"/>
          <p:cNvSpPr>
            <a:spLocks noGrp="1"/>
          </p:cNvSpPr>
          <p:nvPr>
            <p:ph type="sldNum" sz="quarter" idx="10"/>
          </p:nvPr>
        </p:nvSpPr>
        <p:spPr/>
        <p:txBody>
          <a:bodyPr/>
          <a:lstStyle/>
          <a:p>
            <a:fld id="{E75E93DF-9726-4E3C-8016-F54F3DDFD73E}" type="slidenum">
              <a:rPr lang="en-US" smtClean="0"/>
              <a:t>10</a:t>
            </a:fld>
            <a:endParaRPr lang="en-US"/>
          </a:p>
        </p:txBody>
      </p:sp>
    </p:spTree>
    <p:extLst>
      <p:ext uri="{BB962C8B-B14F-4D97-AF65-F5344CB8AC3E}">
        <p14:creationId xmlns:p14="http://schemas.microsoft.com/office/powerpoint/2010/main" val="2148300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…and then we have projects ‘in the works’ that will be coming your way later…within the following year…</a:t>
            </a:r>
          </a:p>
        </p:txBody>
      </p:sp>
      <p:sp>
        <p:nvSpPr>
          <p:cNvPr id="4" name="Slide Number Placeholder 3"/>
          <p:cNvSpPr>
            <a:spLocks noGrp="1"/>
          </p:cNvSpPr>
          <p:nvPr>
            <p:ph type="sldNum" sz="quarter" idx="5"/>
          </p:nvPr>
        </p:nvSpPr>
        <p:spPr/>
        <p:txBody>
          <a:bodyPr/>
          <a:lstStyle/>
          <a:p>
            <a:fld id="{E75E93DF-9726-4E3C-8016-F54F3DDFD73E}" type="slidenum">
              <a:rPr lang="en-US" smtClean="0"/>
              <a:t>11</a:t>
            </a:fld>
            <a:endParaRPr lang="en-US"/>
          </a:p>
        </p:txBody>
      </p:sp>
    </p:spTree>
    <p:extLst>
      <p:ext uri="{BB962C8B-B14F-4D97-AF65-F5344CB8AC3E}">
        <p14:creationId xmlns:p14="http://schemas.microsoft.com/office/powerpoint/2010/main" val="4285924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first</a:t>
            </a:r>
            <a:r>
              <a:rPr lang="en-US" b="1" baseline="0" dirty="0"/>
              <a:t> one is that a</a:t>
            </a:r>
            <a:r>
              <a:rPr lang="en-US" b="1" dirty="0"/>
              <a:t>ll MAP Certification trainings will be required to be conducted in the ‘Blended’ format.</a:t>
            </a:r>
            <a:endParaRPr lang="en-US" b="1" baseline="0" dirty="0"/>
          </a:p>
          <a:p>
            <a:endParaRPr lang="en-US" b="1" baseline="0" dirty="0"/>
          </a:p>
          <a:p>
            <a:r>
              <a:rPr lang="en-US" b="1" baseline="0" dirty="0"/>
              <a:t>A blended training format means that the 9 units and quizzes of the online MAP Certification course must be completed by all students and that there is a ‘face-to-face’ session or sessions with the MAP Trainer to cover the skills (Medication Administration and Transcription).</a:t>
            </a:r>
          </a:p>
          <a:p>
            <a:endParaRPr lang="en-US" b="1" baseline="0" dirty="0"/>
          </a:p>
          <a:p>
            <a:r>
              <a:rPr lang="en-US" b="1" baseline="0" dirty="0"/>
              <a:t>Based on our goal of offering a standardized training, in addition to Trainer feedback, it has been determined that the blended training format offers the students the most complete learning experience.</a:t>
            </a:r>
            <a:endParaRPr lang="en-US" b="1" dirty="0"/>
          </a:p>
        </p:txBody>
      </p:sp>
      <p:sp>
        <p:nvSpPr>
          <p:cNvPr id="4" name="Slide Number Placeholder 3"/>
          <p:cNvSpPr>
            <a:spLocks noGrp="1"/>
          </p:cNvSpPr>
          <p:nvPr>
            <p:ph type="sldNum" sz="quarter" idx="5"/>
          </p:nvPr>
        </p:nvSpPr>
        <p:spPr/>
        <p:txBody>
          <a:bodyPr/>
          <a:lstStyle/>
          <a:p>
            <a:fld id="{E75E93DF-9726-4E3C-8016-F54F3DDFD73E}" type="slidenum">
              <a:rPr lang="en-US" smtClean="0"/>
              <a:t>12</a:t>
            </a:fld>
            <a:endParaRPr lang="en-US"/>
          </a:p>
        </p:txBody>
      </p:sp>
    </p:spTree>
    <p:extLst>
      <p:ext uri="{BB962C8B-B14F-4D97-AF65-F5344CB8AC3E}">
        <p14:creationId xmlns:p14="http://schemas.microsoft.com/office/powerpoint/2010/main" val="2771661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To help you navigate the process for conducting a ‘Blended Training’ we have created a set of Guidelines and two sample</a:t>
            </a:r>
            <a:r>
              <a:rPr lang="en-US" b="1" baseline="0" dirty="0"/>
              <a:t> </a:t>
            </a:r>
            <a:r>
              <a:rPr lang="en-US" b="1" dirty="0"/>
              <a:t>Power Points that may be used as resource materials when conducting the ‘face-to-face’ skill portions of the training.</a:t>
            </a:r>
          </a:p>
          <a:p>
            <a:endParaRPr lang="en-US" dirty="0"/>
          </a:p>
        </p:txBody>
      </p:sp>
      <p:sp>
        <p:nvSpPr>
          <p:cNvPr id="4" name="Slide Number Placeholder 3"/>
          <p:cNvSpPr>
            <a:spLocks noGrp="1"/>
          </p:cNvSpPr>
          <p:nvPr>
            <p:ph type="sldNum" sz="quarter" idx="10"/>
          </p:nvPr>
        </p:nvSpPr>
        <p:spPr/>
        <p:txBody>
          <a:bodyPr/>
          <a:lstStyle/>
          <a:p>
            <a:fld id="{E75E93DF-9726-4E3C-8016-F54F3DDFD73E}" type="slidenum">
              <a:rPr lang="en-US" smtClean="0"/>
              <a:t>13</a:t>
            </a:fld>
            <a:endParaRPr lang="en-US"/>
          </a:p>
        </p:txBody>
      </p:sp>
    </p:spTree>
    <p:extLst>
      <p:ext uri="{BB962C8B-B14F-4D97-AF65-F5344CB8AC3E}">
        <p14:creationId xmlns:p14="http://schemas.microsoft.com/office/powerpoint/2010/main" val="2453960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a:t>
            </a:r>
            <a:r>
              <a:rPr lang="en-US" b="1" i="1" dirty="0"/>
              <a:t>MAP Trainer Guidelines for the ‘Blended’ MAP Certification Training’</a:t>
            </a:r>
            <a:r>
              <a:rPr lang="en-US" b="1" i="1" baseline="0" dirty="0"/>
              <a:t> </a:t>
            </a:r>
            <a:r>
              <a:rPr lang="en-US" b="1" i="0" baseline="0" dirty="0"/>
              <a:t>will </a:t>
            </a:r>
            <a:r>
              <a:rPr lang="en-US" b="1" baseline="0" dirty="0"/>
              <a:t>provide you with the details of the blended training format and all the various options available to you for when and how you may choose to conduct the face-to-face skill sessions. </a:t>
            </a:r>
            <a:endParaRPr lang="en-US" b="1" dirty="0"/>
          </a:p>
        </p:txBody>
      </p:sp>
      <p:sp>
        <p:nvSpPr>
          <p:cNvPr id="4" name="Slide Number Placeholder 3"/>
          <p:cNvSpPr>
            <a:spLocks noGrp="1"/>
          </p:cNvSpPr>
          <p:nvPr>
            <p:ph type="sldNum" sz="quarter" idx="5"/>
          </p:nvPr>
        </p:nvSpPr>
        <p:spPr/>
        <p:txBody>
          <a:bodyPr/>
          <a:lstStyle/>
          <a:p>
            <a:fld id="{E75E93DF-9726-4E3C-8016-F54F3DDFD73E}" type="slidenum">
              <a:rPr lang="en-US" smtClean="0"/>
              <a:t>14</a:t>
            </a:fld>
            <a:endParaRPr lang="en-US"/>
          </a:p>
        </p:txBody>
      </p:sp>
    </p:spTree>
    <p:extLst>
      <p:ext uri="{BB962C8B-B14F-4D97-AF65-F5344CB8AC3E}">
        <p14:creationId xmlns:p14="http://schemas.microsoft.com/office/powerpoint/2010/main" val="19754083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face-to-face skill</a:t>
            </a:r>
            <a:r>
              <a:rPr lang="en-US" b="1" baseline="0" dirty="0"/>
              <a:t> sessions can be conducted in-person or via a virtual process, or even a combination of the two.</a:t>
            </a:r>
          </a:p>
          <a:p>
            <a:endParaRPr lang="en-US" b="1" baseline="0" dirty="0"/>
          </a:p>
          <a:p>
            <a:r>
              <a:rPr lang="en-US" b="1" baseline="0" dirty="0"/>
              <a:t>If you will be conducting in-person ‘face-to-face’ skill sessions, be sure to check with your Service Provider for training safety guidelines.</a:t>
            </a:r>
            <a:endParaRPr lang="en-US" b="1" dirty="0"/>
          </a:p>
        </p:txBody>
      </p:sp>
      <p:sp>
        <p:nvSpPr>
          <p:cNvPr id="4" name="Slide Number Placeholder 3"/>
          <p:cNvSpPr>
            <a:spLocks noGrp="1"/>
          </p:cNvSpPr>
          <p:nvPr>
            <p:ph type="sldNum" sz="quarter" idx="10"/>
          </p:nvPr>
        </p:nvSpPr>
        <p:spPr/>
        <p:txBody>
          <a:bodyPr/>
          <a:lstStyle/>
          <a:p>
            <a:fld id="{E75E93DF-9726-4E3C-8016-F54F3DDFD73E}" type="slidenum">
              <a:rPr lang="en-US" smtClean="0"/>
              <a:t>15</a:t>
            </a:fld>
            <a:endParaRPr lang="en-US"/>
          </a:p>
        </p:txBody>
      </p:sp>
    </p:spTree>
    <p:extLst>
      <p:ext uri="{BB962C8B-B14F-4D97-AF65-F5344CB8AC3E}">
        <p14:creationId xmlns:p14="http://schemas.microsoft.com/office/powerpoint/2010/main" val="982888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A Medication Administration Skill Session PowerPoint has been created as an option for you to use when conducting the face-to-face session for medication administration. In addition,</a:t>
            </a:r>
            <a:endParaRPr lang="en-US" b="1" dirty="0"/>
          </a:p>
        </p:txBody>
      </p:sp>
      <p:sp>
        <p:nvSpPr>
          <p:cNvPr id="4" name="Slide Number Placeholder 3"/>
          <p:cNvSpPr>
            <a:spLocks noGrp="1"/>
          </p:cNvSpPr>
          <p:nvPr>
            <p:ph type="sldNum" sz="quarter" idx="5"/>
          </p:nvPr>
        </p:nvSpPr>
        <p:spPr/>
        <p:txBody>
          <a:bodyPr/>
          <a:lstStyle/>
          <a:p>
            <a:fld id="{E75E93DF-9726-4E3C-8016-F54F3DDFD73E}" type="slidenum">
              <a:rPr lang="en-US" smtClean="0"/>
              <a:t>16</a:t>
            </a:fld>
            <a:endParaRPr lang="en-US"/>
          </a:p>
        </p:txBody>
      </p:sp>
    </p:spTree>
    <p:extLst>
      <p:ext uri="{BB962C8B-B14F-4D97-AF65-F5344CB8AC3E}">
        <p14:creationId xmlns:p14="http://schemas.microsoft.com/office/powerpoint/2010/main" val="35298519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…a Transcription Skill Session Power Point has been created as an option for you to use when conducting the face-to-face session for Transcription. </a:t>
            </a:r>
          </a:p>
          <a:p>
            <a:endParaRPr lang="en-US" b="1" baseline="0" dirty="0"/>
          </a:p>
          <a:p>
            <a:r>
              <a:rPr lang="en-US" b="1" baseline="0" dirty="0"/>
              <a:t>Students will continue to use their Resource Packets when learning and practicing both skills.</a:t>
            </a:r>
          </a:p>
          <a:p>
            <a:endParaRPr lang="en-US"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Both PowerPoints and the Blended Training Guidelines will be posted on the </a:t>
            </a:r>
            <a:r>
              <a:rPr lang="en-US" b="1" baseline="0" dirty="0" err="1"/>
              <a:t>mapmass</a:t>
            </a:r>
            <a:r>
              <a:rPr lang="en-US" b="1" baseline="0" dirty="0"/>
              <a:t> site.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Remember…this is a ‘heads-up’ of what is coming and is not yet a requirement at this time.</a:t>
            </a:r>
            <a:endParaRPr lang="en-US" dirty="0"/>
          </a:p>
        </p:txBody>
      </p:sp>
      <p:sp>
        <p:nvSpPr>
          <p:cNvPr id="4" name="Slide Number Placeholder 3"/>
          <p:cNvSpPr>
            <a:spLocks noGrp="1"/>
          </p:cNvSpPr>
          <p:nvPr>
            <p:ph type="sldNum" sz="quarter" idx="5"/>
          </p:nvPr>
        </p:nvSpPr>
        <p:spPr/>
        <p:txBody>
          <a:bodyPr/>
          <a:lstStyle/>
          <a:p>
            <a:fld id="{E75E93DF-9726-4E3C-8016-F54F3DDFD73E}" type="slidenum">
              <a:rPr lang="en-US" smtClean="0"/>
              <a:t>17</a:t>
            </a:fld>
            <a:endParaRPr lang="en-US"/>
          </a:p>
        </p:txBody>
      </p:sp>
    </p:spTree>
    <p:extLst>
      <p:ext uri="{BB962C8B-B14F-4D97-AF65-F5344CB8AC3E}">
        <p14:creationId xmlns:p14="http://schemas.microsoft.com/office/powerpoint/2010/main" val="30562276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And speaking of Transcription…there is a plan to remove the Transcription </a:t>
            </a:r>
            <a:r>
              <a:rPr lang="en-US" b="1" u="none" dirty="0"/>
              <a:t>Skill</a:t>
            </a:r>
            <a:r>
              <a:rPr lang="en-US" b="1" u="none" baseline="0" dirty="0"/>
              <a:t> Test</a:t>
            </a:r>
            <a:r>
              <a:rPr lang="en-US" b="1" u="none" dirty="0"/>
              <a:t> requirement </a:t>
            </a:r>
            <a:r>
              <a:rPr lang="en-US" b="1" dirty="0"/>
              <a:t>from the Certification Test Process.</a:t>
            </a:r>
          </a:p>
          <a:p>
            <a:endParaRPr lang="en-US" b="1" dirty="0"/>
          </a:p>
          <a:p>
            <a:r>
              <a:rPr lang="en-US" b="1" dirty="0"/>
              <a:t>The Transcription skill training will remain unchanged</a:t>
            </a:r>
            <a:r>
              <a:rPr lang="en-US" b="1" baseline="0" dirty="0"/>
              <a:t> in</a:t>
            </a:r>
            <a:r>
              <a:rPr lang="en-US" b="1" dirty="0"/>
              <a:t> the Certification Training and all students will still be required to pass the Transcription Pretest in TMU to be eligible for Certification Testing.</a:t>
            </a:r>
          </a:p>
          <a:p>
            <a:endParaRPr lang="en-US" b="1" dirty="0"/>
          </a:p>
          <a:p>
            <a:r>
              <a:rPr lang="en-US" b="1" dirty="0"/>
              <a:t>After the student becomes Certified,</a:t>
            </a:r>
            <a:r>
              <a:rPr lang="en-US" b="1" baseline="0" dirty="0"/>
              <a:t> </a:t>
            </a:r>
            <a:r>
              <a:rPr lang="en-US" b="1" dirty="0"/>
              <a:t>Service Providers will then be responsible for training the Certified staff Transcription on the system used by the Service Provider (such as, MedSoft, pharmacy generated med sheets, etc.).</a:t>
            </a:r>
          </a:p>
          <a:p>
            <a:endParaRPr lang="en-US" b="1" dirty="0"/>
          </a:p>
          <a:p>
            <a:r>
              <a:rPr lang="en-US" b="1" dirty="0"/>
              <a:t>If staff will not be responsible for Transcribing, then Transcription Training by the Service Provider is</a:t>
            </a:r>
            <a:r>
              <a:rPr lang="en-US" b="1" baseline="0" dirty="0"/>
              <a:t> not</a:t>
            </a:r>
            <a:r>
              <a:rPr lang="en-US" b="1" dirty="0"/>
              <a:t> required.</a:t>
            </a:r>
          </a:p>
          <a:p>
            <a:endParaRPr lang="en-US" dirty="0"/>
          </a:p>
          <a:p>
            <a:r>
              <a:rPr lang="en-US" baseline="0" dirty="0"/>
              <a:t> </a:t>
            </a:r>
            <a:endParaRPr lang="en-US" dirty="0"/>
          </a:p>
        </p:txBody>
      </p:sp>
      <p:sp>
        <p:nvSpPr>
          <p:cNvPr id="4" name="Slide Number Placeholder 3"/>
          <p:cNvSpPr>
            <a:spLocks noGrp="1"/>
          </p:cNvSpPr>
          <p:nvPr>
            <p:ph type="sldNum" sz="quarter" idx="10"/>
          </p:nvPr>
        </p:nvSpPr>
        <p:spPr/>
        <p:txBody>
          <a:bodyPr/>
          <a:lstStyle/>
          <a:p>
            <a:fld id="{E75E93DF-9726-4E3C-8016-F54F3DDFD73E}" type="slidenum">
              <a:rPr lang="en-US" smtClean="0"/>
              <a:t>18</a:t>
            </a:fld>
            <a:endParaRPr lang="en-US"/>
          </a:p>
        </p:txBody>
      </p:sp>
    </p:spTree>
    <p:extLst>
      <p:ext uri="{BB962C8B-B14F-4D97-AF65-F5344CB8AC3E}">
        <p14:creationId xmlns:p14="http://schemas.microsoft.com/office/powerpoint/2010/main" val="14830106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Also</a:t>
            </a:r>
            <a:r>
              <a:rPr lang="en-US" b="1" baseline="0" dirty="0"/>
              <a:t> coming later</a:t>
            </a:r>
            <a:r>
              <a:rPr lang="en-US" b="1" dirty="0"/>
              <a:t>,</a:t>
            </a:r>
            <a:r>
              <a:rPr lang="en-US" b="1" baseline="0" dirty="0"/>
              <a:t> t</a:t>
            </a:r>
            <a:r>
              <a:rPr lang="en-US" b="1" dirty="0"/>
              <a:t>he timeline for students to complete the online portion of the Certification Training will be decreased from 6 months to 1</a:t>
            </a:r>
            <a:r>
              <a:rPr lang="en-US" b="1" baseline="0" dirty="0"/>
              <a:t> month, and</a:t>
            </a:r>
            <a:endParaRPr lang="en-US" b="1" dirty="0"/>
          </a:p>
        </p:txBody>
      </p:sp>
      <p:sp>
        <p:nvSpPr>
          <p:cNvPr id="4" name="Slide Number Placeholder 3"/>
          <p:cNvSpPr>
            <a:spLocks noGrp="1"/>
          </p:cNvSpPr>
          <p:nvPr>
            <p:ph type="sldNum" sz="quarter" idx="10"/>
          </p:nvPr>
        </p:nvSpPr>
        <p:spPr/>
        <p:txBody>
          <a:bodyPr/>
          <a:lstStyle/>
          <a:p>
            <a:fld id="{E75E93DF-9726-4E3C-8016-F54F3DDFD73E}" type="slidenum">
              <a:rPr lang="en-US" smtClean="0"/>
              <a:t>19</a:t>
            </a:fld>
            <a:endParaRPr lang="en-US"/>
          </a:p>
        </p:txBody>
      </p:sp>
    </p:spTree>
    <p:extLst>
      <p:ext uri="{BB962C8B-B14F-4D97-AF65-F5344CB8AC3E}">
        <p14:creationId xmlns:p14="http://schemas.microsoft.com/office/powerpoint/2010/main" val="2955839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On your screen are the agenda items that I will be covering today. </a:t>
            </a:r>
          </a:p>
        </p:txBody>
      </p:sp>
      <p:sp>
        <p:nvSpPr>
          <p:cNvPr id="4" name="Slide Number Placeholder 3"/>
          <p:cNvSpPr>
            <a:spLocks noGrp="1"/>
          </p:cNvSpPr>
          <p:nvPr>
            <p:ph type="sldNum" sz="quarter" idx="5"/>
          </p:nvPr>
        </p:nvSpPr>
        <p:spPr/>
        <p:txBody>
          <a:bodyPr/>
          <a:lstStyle/>
          <a:p>
            <a:fld id="{E75E93DF-9726-4E3C-8016-F54F3DDFD73E}" type="slidenum">
              <a:rPr lang="en-US" smtClean="0"/>
              <a:t>2</a:t>
            </a:fld>
            <a:endParaRPr lang="en-US"/>
          </a:p>
        </p:txBody>
      </p:sp>
    </p:spTree>
    <p:extLst>
      <p:ext uri="{BB962C8B-B14F-4D97-AF65-F5344CB8AC3E}">
        <p14:creationId xmlns:p14="http://schemas.microsoft.com/office/powerpoint/2010/main" val="33205888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…the timeline for students to complete the Certification Testing will be decreased from 6 months to 3</a:t>
            </a:r>
            <a:r>
              <a:rPr lang="en-US" b="1" baseline="0" dirty="0"/>
              <a:t> months</a:t>
            </a:r>
            <a:r>
              <a:rPr lang="en-US" b="1"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Statistics show that staff have a higher probability of successfully</a:t>
            </a:r>
            <a:r>
              <a:rPr lang="en-US" b="1" baseline="0" dirty="0"/>
              <a:t> completing </a:t>
            </a:r>
            <a:r>
              <a:rPr lang="en-US" b="1" dirty="0"/>
              <a:t>their MAP Certification training and testing when done in a shorter</a:t>
            </a:r>
            <a:r>
              <a:rPr lang="en-US" b="1" baseline="0" dirty="0"/>
              <a:t> timeline</a:t>
            </a:r>
            <a:r>
              <a:rPr lang="en-US" b="1" dirty="0"/>
              <a:t>.</a:t>
            </a:r>
          </a:p>
          <a:p>
            <a:endParaRPr lang="en-US" dirty="0"/>
          </a:p>
        </p:txBody>
      </p:sp>
      <p:sp>
        <p:nvSpPr>
          <p:cNvPr id="4" name="Slide Number Placeholder 3"/>
          <p:cNvSpPr>
            <a:spLocks noGrp="1"/>
          </p:cNvSpPr>
          <p:nvPr>
            <p:ph type="sldNum" sz="quarter" idx="10"/>
          </p:nvPr>
        </p:nvSpPr>
        <p:spPr/>
        <p:txBody>
          <a:bodyPr/>
          <a:lstStyle/>
          <a:p>
            <a:fld id="{E75E93DF-9726-4E3C-8016-F54F3DDFD73E}" type="slidenum">
              <a:rPr lang="en-US" smtClean="0"/>
              <a:t>20</a:t>
            </a:fld>
            <a:endParaRPr lang="en-US"/>
          </a:p>
        </p:txBody>
      </p:sp>
    </p:spTree>
    <p:extLst>
      <p:ext uri="{BB962C8B-B14F-4D97-AF65-F5344CB8AC3E}">
        <p14:creationId xmlns:p14="http://schemas.microsoft.com/office/powerpoint/2010/main" val="12434297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Next, I’ll go over a few updates…</a:t>
            </a:r>
          </a:p>
        </p:txBody>
      </p:sp>
      <p:sp>
        <p:nvSpPr>
          <p:cNvPr id="4" name="Slide Number Placeholder 3"/>
          <p:cNvSpPr>
            <a:spLocks noGrp="1"/>
          </p:cNvSpPr>
          <p:nvPr>
            <p:ph type="sldNum" sz="quarter" idx="5"/>
          </p:nvPr>
        </p:nvSpPr>
        <p:spPr/>
        <p:txBody>
          <a:bodyPr/>
          <a:lstStyle/>
          <a:p>
            <a:fld id="{E75E93DF-9726-4E3C-8016-F54F3DDFD73E}" type="slidenum">
              <a:rPr lang="en-US" smtClean="0"/>
              <a:t>21</a:t>
            </a:fld>
            <a:endParaRPr lang="en-US"/>
          </a:p>
        </p:txBody>
      </p:sp>
    </p:spTree>
    <p:extLst>
      <p:ext uri="{BB962C8B-B14F-4D97-AF65-F5344CB8AC3E}">
        <p14:creationId xmlns:p14="http://schemas.microsoft.com/office/powerpoint/2010/main" val="4768994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Most of you watching</a:t>
            </a:r>
            <a:r>
              <a:rPr lang="en-US" b="1" baseline="0" dirty="0"/>
              <a:t> this webinar right now, probably accessed it through the link sent in the email announcement, however, if you don’t have time right away to view a webinar, instead of searching later through your emails looking for the link, I am going to show you where the webinar is posted on the </a:t>
            </a:r>
            <a:r>
              <a:rPr lang="en-US" b="1" baseline="0" dirty="0" err="1"/>
              <a:t>mapmass</a:t>
            </a:r>
            <a:r>
              <a:rPr lang="en-US" b="1" baseline="0" dirty="0"/>
              <a:t> site.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First you will go to the mapmass.com site and sign-in…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endParaRPr lang="en-US" dirty="0"/>
          </a:p>
        </p:txBody>
      </p:sp>
      <p:sp>
        <p:nvSpPr>
          <p:cNvPr id="4" name="Slide Number Placeholder 3"/>
          <p:cNvSpPr>
            <a:spLocks noGrp="1"/>
          </p:cNvSpPr>
          <p:nvPr>
            <p:ph type="sldNum" sz="quarter" idx="5"/>
          </p:nvPr>
        </p:nvSpPr>
        <p:spPr/>
        <p:txBody>
          <a:bodyPr/>
          <a:lstStyle/>
          <a:p>
            <a:fld id="{E75E93DF-9726-4E3C-8016-F54F3DDFD73E}" type="slidenum">
              <a:rPr lang="en-US" smtClean="0"/>
              <a:t>22</a:t>
            </a:fld>
            <a:endParaRPr lang="en-US"/>
          </a:p>
        </p:txBody>
      </p:sp>
    </p:spTree>
    <p:extLst>
      <p:ext uri="{BB962C8B-B14F-4D97-AF65-F5344CB8AC3E}">
        <p14:creationId xmlns:p14="http://schemas.microsoft.com/office/powerpoint/2010/main" val="23452125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…then, look</a:t>
            </a:r>
            <a:r>
              <a:rPr lang="en-US" b="1" baseline="0" dirty="0"/>
              <a:t> for</a:t>
            </a:r>
            <a:r>
              <a:rPr lang="en-US" b="1" dirty="0"/>
              <a:t> the ‘Hamburger’ in the upper left corner </a:t>
            </a:r>
            <a:r>
              <a:rPr lang="en-US" b="1" u="none" dirty="0"/>
              <a:t>(displayed</a:t>
            </a:r>
            <a:r>
              <a:rPr lang="en-US" b="1" u="none" baseline="0" dirty="0"/>
              <a:t> on the screen as three horizontal bars, </a:t>
            </a:r>
            <a:r>
              <a:rPr lang="en-US" b="1" u="none" dirty="0"/>
              <a:t>so named for its unintentional</a:t>
            </a:r>
            <a:r>
              <a:rPr lang="en-US" b="1" u="none" baseline="0" dirty="0"/>
              <a:t> resemblance to a hamburger)</a:t>
            </a:r>
            <a:r>
              <a:rPr lang="en-US" b="1" u="none" dirty="0"/>
              <a:t>…click on the Hamburger </a:t>
            </a:r>
            <a:r>
              <a:rPr lang="en-US" b="1" dirty="0"/>
              <a:t>and a drop-down list will appear.</a:t>
            </a:r>
          </a:p>
        </p:txBody>
      </p:sp>
      <p:sp>
        <p:nvSpPr>
          <p:cNvPr id="4" name="Slide Number Placeholder 3"/>
          <p:cNvSpPr>
            <a:spLocks noGrp="1"/>
          </p:cNvSpPr>
          <p:nvPr>
            <p:ph type="sldNum" sz="quarter" idx="5"/>
          </p:nvPr>
        </p:nvSpPr>
        <p:spPr/>
        <p:txBody>
          <a:bodyPr/>
          <a:lstStyle/>
          <a:p>
            <a:fld id="{E75E93DF-9726-4E3C-8016-F54F3DDFD73E}" type="slidenum">
              <a:rPr lang="en-US" smtClean="0"/>
              <a:t>23</a:t>
            </a:fld>
            <a:endParaRPr lang="en-US"/>
          </a:p>
        </p:txBody>
      </p:sp>
    </p:spTree>
    <p:extLst>
      <p:ext uri="{BB962C8B-B14F-4D97-AF65-F5344CB8AC3E}">
        <p14:creationId xmlns:p14="http://schemas.microsoft.com/office/powerpoint/2010/main" val="39652595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From the drop-down menu, choose Required MAP Trainer Webinars.</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Remember,</a:t>
            </a:r>
            <a:r>
              <a:rPr lang="en-US" b="1" baseline="0" dirty="0"/>
              <a:t> a</a:t>
            </a:r>
            <a:r>
              <a:rPr lang="en-US" b="1" dirty="0"/>
              <a:t>ll current MAP Trainers should view MAP Trainer Webinars by logging in</a:t>
            </a:r>
            <a:r>
              <a:rPr lang="en-US" b="1" baseline="0" dirty="0"/>
              <a:t>. Logging in is how you </a:t>
            </a:r>
            <a:r>
              <a:rPr lang="en-US" b="1" dirty="0"/>
              <a:t>will receive credit for viewing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r>
              <a:rPr lang="en-US" b="1" dirty="0"/>
              <a:t>Once a webinar is posted, the typical viewing time to receive credit is 6 weeks.</a:t>
            </a:r>
          </a:p>
        </p:txBody>
      </p:sp>
      <p:sp>
        <p:nvSpPr>
          <p:cNvPr id="4" name="Slide Number Placeholder 3"/>
          <p:cNvSpPr>
            <a:spLocks noGrp="1"/>
          </p:cNvSpPr>
          <p:nvPr>
            <p:ph type="sldNum" sz="quarter" idx="5"/>
          </p:nvPr>
        </p:nvSpPr>
        <p:spPr/>
        <p:txBody>
          <a:bodyPr/>
          <a:lstStyle/>
          <a:p>
            <a:fld id="{E75E93DF-9726-4E3C-8016-F54F3DDFD73E}" type="slidenum">
              <a:rPr lang="en-US" smtClean="0"/>
              <a:t>24</a:t>
            </a:fld>
            <a:endParaRPr lang="en-US"/>
          </a:p>
        </p:txBody>
      </p:sp>
    </p:spTree>
    <p:extLst>
      <p:ext uri="{BB962C8B-B14F-4D97-AF65-F5344CB8AC3E}">
        <p14:creationId xmlns:p14="http://schemas.microsoft.com/office/powerpoint/2010/main" val="12321214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After the 6 weeks timeline for viewing has ended, the webinar will be posted under MAP Trainer Resources with all other prior webinars.</a:t>
            </a:r>
          </a:p>
          <a:p>
            <a:endParaRPr lang="en-US" b="1" dirty="0"/>
          </a:p>
          <a:p>
            <a:r>
              <a:rPr lang="en-US" b="1" dirty="0"/>
              <a:t>From this page anyone that wants to view it (</a:t>
            </a:r>
            <a:r>
              <a:rPr lang="en-US" b="1" u="none" dirty="0"/>
              <a:t>Certified staff, Site Supervisors, Managers, </a:t>
            </a:r>
            <a:r>
              <a:rPr lang="en-US" b="1" dirty="0"/>
              <a:t>etc.) has the ability to view it</a:t>
            </a:r>
            <a:r>
              <a:rPr lang="en-US" b="1" baseline="0" dirty="0"/>
              <a:t> without logging in</a:t>
            </a:r>
            <a:r>
              <a:rPr lang="en-US" b="1" dirty="0"/>
              <a:t>.</a:t>
            </a:r>
          </a:p>
        </p:txBody>
      </p:sp>
      <p:sp>
        <p:nvSpPr>
          <p:cNvPr id="4" name="Slide Number Placeholder 3"/>
          <p:cNvSpPr>
            <a:spLocks noGrp="1"/>
          </p:cNvSpPr>
          <p:nvPr>
            <p:ph type="sldNum" sz="quarter" idx="5"/>
          </p:nvPr>
        </p:nvSpPr>
        <p:spPr/>
        <p:txBody>
          <a:bodyPr/>
          <a:lstStyle/>
          <a:p>
            <a:fld id="{E75E93DF-9726-4E3C-8016-F54F3DDFD73E}" type="slidenum">
              <a:rPr lang="en-US" smtClean="0"/>
              <a:t>25</a:t>
            </a:fld>
            <a:endParaRPr lang="en-US"/>
          </a:p>
        </p:txBody>
      </p:sp>
    </p:spTree>
    <p:extLst>
      <p:ext uri="{BB962C8B-B14F-4D97-AF65-F5344CB8AC3E}">
        <p14:creationId xmlns:p14="http://schemas.microsoft.com/office/powerpoint/2010/main" val="3471200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During the COVID-19 emergency period, the DPH Drug Control Program (DCP), in consultation with DDS,</a:t>
            </a:r>
            <a:r>
              <a:rPr lang="en-US" sz="1200" b="1" kern="1200" baseline="0" dirty="0">
                <a:solidFill>
                  <a:schemeClr val="tx1"/>
                </a:solidFill>
                <a:effectLst/>
                <a:latin typeface="+mn-lt"/>
                <a:ea typeface="+mn-ea"/>
                <a:cs typeface="+mn-cs"/>
              </a:rPr>
              <a:t> DMH, DCF and MRC </a:t>
            </a:r>
            <a:r>
              <a:rPr lang="en-US" sz="1200" b="1" kern="1200" dirty="0">
                <a:solidFill>
                  <a:schemeClr val="tx1"/>
                </a:solidFill>
                <a:effectLst/>
                <a:latin typeface="+mn-lt"/>
                <a:ea typeface="+mn-ea"/>
                <a:cs typeface="+mn-cs"/>
              </a:rPr>
              <a:t>developed flexibilities to reduce barriers in MAP. </a:t>
            </a:r>
          </a:p>
          <a:p>
            <a:r>
              <a:rPr lang="en-US" sz="1200" b="1"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These flexibilities were slated to end on September 15, 2021,</a:t>
            </a:r>
            <a:r>
              <a:rPr lang="en-US" sz="1200" b="1" kern="1200" baseline="0" dirty="0">
                <a:solidFill>
                  <a:schemeClr val="tx1"/>
                </a:solidFill>
                <a:effectLst/>
                <a:latin typeface="+mn-lt"/>
                <a:ea typeface="+mn-ea"/>
                <a:cs typeface="+mn-cs"/>
              </a:rPr>
              <a:t> however the DPH and t</a:t>
            </a:r>
            <a:r>
              <a:rPr lang="en-US" sz="1200" b="1" kern="1200" dirty="0">
                <a:solidFill>
                  <a:schemeClr val="tx1"/>
                </a:solidFill>
                <a:effectLst/>
                <a:latin typeface="+mn-lt"/>
                <a:ea typeface="+mn-ea"/>
                <a:cs typeface="+mn-cs"/>
              </a:rPr>
              <a:t>he MAP State Agencies recommended a plan for extending some of the flexibilities and replacing others with Waiver opportunities.</a:t>
            </a:r>
          </a:p>
          <a:p>
            <a:r>
              <a:rPr lang="en-US" sz="1200" b="1" kern="1200" dirty="0">
                <a:solidFill>
                  <a:schemeClr val="tx1"/>
                </a:solidFill>
                <a:effectLst/>
                <a:latin typeface="+mn-lt"/>
                <a:ea typeface="+mn-ea"/>
                <a:cs typeface="+mn-cs"/>
              </a:rPr>
              <a:t> </a:t>
            </a:r>
          </a:p>
          <a:p>
            <a:r>
              <a:rPr lang="en-US" sz="1200" b="1" kern="1200" baseline="0" dirty="0">
                <a:solidFill>
                  <a:schemeClr val="tx1"/>
                </a:solidFill>
                <a:effectLst/>
                <a:latin typeface="+mn-lt"/>
                <a:ea typeface="+mn-ea"/>
                <a:cs typeface="+mn-cs"/>
              </a:rPr>
              <a:t>I will review with you on the following slides, the current flexibilities</a:t>
            </a:r>
            <a:r>
              <a:rPr lang="en-US" sz="1200" b="1" kern="1200" dirty="0">
                <a:solidFill>
                  <a:schemeClr val="tx1"/>
                </a:solidFill>
                <a:effectLst/>
                <a:latin typeface="+mn-lt"/>
                <a:ea typeface="+mn-ea"/>
                <a:cs typeface="+mn-cs"/>
              </a:rPr>
              <a:t> and notices that were</a:t>
            </a:r>
            <a:r>
              <a:rPr lang="en-US" sz="1200" b="1" kern="1200" baseline="0" dirty="0">
                <a:solidFill>
                  <a:schemeClr val="tx1"/>
                </a:solidFill>
                <a:effectLst/>
                <a:latin typeface="+mn-lt"/>
                <a:ea typeface="+mn-ea"/>
                <a:cs typeface="+mn-cs"/>
              </a:rPr>
              <a:t> issued by the DPH DCP.</a:t>
            </a:r>
            <a:endParaRPr lang="en-US" b="1" dirty="0"/>
          </a:p>
        </p:txBody>
      </p:sp>
      <p:sp>
        <p:nvSpPr>
          <p:cNvPr id="4" name="Slide Number Placeholder 3"/>
          <p:cNvSpPr>
            <a:spLocks noGrp="1"/>
          </p:cNvSpPr>
          <p:nvPr>
            <p:ph type="sldNum" sz="quarter" idx="5"/>
          </p:nvPr>
        </p:nvSpPr>
        <p:spPr/>
        <p:txBody>
          <a:bodyPr/>
          <a:lstStyle/>
          <a:p>
            <a:fld id="{E75E93DF-9726-4E3C-8016-F54F3DDFD73E}" type="slidenum">
              <a:rPr lang="en-US" smtClean="0"/>
              <a:t>26</a:t>
            </a:fld>
            <a:endParaRPr lang="en-US"/>
          </a:p>
        </p:txBody>
      </p:sp>
    </p:spTree>
    <p:extLst>
      <p:ext uri="{BB962C8B-B14F-4D97-AF65-F5344CB8AC3E}">
        <p14:creationId xmlns:p14="http://schemas.microsoft.com/office/powerpoint/2010/main" val="1077739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The insulin pen administration by MAP Certified staff via telehealth flexibility allows MAP Certified staff</a:t>
            </a:r>
            <a:r>
              <a:rPr lang="en-US" b="1" baseline="0" dirty="0"/>
              <a:t>, </a:t>
            </a:r>
            <a:r>
              <a:rPr lang="en-US" b="1" dirty="0"/>
              <a:t>rather than a licensed</a:t>
            </a:r>
            <a:r>
              <a:rPr lang="en-US" b="1" baseline="0" dirty="0"/>
              <a:t> nurse</a:t>
            </a:r>
            <a:r>
              <a:rPr lang="en-US" b="1" dirty="0"/>
              <a:t>, to administer insulin pens, with support of a licensed health care professional </a:t>
            </a:r>
            <a:r>
              <a:rPr lang="en-US" b="1" u="none" dirty="0"/>
              <a:t>via telehealth.</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There</a:t>
            </a:r>
            <a:r>
              <a:rPr lang="en-US" b="1" baseline="0" dirty="0"/>
              <a:t> are several requirements to be implemented if this flexibility is to be carried </a:t>
            </a:r>
            <a:r>
              <a:rPr lang="en-US" b="1" u="none" baseline="0" dirty="0"/>
              <a:t>out including notifying your DDS/DMH/DCF/MRC MAP Coordinator or the DDS/DMH/DCF/MRC MAP Administrator if using this flexibility.</a:t>
            </a:r>
            <a:r>
              <a:rPr lang="en-US" b="1" baseline="0" dirty="0"/>
              <a:t> F</a:t>
            </a:r>
            <a:r>
              <a:rPr lang="en-US" b="1" dirty="0"/>
              <a:t>or full details please visit the Mass.gov site.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This flexibility will be ending 12/31/21 </a:t>
            </a:r>
          </a:p>
          <a:p>
            <a:endParaRPr lang="en-US" dirty="0"/>
          </a:p>
        </p:txBody>
      </p:sp>
      <p:sp>
        <p:nvSpPr>
          <p:cNvPr id="4" name="Slide Number Placeholder 3"/>
          <p:cNvSpPr>
            <a:spLocks noGrp="1"/>
          </p:cNvSpPr>
          <p:nvPr>
            <p:ph type="sldNum" sz="quarter" idx="10"/>
          </p:nvPr>
        </p:nvSpPr>
        <p:spPr/>
        <p:txBody>
          <a:bodyPr/>
          <a:lstStyle/>
          <a:p>
            <a:fld id="{E75E93DF-9726-4E3C-8016-F54F3DDFD73E}" type="slidenum">
              <a:rPr lang="en-US" smtClean="0"/>
              <a:t>27</a:t>
            </a:fld>
            <a:endParaRPr lang="en-US"/>
          </a:p>
        </p:txBody>
      </p:sp>
    </p:spTree>
    <p:extLst>
      <p:ext uri="{BB962C8B-B14F-4D97-AF65-F5344CB8AC3E}">
        <p14:creationId xmlns:p14="http://schemas.microsoft.com/office/powerpoint/2010/main" val="35978784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The</a:t>
            </a:r>
            <a:r>
              <a:rPr lang="en-US" b="1" baseline="0" dirty="0"/>
              <a:t> Rescue </a:t>
            </a:r>
            <a:r>
              <a:rPr lang="en-US" b="1" dirty="0"/>
              <a:t>Inhalers, Epinephrine Auto-Injectors and Oxygen flexibility in Community Programs was</a:t>
            </a:r>
            <a:r>
              <a:rPr lang="en-US" b="1" baseline="0" dirty="0"/>
              <a:t> extended until</a:t>
            </a:r>
            <a:r>
              <a:rPr lang="en-US" b="1" dirty="0"/>
              <a:t> 12/31/21 with one amendment, that the oxygen is removed from this </a:t>
            </a:r>
            <a:r>
              <a:rPr lang="en-US" b="1" u="none" dirty="0"/>
              <a:t>flexibility.</a:t>
            </a:r>
            <a:r>
              <a:rPr lang="en-US" b="1" u="none" baseline="0" dirty="0"/>
              <a:t> </a:t>
            </a:r>
            <a:r>
              <a:rPr lang="en-US" b="1" u="none" dirty="0"/>
              <a:t>Only Certified</a:t>
            </a:r>
            <a:r>
              <a:rPr lang="en-US" b="1" u="none" baseline="0" dirty="0"/>
              <a:t> staff or licensed nurses may administer oxygen.</a:t>
            </a: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Non-MAP Certified staff at Community Programs are authorized to possess and administer rescue inhalers and epinephrine auto-injectors to individuals in Community Programs</a:t>
            </a:r>
            <a:r>
              <a:rPr lang="en-US" b="1" baseline="0" dirty="0"/>
              <a:t> under certain conditions and following all requirements of the flexibility </a:t>
            </a:r>
            <a:r>
              <a:rPr lang="en-US" b="1" u="none" baseline="0" dirty="0"/>
              <a:t>including notifying your DDS/DMH/DCF/MRC MAP Coordinator or the DDS/DMH/DCF/MRC MAP Administrator if using this flexibility</a:t>
            </a:r>
            <a:r>
              <a:rPr lang="en-US" b="1" baseline="0" dirty="0"/>
              <a:t>.</a:t>
            </a:r>
          </a:p>
          <a:p>
            <a:endParaRPr lang="en-US" b="1" baseline="0" dirty="0"/>
          </a:p>
          <a:p>
            <a:r>
              <a:rPr lang="en-US" b="1" baseline="0" dirty="0"/>
              <a:t>For full details please visit the Mass.gov site.</a:t>
            </a:r>
            <a:r>
              <a:rPr lang="en-US" b="1" dirty="0"/>
              <a:t> </a:t>
            </a:r>
          </a:p>
        </p:txBody>
      </p:sp>
      <p:sp>
        <p:nvSpPr>
          <p:cNvPr id="4" name="Slide Number Placeholder 3"/>
          <p:cNvSpPr>
            <a:spLocks noGrp="1"/>
          </p:cNvSpPr>
          <p:nvPr>
            <p:ph type="sldNum" sz="quarter" idx="10"/>
          </p:nvPr>
        </p:nvSpPr>
        <p:spPr/>
        <p:txBody>
          <a:bodyPr/>
          <a:lstStyle/>
          <a:p>
            <a:fld id="{E75E93DF-9726-4E3C-8016-F54F3DDFD73E}" type="slidenum">
              <a:rPr lang="en-US" smtClean="0"/>
              <a:t>28</a:t>
            </a:fld>
            <a:endParaRPr lang="en-US"/>
          </a:p>
        </p:txBody>
      </p:sp>
    </p:spTree>
    <p:extLst>
      <p:ext uri="{BB962C8B-B14F-4D97-AF65-F5344CB8AC3E}">
        <p14:creationId xmlns:p14="http://schemas.microsoft.com/office/powerpoint/2010/main" val="13539080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The Leave of Absence Medication Supply Expansion flexibility was</a:t>
            </a:r>
            <a:r>
              <a:rPr lang="en-US" b="1" baseline="0" dirty="0"/>
              <a:t> </a:t>
            </a:r>
            <a:r>
              <a:rPr lang="en-US" b="1" dirty="0"/>
              <a:t>extended but will also end as of 12/31/21.</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r>
              <a:rPr lang="en-US" b="1" dirty="0"/>
              <a:t>This</a:t>
            </a:r>
            <a:r>
              <a:rPr lang="en-US" b="1" baseline="0" dirty="0"/>
              <a:t> flexibility is specific to </a:t>
            </a:r>
            <a:r>
              <a:rPr lang="en-US" b="1" dirty="0"/>
              <a:t>individuals who are “learning to self-administer,” per</a:t>
            </a:r>
            <a:r>
              <a:rPr lang="en-US" b="1" baseline="0" dirty="0"/>
              <a:t> </a:t>
            </a:r>
            <a:r>
              <a:rPr lang="en-US" b="1" dirty="0"/>
              <a:t>MAP Policy section 7, and are located at DMH independent supported apartments, outside of a Group Living Environment (GLE)</a:t>
            </a:r>
            <a:r>
              <a:rPr lang="en-US" b="1" baseline="0" dirty="0"/>
              <a:t> or f</a:t>
            </a:r>
            <a:r>
              <a:rPr lang="en-US" b="1" dirty="0"/>
              <a:t>or individuals who are temporarily relocated to an unregistered site or Group</a:t>
            </a:r>
            <a:r>
              <a:rPr lang="en-US" b="1" baseline="0" dirty="0"/>
              <a:t> Living Environment</a:t>
            </a:r>
            <a:r>
              <a:rPr lang="en-US" b="1" dirty="0"/>
              <a:t>.</a:t>
            </a:r>
          </a:p>
          <a:p>
            <a:endParaRPr lang="en-US" b="1" dirty="0"/>
          </a:p>
          <a:p>
            <a:r>
              <a:rPr lang="en-US" b="1" dirty="0"/>
              <a:t>For</a:t>
            </a:r>
            <a:r>
              <a:rPr lang="en-US" b="1" baseline="0" dirty="0"/>
              <a:t> full details please visit the Mass.gov site. </a:t>
            </a:r>
          </a:p>
          <a:p>
            <a:endParaRPr lang="en-US" baseline="0" dirty="0"/>
          </a:p>
        </p:txBody>
      </p:sp>
      <p:sp>
        <p:nvSpPr>
          <p:cNvPr id="4" name="Slide Number Placeholder 3"/>
          <p:cNvSpPr>
            <a:spLocks noGrp="1"/>
          </p:cNvSpPr>
          <p:nvPr>
            <p:ph type="sldNum" sz="quarter" idx="10"/>
          </p:nvPr>
        </p:nvSpPr>
        <p:spPr/>
        <p:txBody>
          <a:bodyPr/>
          <a:lstStyle/>
          <a:p>
            <a:fld id="{E75E93DF-9726-4E3C-8016-F54F3DDFD73E}" type="slidenum">
              <a:rPr lang="en-US" smtClean="0"/>
              <a:t>29</a:t>
            </a:fld>
            <a:endParaRPr lang="en-US"/>
          </a:p>
        </p:txBody>
      </p:sp>
    </p:spTree>
    <p:extLst>
      <p:ext uri="{BB962C8B-B14F-4D97-AF65-F5344CB8AC3E}">
        <p14:creationId xmlns:p14="http://schemas.microsoft.com/office/powerpoint/2010/main" val="1617777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We’ll start with ‘What’s New’…</a:t>
            </a:r>
          </a:p>
        </p:txBody>
      </p:sp>
      <p:sp>
        <p:nvSpPr>
          <p:cNvPr id="4" name="Slide Number Placeholder 3"/>
          <p:cNvSpPr>
            <a:spLocks noGrp="1"/>
          </p:cNvSpPr>
          <p:nvPr>
            <p:ph type="sldNum" sz="quarter" idx="5"/>
          </p:nvPr>
        </p:nvSpPr>
        <p:spPr/>
        <p:txBody>
          <a:bodyPr/>
          <a:lstStyle/>
          <a:p>
            <a:fld id="{E75E93DF-9726-4E3C-8016-F54F3DDFD73E}" type="slidenum">
              <a:rPr lang="en-US" smtClean="0"/>
              <a:t>3</a:t>
            </a:fld>
            <a:endParaRPr lang="en-US"/>
          </a:p>
        </p:txBody>
      </p:sp>
    </p:spTree>
    <p:extLst>
      <p:ext uri="{BB962C8B-B14F-4D97-AF65-F5344CB8AC3E}">
        <p14:creationId xmlns:p14="http://schemas.microsoft.com/office/powerpoint/2010/main" val="16699290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The Virtual Two-Person Count and Disposal of Countable Controlled Substances flexibility ended 9/15/21 however the DPH DCP</a:t>
            </a:r>
            <a:r>
              <a:rPr lang="en-US" b="1" baseline="0" dirty="0"/>
              <a:t> will accept waiver applications</a:t>
            </a:r>
            <a:r>
              <a:rPr lang="en-US" b="1" dirty="0"/>
              <a:t> to allow Programs to continue using an alternative process for complying with MAP Policies 10-03 and 10-05. For additional</a:t>
            </a:r>
            <a:r>
              <a:rPr lang="en-US" b="1" baseline="0" dirty="0"/>
              <a:t> information, such as the full</a:t>
            </a:r>
            <a:r>
              <a:rPr lang="en-US" b="1" dirty="0"/>
              <a:t> list of requirements, the waiver</a:t>
            </a:r>
            <a:r>
              <a:rPr lang="en-US" b="1" baseline="0" dirty="0"/>
              <a:t> application process and the applicable waiver template, please visit the Mass.gov site. </a:t>
            </a:r>
            <a:endParaRPr lang="en-US" b="1" dirty="0"/>
          </a:p>
        </p:txBody>
      </p:sp>
      <p:sp>
        <p:nvSpPr>
          <p:cNvPr id="4" name="Slide Number Placeholder 3"/>
          <p:cNvSpPr>
            <a:spLocks noGrp="1"/>
          </p:cNvSpPr>
          <p:nvPr>
            <p:ph type="sldNum" sz="quarter" idx="10"/>
          </p:nvPr>
        </p:nvSpPr>
        <p:spPr/>
        <p:txBody>
          <a:bodyPr/>
          <a:lstStyle/>
          <a:p>
            <a:fld id="{E75E93DF-9726-4E3C-8016-F54F3DDFD73E}" type="slidenum">
              <a:rPr lang="en-US" smtClean="0"/>
              <a:t>30</a:t>
            </a:fld>
            <a:endParaRPr lang="en-US"/>
          </a:p>
        </p:txBody>
      </p:sp>
    </p:spTree>
    <p:extLst>
      <p:ext uri="{BB962C8B-B14F-4D97-AF65-F5344CB8AC3E}">
        <p14:creationId xmlns:p14="http://schemas.microsoft.com/office/powerpoint/2010/main" val="29345566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The OTC Method B – Remote Verification by licensed professional flexibility ended on 9/15/21, however in light of continuing challenges and to provide further flexibility, the DPH DCP </a:t>
            </a:r>
            <a:r>
              <a:rPr lang="en-US" b="1" baseline="0" dirty="0"/>
              <a:t>will accept waiver applications</a:t>
            </a:r>
            <a:r>
              <a:rPr lang="en-US" b="1" dirty="0"/>
              <a:t> to allow Programs to continue using an alternative process for complying with MAP Policy</a:t>
            </a:r>
            <a:r>
              <a:rPr lang="en-US" b="1" baseline="0" dirty="0"/>
              <a:t> 06-6</a:t>
            </a:r>
            <a:r>
              <a:rPr lang="en-US" b="1" dirty="0"/>
              <a:t>. For additional</a:t>
            </a:r>
            <a:r>
              <a:rPr lang="en-US" b="1" baseline="0" dirty="0"/>
              <a:t> information such as the full</a:t>
            </a:r>
            <a:r>
              <a:rPr lang="en-US" b="1" dirty="0"/>
              <a:t> list of requirements, the waiver</a:t>
            </a:r>
            <a:r>
              <a:rPr lang="en-US" b="1" baseline="0" dirty="0"/>
              <a:t> application process and the applicable waiver template, please visit the Mass.gov site. </a:t>
            </a:r>
            <a:endParaRPr lang="en-US" b="1" dirty="0"/>
          </a:p>
          <a:p>
            <a:endParaRPr lang="en-US" dirty="0"/>
          </a:p>
        </p:txBody>
      </p:sp>
      <p:sp>
        <p:nvSpPr>
          <p:cNvPr id="4" name="Slide Number Placeholder 3"/>
          <p:cNvSpPr>
            <a:spLocks noGrp="1"/>
          </p:cNvSpPr>
          <p:nvPr>
            <p:ph type="sldNum" sz="quarter" idx="10"/>
          </p:nvPr>
        </p:nvSpPr>
        <p:spPr/>
        <p:txBody>
          <a:bodyPr/>
          <a:lstStyle/>
          <a:p>
            <a:fld id="{E75E93DF-9726-4E3C-8016-F54F3DDFD73E}" type="slidenum">
              <a:rPr lang="en-US" smtClean="0"/>
              <a:t>31</a:t>
            </a:fld>
            <a:endParaRPr lang="en-US"/>
          </a:p>
        </p:txBody>
      </p:sp>
    </p:spTree>
    <p:extLst>
      <p:ext uri="{BB962C8B-B14F-4D97-AF65-F5344CB8AC3E}">
        <p14:creationId xmlns:p14="http://schemas.microsoft.com/office/powerpoint/2010/main" val="34908341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next section covers</a:t>
            </a:r>
            <a:r>
              <a:rPr lang="en-US" b="1" baseline="0" dirty="0"/>
              <a:t> information from D&amp;S Diversified Technologies.</a:t>
            </a:r>
            <a:endParaRPr lang="en-US" b="1" dirty="0"/>
          </a:p>
        </p:txBody>
      </p:sp>
      <p:sp>
        <p:nvSpPr>
          <p:cNvPr id="4" name="Slide Number Placeholder 3"/>
          <p:cNvSpPr>
            <a:spLocks noGrp="1"/>
          </p:cNvSpPr>
          <p:nvPr>
            <p:ph type="sldNum" sz="quarter" idx="5"/>
          </p:nvPr>
        </p:nvSpPr>
        <p:spPr/>
        <p:txBody>
          <a:bodyPr/>
          <a:lstStyle/>
          <a:p>
            <a:fld id="{E75E93DF-9726-4E3C-8016-F54F3DDFD73E}" type="slidenum">
              <a:rPr lang="en-US" smtClean="0"/>
              <a:t>32</a:t>
            </a:fld>
            <a:endParaRPr lang="en-US"/>
          </a:p>
        </p:txBody>
      </p:sp>
    </p:spTree>
    <p:extLst>
      <p:ext uri="{BB962C8B-B14F-4D97-AF65-F5344CB8AC3E}">
        <p14:creationId xmlns:p14="http://schemas.microsoft.com/office/powerpoint/2010/main" val="30806639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Each student that you have in your Certification training, should receive a D&amp;S MAP Testing Candidate Handbook. It’s important to review with students what will be expected of them during their virtual Certification test, the D&amp;S testing policies (such as the required form of ID, no show policies, etc.).</a:t>
            </a:r>
          </a:p>
          <a:p>
            <a:endParaRPr lang="en-US" b="1" baseline="0" dirty="0"/>
          </a:p>
          <a:p>
            <a:r>
              <a:rPr lang="en-US" b="1" baseline="0" dirty="0"/>
              <a:t>Candidate handbooks are available to download and print on the Massachusetts homepage of the D&amp;S site.</a:t>
            </a:r>
            <a:endParaRPr lang="en-US" b="1" dirty="0"/>
          </a:p>
        </p:txBody>
      </p:sp>
      <p:sp>
        <p:nvSpPr>
          <p:cNvPr id="4" name="Slide Number Placeholder 3"/>
          <p:cNvSpPr>
            <a:spLocks noGrp="1"/>
          </p:cNvSpPr>
          <p:nvPr>
            <p:ph type="sldNum" sz="quarter" idx="5"/>
          </p:nvPr>
        </p:nvSpPr>
        <p:spPr/>
        <p:txBody>
          <a:bodyPr/>
          <a:lstStyle/>
          <a:p>
            <a:fld id="{E75E93DF-9726-4E3C-8016-F54F3DDFD73E}" type="slidenum">
              <a:rPr lang="en-US" smtClean="0"/>
              <a:t>33</a:t>
            </a:fld>
            <a:endParaRPr lang="en-US"/>
          </a:p>
        </p:txBody>
      </p:sp>
    </p:spTree>
    <p:extLst>
      <p:ext uri="{BB962C8B-B14F-4D97-AF65-F5344CB8AC3E}">
        <p14:creationId xmlns:p14="http://schemas.microsoft.com/office/powerpoint/2010/main" val="19199387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When</a:t>
            </a:r>
            <a:r>
              <a:rPr lang="en-US" b="1" baseline="0" dirty="0"/>
              <a:t> registering a student in TMU</a:t>
            </a:r>
            <a:r>
              <a:rPr lang="en-US" b="1" baseline="0" dirty="0">
                <a:sym typeface="Symbol"/>
              </a:rPr>
              <a:t></a:t>
            </a:r>
            <a:r>
              <a:rPr lang="en-US" b="1" baseline="0" dirty="0"/>
              <a:t>, the initial data entry should only include the student’s name, email address, and phone number. The student will receive an email or text alert informing them of their need to complete the rest of their demographics such as their address, date of birth, social security number, etc. One of the reasons to have the student complete the data entry is so that the information will be correct. There have been many instances when a supervisor or HR staff does the data entry and incorrectly enters a date of birth or social security number. Often this will go unnoticed until the time of testing at which time, the student will not be able to test and will incur a ‘no show’ fee.</a:t>
            </a:r>
            <a:endParaRPr lang="en-US" b="1" dirty="0"/>
          </a:p>
        </p:txBody>
      </p:sp>
      <p:sp>
        <p:nvSpPr>
          <p:cNvPr id="4" name="Slide Number Placeholder 3"/>
          <p:cNvSpPr>
            <a:spLocks noGrp="1"/>
          </p:cNvSpPr>
          <p:nvPr>
            <p:ph type="sldNum" sz="quarter" idx="5"/>
          </p:nvPr>
        </p:nvSpPr>
        <p:spPr/>
        <p:txBody>
          <a:bodyPr/>
          <a:lstStyle/>
          <a:p>
            <a:fld id="{E75E93DF-9726-4E3C-8016-F54F3DDFD73E}" type="slidenum">
              <a:rPr lang="en-US" smtClean="0"/>
              <a:t>34</a:t>
            </a:fld>
            <a:endParaRPr lang="en-US"/>
          </a:p>
        </p:txBody>
      </p:sp>
    </p:spTree>
    <p:extLst>
      <p:ext uri="{BB962C8B-B14F-4D97-AF65-F5344CB8AC3E}">
        <p14:creationId xmlns:p14="http://schemas.microsoft.com/office/powerpoint/2010/main" val="28911600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 reminder that you must enter the Training End date into TMU</a:t>
            </a:r>
            <a:r>
              <a:rPr lang="en-US" b="1" dirty="0">
                <a:sym typeface="Symbol"/>
              </a:rPr>
              <a:t></a:t>
            </a:r>
            <a:r>
              <a:rPr lang="en-US" b="1" dirty="0"/>
              <a:t> before the student is able to take their Transcription pretest. Any</a:t>
            </a:r>
            <a:r>
              <a:rPr lang="en-US" b="1" baseline="0" dirty="0"/>
              <a:t> transcriptions done prior to the entry of the Training End date are ‘practice’ transcriptions only; be sure that the student has enough time to practice the Transcription in TMU</a:t>
            </a:r>
            <a:r>
              <a:rPr lang="en-US" b="1" baseline="0" dirty="0">
                <a:sym typeface="Symbol"/>
              </a:rPr>
              <a:t></a:t>
            </a:r>
            <a:r>
              <a:rPr lang="en-US" b="1" baseline="0" dirty="0"/>
              <a:t> prior to entering the training end date.</a:t>
            </a:r>
            <a:endParaRPr lang="en-US" b="1" dirty="0"/>
          </a:p>
        </p:txBody>
      </p:sp>
      <p:sp>
        <p:nvSpPr>
          <p:cNvPr id="4" name="Slide Number Placeholder 3"/>
          <p:cNvSpPr>
            <a:spLocks noGrp="1"/>
          </p:cNvSpPr>
          <p:nvPr>
            <p:ph type="sldNum" sz="quarter" idx="10"/>
          </p:nvPr>
        </p:nvSpPr>
        <p:spPr/>
        <p:txBody>
          <a:bodyPr/>
          <a:lstStyle/>
          <a:p>
            <a:fld id="{E75E93DF-9726-4E3C-8016-F54F3DDFD73E}" type="slidenum">
              <a:rPr lang="en-US" smtClean="0"/>
              <a:t>35</a:t>
            </a:fld>
            <a:endParaRPr lang="en-US"/>
          </a:p>
        </p:txBody>
      </p:sp>
    </p:spTree>
    <p:extLst>
      <p:ext uri="{BB962C8B-B14F-4D97-AF65-F5344CB8AC3E}">
        <p14:creationId xmlns:p14="http://schemas.microsoft.com/office/powerpoint/2010/main" val="42499119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If you would like to receive the same notifications from D&amp;S that the student receives, you will need to be added as a ‘Contact’ in the student’s record in TMU</a:t>
            </a:r>
            <a:r>
              <a:rPr lang="en-US" sz="1200" b="1" kern="1200" dirty="0">
                <a:solidFill>
                  <a:schemeClr val="tx1"/>
                </a:solidFill>
                <a:effectLst/>
                <a:latin typeface="+mn-lt"/>
                <a:ea typeface="+mn-ea"/>
                <a:cs typeface="+mn-cs"/>
                <a:sym typeface="Symbol"/>
              </a:rPr>
              <a:t></a:t>
            </a:r>
            <a:r>
              <a:rPr lang="en-US" sz="1200" b="1"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First - Call D&amp;S</a:t>
            </a:r>
            <a:r>
              <a:rPr lang="en-US" sz="1200" b="1" kern="1200" baseline="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and</a:t>
            </a:r>
            <a:r>
              <a:rPr lang="en-US" sz="1200" b="1" kern="1200" baseline="0" dirty="0">
                <a:solidFill>
                  <a:schemeClr val="tx1"/>
                </a:solidFill>
                <a:effectLst/>
                <a:latin typeface="+mn-lt"/>
                <a:ea typeface="+mn-ea"/>
                <a:cs typeface="+mn-cs"/>
              </a:rPr>
              <a:t> request that your name be added to the list of </a:t>
            </a:r>
            <a:r>
              <a:rPr lang="en-US" sz="1200" b="1" kern="1200" dirty="0">
                <a:solidFill>
                  <a:schemeClr val="tx1"/>
                </a:solidFill>
                <a:effectLst/>
                <a:latin typeface="+mn-lt"/>
                <a:ea typeface="+mn-ea"/>
                <a:cs typeface="+mn-cs"/>
              </a:rPr>
              <a:t>contacts with a particular Service Provider. D&amp;S </a:t>
            </a:r>
            <a:r>
              <a:rPr lang="en-US" sz="1200" b="1" kern="1200" baseline="0" dirty="0">
                <a:solidFill>
                  <a:schemeClr val="tx1"/>
                </a:solidFill>
                <a:effectLst/>
                <a:latin typeface="+mn-lt"/>
                <a:ea typeface="+mn-ea"/>
                <a:cs typeface="+mn-cs"/>
              </a:rPr>
              <a:t>will ask for your</a:t>
            </a:r>
            <a:r>
              <a:rPr lang="en-US" sz="1200" b="1" kern="1200" dirty="0">
                <a:solidFill>
                  <a:schemeClr val="tx1"/>
                </a:solidFill>
                <a:effectLst/>
                <a:latin typeface="+mn-lt"/>
                <a:ea typeface="+mn-ea"/>
                <a:cs typeface="+mn-cs"/>
              </a:rPr>
              <a:t> name, phone number</a:t>
            </a:r>
            <a:r>
              <a:rPr lang="en-US" sz="1200" b="1" kern="1200" baseline="0" dirty="0">
                <a:solidFill>
                  <a:schemeClr val="tx1"/>
                </a:solidFill>
                <a:effectLst/>
                <a:latin typeface="+mn-lt"/>
                <a:ea typeface="+mn-ea"/>
                <a:cs typeface="+mn-cs"/>
              </a:rPr>
              <a:t> and</a:t>
            </a:r>
            <a:r>
              <a:rPr lang="en-US" sz="1200" b="1" kern="1200" dirty="0">
                <a:solidFill>
                  <a:schemeClr val="tx1"/>
                </a:solidFill>
                <a:effectLst/>
                <a:latin typeface="+mn-lt"/>
                <a:ea typeface="+mn-ea"/>
                <a:cs typeface="+mn-cs"/>
              </a:rPr>
              <a:t> email</a:t>
            </a:r>
            <a:r>
              <a:rPr lang="en-US" sz="1200" b="1" kern="1200" baseline="0" dirty="0">
                <a:solidFill>
                  <a:schemeClr val="tx1"/>
                </a:solidFill>
                <a:effectLst/>
                <a:latin typeface="+mn-lt"/>
                <a:ea typeface="+mn-ea"/>
                <a:cs typeface="+mn-cs"/>
              </a:rPr>
              <a:t> address, then</a:t>
            </a:r>
            <a:r>
              <a:rPr lang="en-US" sz="1200" b="1" kern="1200" dirty="0">
                <a:solidFill>
                  <a:schemeClr val="tx1"/>
                </a:solidFill>
                <a:effectLst/>
                <a:latin typeface="+mn-lt"/>
                <a:ea typeface="+mn-ea"/>
                <a:cs typeface="+mn-cs"/>
              </a:rPr>
              <a:t> D&amp;S will add your name to</a:t>
            </a:r>
            <a:r>
              <a:rPr lang="en-US" sz="1200" b="1" kern="1200" baseline="0" dirty="0">
                <a:solidFill>
                  <a:schemeClr val="tx1"/>
                </a:solidFill>
                <a:effectLst/>
                <a:latin typeface="+mn-lt"/>
                <a:ea typeface="+mn-ea"/>
                <a:cs typeface="+mn-cs"/>
              </a:rPr>
              <a:t> the list of contacts for your service provider.</a:t>
            </a:r>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75E93DF-9726-4E3C-8016-F54F3DDFD73E}" type="slidenum">
              <a:rPr lang="en-US" smtClean="0"/>
              <a:t>36</a:t>
            </a:fld>
            <a:endParaRPr lang="en-US"/>
          </a:p>
        </p:txBody>
      </p:sp>
    </p:spTree>
    <p:extLst>
      <p:ext uri="{BB962C8B-B14F-4D97-AF65-F5344CB8AC3E}">
        <p14:creationId xmlns:p14="http://schemas.microsoft.com/office/powerpoint/2010/main" val="39974459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After</a:t>
            </a:r>
            <a:r>
              <a:rPr lang="en-US" sz="1200" b="1" kern="1200" baseline="0" dirty="0">
                <a:solidFill>
                  <a:schemeClr val="tx1"/>
                </a:solidFill>
                <a:effectLst/>
                <a:latin typeface="+mn-lt"/>
                <a:ea typeface="+mn-ea"/>
                <a:cs typeface="+mn-cs"/>
              </a:rPr>
              <a:t> D&amp;S has added your name to the list of Contacts for the Service Provider</a:t>
            </a:r>
            <a:r>
              <a:rPr lang="en-US" sz="1200" b="1" kern="1200" dirty="0">
                <a:solidFill>
                  <a:schemeClr val="tx1"/>
                </a:solidFill>
                <a:effectLst/>
                <a:latin typeface="+mn-lt"/>
                <a:ea typeface="+mn-ea"/>
                <a:cs typeface="+mn-cs"/>
              </a:rPr>
              <a:t>,</a:t>
            </a:r>
            <a:r>
              <a:rPr lang="en-US" sz="1200" b="1" kern="1200" baseline="0" dirty="0">
                <a:solidFill>
                  <a:schemeClr val="tx1"/>
                </a:solidFill>
                <a:effectLst/>
                <a:latin typeface="+mn-lt"/>
                <a:ea typeface="+mn-ea"/>
                <a:cs typeface="+mn-cs"/>
              </a:rPr>
              <a:t> you will l</a:t>
            </a:r>
            <a:r>
              <a:rPr lang="en-US" sz="1200" b="1" kern="1200" dirty="0">
                <a:solidFill>
                  <a:schemeClr val="tx1"/>
                </a:solidFill>
                <a:effectLst/>
                <a:latin typeface="+mn-lt"/>
                <a:ea typeface="+mn-ea"/>
                <a:cs typeface="+mn-cs"/>
              </a:rPr>
              <a:t>ogin</a:t>
            </a:r>
            <a:r>
              <a:rPr lang="en-US" sz="1200" b="1" kern="1200" baseline="0" dirty="0">
                <a:solidFill>
                  <a:schemeClr val="tx1"/>
                </a:solidFill>
                <a:effectLst/>
                <a:latin typeface="+mn-lt"/>
                <a:ea typeface="+mn-ea"/>
                <a:cs typeface="+mn-cs"/>
              </a:rPr>
              <a:t> to TMU</a:t>
            </a:r>
            <a:r>
              <a:rPr lang="en-US" sz="1200" b="1" kern="1200" baseline="0" dirty="0">
                <a:solidFill>
                  <a:schemeClr val="tx1"/>
                </a:solidFill>
                <a:effectLst/>
                <a:latin typeface="+mn-lt"/>
                <a:ea typeface="+mn-ea"/>
                <a:cs typeface="+mn-cs"/>
                <a:sym typeface="Symbol"/>
              </a:rPr>
              <a:t></a:t>
            </a:r>
            <a:r>
              <a:rPr lang="en-US" sz="1200" b="1" kern="1200" baseline="0" dirty="0">
                <a:solidFill>
                  <a:schemeClr val="tx1"/>
                </a:solidFill>
                <a:effectLst/>
                <a:latin typeface="+mn-lt"/>
                <a:ea typeface="+mn-ea"/>
                <a:cs typeface="+mn-cs"/>
              </a:rPr>
              <a:t>, click on the Student’s tab…and then ‘search’ for the student that you would like to receive notifications about. </a:t>
            </a:r>
            <a:endParaRPr lang="en-US" dirty="0"/>
          </a:p>
        </p:txBody>
      </p:sp>
      <p:sp>
        <p:nvSpPr>
          <p:cNvPr id="4" name="Slide Number Placeholder 3"/>
          <p:cNvSpPr>
            <a:spLocks noGrp="1"/>
          </p:cNvSpPr>
          <p:nvPr>
            <p:ph type="sldNum" sz="quarter" idx="10"/>
          </p:nvPr>
        </p:nvSpPr>
        <p:spPr/>
        <p:txBody>
          <a:bodyPr/>
          <a:lstStyle/>
          <a:p>
            <a:fld id="{E75E93DF-9726-4E3C-8016-F54F3DDFD73E}" type="slidenum">
              <a:rPr lang="en-US" smtClean="0"/>
              <a:t>37</a:t>
            </a:fld>
            <a:endParaRPr lang="en-US"/>
          </a:p>
        </p:txBody>
      </p:sp>
    </p:spTree>
    <p:extLst>
      <p:ext uri="{BB962C8B-B14F-4D97-AF65-F5344CB8AC3E}">
        <p14:creationId xmlns:p14="http://schemas.microsoft.com/office/powerpoint/2010/main" val="1179945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Click on the ‘view’ button to the right of the student’s name…</a:t>
            </a:r>
            <a:endParaRPr lang="en-US" dirty="0"/>
          </a:p>
        </p:txBody>
      </p:sp>
      <p:sp>
        <p:nvSpPr>
          <p:cNvPr id="4" name="Slide Number Placeholder 3"/>
          <p:cNvSpPr>
            <a:spLocks noGrp="1"/>
          </p:cNvSpPr>
          <p:nvPr>
            <p:ph type="sldNum" sz="quarter" idx="10"/>
          </p:nvPr>
        </p:nvSpPr>
        <p:spPr/>
        <p:txBody>
          <a:bodyPr/>
          <a:lstStyle/>
          <a:p>
            <a:fld id="{E75E93DF-9726-4E3C-8016-F54F3DDFD73E}" type="slidenum">
              <a:rPr lang="en-US" smtClean="0"/>
              <a:t>38</a:t>
            </a:fld>
            <a:endParaRPr lang="en-US"/>
          </a:p>
        </p:txBody>
      </p:sp>
    </p:spTree>
    <p:extLst>
      <p:ext uri="{BB962C8B-B14F-4D97-AF65-F5344CB8AC3E}">
        <p14:creationId xmlns:p14="http://schemas.microsoft.com/office/powerpoint/2010/main" val="27107702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…in the student’s record, you will then </a:t>
            </a:r>
            <a:r>
              <a:rPr lang="en-US" sz="1200" b="1" kern="1200" dirty="0">
                <a:solidFill>
                  <a:schemeClr val="tx1"/>
                </a:solidFill>
                <a:effectLst/>
                <a:latin typeface="+mn-lt"/>
                <a:ea typeface="+mn-ea"/>
                <a:cs typeface="+mn-cs"/>
              </a:rPr>
              <a:t>click on ‘Contacts’…</a:t>
            </a:r>
          </a:p>
          <a:p>
            <a:endParaRPr lang="en-US" dirty="0"/>
          </a:p>
        </p:txBody>
      </p:sp>
      <p:sp>
        <p:nvSpPr>
          <p:cNvPr id="4" name="Slide Number Placeholder 3"/>
          <p:cNvSpPr>
            <a:spLocks noGrp="1"/>
          </p:cNvSpPr>
          <p:nvPr>
            <p:ph type="sldNum" sz="quarter" idx="10"/>
          </p:nvPr>
        </p:nvSpPr>
        <p:spPr/>
        <p:txBody>
          <a:bodyPr/>
          <a:lstStyle/>
          <a:p>
            <a:fld id="{E75E93DF-9726-4E3C-8016-F54F3DDFD73E}" type="slidenum">
              <a:rPr lang="en-US" smtClean="0"/>
              <a:t>39</a:t>
            </a:fld>
            <a:endParaRPr lang="en-US"/>
          </a:p>
        </p:txBody>
      </p:sp>
    </p:spTree>
    <p:extLst>
      <p:ext uri="{BB962C8B-B14F-4D97-AF65-F5344CB8AC3E}">
        <p14:creationId xmlns:p14="http://schemas.microsoft.com/office/powerpoint/2010/main" val="3042132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Back by popular demand, the Responsibilities In Action Study Guide has been updated and</a:t>
            </a:r>
            <a:r>
              <a:rPr lang="en-US" b="1" baseline="0" dirty="0"/>
              <a:t> is now posted on the </a:t>
            </a:r>
            <a:r>
              <a:rPr lang="en-US" b="1" baseline="0" dirty="0" err="1"/>
              <a:t>mapmass</a:t>
            </a:r>
            <a:r>
              <a:rPr lang="en-US" b="1" baseline="0" dirty="0"/>
              <a:t> site (</a:t>
            </a:r>
            <a:r>
              <a:rPr lang="en-US" b="1" u="sng" baseline="0" dirty="0">
                <a:solidFill>
                  <a:srgbClr val="FF0000"/>
                </a:solidFill>
              </a:rPr>
              <a:t>https://mapmass.com</a:t>
            </a:r>
            <a:r>
              <a:rPr lang="en-US" b="1" baseline="0" dirty="0"/>
              <a:t>). All students should receive a copy of this Study Guide as they prepare for their Knowledge Certification Test.</a:t>
            </a:r>
            <a:endParaRPr lang="en-US" b="1" dirty="0"/>
          </a:p>
        </p:txBody>
      </p:sp>
      <p:sp>
        <p:nvSpPr>
          <p:cNvPr id="4" name="Slide Number Placeholder 3"/>
          <p:cNvSpPr>
            <a:spLocks noGrp="1"/>
          </p:cNvSpPr>
          <p:nvPr>
            <p:ph type="sldNum" sz="quarter" idx="10"/>
          </p:nvPr>
        </p:nvSpPr>
        <p:spPr/>
        <p:txBody>
          <a:bodyPr/>
          <a:lstStyle/>
          <a:p>
            <a:fld id="{E75E93DF-9726-4E3C-8016-F54F3DDFD73E}" type="slidenum">
              <a:rPr lang="en-US" smtClean="0"/>
              <a:t>4</a:t>
            </a:fld>
            <a:endParaRPr lang="en-US"/>
          </a:p>
        </p:txBody>
      </p:sp>
    </p:spTree>
    <p:extLst>
      <p:ext uri="{BB962C8B-B14F-4D97-AF65-F5344CB8AC3E}">
        <p14:creationId xmlns:p14="http://schemas.microsoft.com/office/powerpoint/2010/main" val="1587000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…in Contacts, click the ‘Add Contacts’ button and the full list of available Contacts listed for this student will appear…</a:t>
            </a:r>
          </a:p>
          <a:p>
            <a:endParaRPr lang="en-US" dirty="0"/>
          </a:p>
        </p:txBody>
      </p:sp>
      <p:sp>
        <p:nvSpPr>
          <p:cNvPr id="4" name="Slide Number Placeholder 3"/>
          <p:cNvSpPr>
            <a:spLocks noGrp="1"/>
          </p:cNvSpPr>
          <p:nvPr>
            <p:ph type="sldNum" sz="quarter" idx="10"/>
          </p:nvPr>
        </p:nvSpPr>
        <p:spPr/>
        <p:txBody>
          <a:bodyPr/>
          <a:lstStyle/>
          <a:p>
            <a:fld id="{E75E93DF-9726-4E3C-8016-F54F3DDFD73E}" type="slidenum">
              <a:rPr lang="en-US" smtClean="0"/>
              <a:t>40</a:t>
            </a:fld>
            <a:endParaRPr lang="en-US"/>
          </a:p>
        </p:txBody>
      </p:sp>
    </p:spTree>
    <p:extLst>
      <p:ext uri="{BB962C8B-B14F-4D97-AF65-F5344CB8AC3E}">
        <p14:creationId xmlns:p14="http://schemas.microsoft.com/office/powerpoint/2010/main" val="20029713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…from the list, check the box to the left of the Contact’s name and then select ‘Link Contact’.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Once this is done, this Contact will receive the same notifications from D&amp;S that the student receives.</a:t>
            </a:r>
            <a:r>
              <a:rPr lang="en-US" sz="1200" b="1"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E75E93DF-9726-4E3C-8016-F54F3DDFD73E}" type="slidenum">
              <a:rPr lang="en-US" smtClean="0"/>
              <a:t>41</a:t>
            </a:fld>
            <a:endParaRPr lang="en-US"/>
          </a:p>
        </p:txBody>
      </p:sp>
    </p:spTree>
    <p:extLst>
      <p:ext uri="{BB962C8B-B14F-4D97-AF65-F5344CB8AC3E}">
        <p14:creationId xmlns:p14="http://schemas.microsoft.com/office/powerpoint/2010/main" val="20029713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On your screen are some ‘Testing Tips’ provided by D&amp;S, that you should review with all of</a:t>
            </a:r>
            <a:r>
              <a:rPr lang="en-US" sz="1200" b="1" baseline="0" dirty="0"/>
              <a:t> your students prior to testing. </a:t>
            </a:r>
          </a:p>
          <a:p>
            <a:pPr marL="342900" indent="-342900">
              <a:buFont typeface="Arial" panose="020B0604020202020204" pitchFamily="34" charset="0"/>
              <a:buChar char="•"/>
            </a:pPr>
            <a:r>
              <a:rPr lang="en-US" sz="1200" b="1" dirty="0"/>
              <a:t>Students should practice on the same device that they will be using when taking</a:t>
            </a:r>
            <a:r>
              <a:rPr lang="en-US" sz="1200" b="1" baseline="0" dirty="0"/>
              <a:t> their Certification test.</a:t>
            </a:r>
            <a:endParaRPr lang="en-US" sz="1200" b="1" dirty="0"/>
          </a:p>
          <a:p>
            <a:pPr marL="342900" indent="-342900">
              <a:buFont typeface="Arial" panose="020B0604020202020204" pitchFamily="34" charset="0"/>
              <a:buChar char="•"/>
            </a:pPr>
            <a:r>
              <a:rPr lang="en-US" sz="1200" b="1" dirty="0"/>
              <a:t>The</a:t>
            </a:r>
            <a:r>
              <a:rPr lang="en-US" sz="1200" b="1" baseline="0" dirty="0"/>
              <a:t> device must have an </a:t>
            </a:r>
            <a:r>
              <a:rPr lang="en-US" sz="1200" b="1" dirty="0"/>
              <a:t>updated Browser to support transcription in TMU</a:t>
            </a:r>
            <a:r>
              <a:rPr lang="en-US" sz="1200" b="1" dirty="0">
                <a:sym typeface="Symbol"/>
              </a:rPr>
              <a:t></a:t>
            </a:r>
            <a:r>
              <a:rPr lang="en-US" sz="1200" b="1" dirty="0"/>
              <a:t> such as Google Chrome or Firefox;</a:t>
            </a:r>
            <a:r>
              <a:rPr lang="en-US" sz="1200" b="1" baseline="0" dirty="0"/>
              <a:t> Internet Explorer and Safari do not support the transcriptions in TMU</a:t>
            </a:r>
            <a:r>
              <a:rPr lang="en-US" sz="1200" b="1" baseline="0" dirty="0">
                <a:sym typeface="Symbol"/>
              </a:rPr>
              <a:t></a:t>
            </a:r>
            <a:r>
              <a:rPr lang="en-US" sz="1200" b="1" baseline="0" dirty="0"/>
              <a:t>.</a:t>
            </a:r>
            <a:endParaRPr lang="en-US" sz="1200" b="1" dirty="0"/>
          </a:p>
          <a:p>
            <a:pPr marL="342900" indent="-342900">
              <a:buFont typeface="Arial" panose="020B0604020202020204" pitchFamily="34" charset="0"/>
              <a:buChar char="•"/>
            </a:pPr>
            <a:r>
              <a:rPr lang="en-US" sz="1200" b="1" dirty="0"/>
              <a:t>Zoom is the platform used for Certification testing.</a:t>
            </a:r>
            <a:r>
              <a:rPr lang="en-US" sz="1200" b="1" baseline="0" dirty="0"/>
              <a:t> Consider setting up a practice Zoom session with students so that they are familiar with joining a session.</a:t>
            </a:r>
            <a:endParaRPr lang="en-US" sz="1200" b="1" dirty="0"/>
          </a:p>
          <a:p>
            <a:pPr marL="342900" indent="-342900">
              <a:buFont typeface="Arial" panose="020B0604020202020204" pitchFamily="34" charset="0"/>
              <a:buChar char="•"/>
            </a:pPr>
            <a:r>
              <a:rPr lang="en-US" sz="1200" b="1" dirty="0"/>
              <a:t>Students should login a few minutes early,</a:t>
            </a:r>
            <a:r>
              <a:rPr lang="en-US" sz="1200" b="1" baseline="0" dirty="0"/>
              <a:t> s</a:t>
            </a:r>
            <a:r>
              <a:rPr lang="en-US" sz="1200" b="1" dirty="0"/>
              <a:t>peak loudly and clearly</a:t>
            </a:r>
            <a:r>
              <a:rPr lang="en-US" sz="1200" b="1" baseline="0" dirty="0"/>
              <a:t> and p</a:t>
            </a:r>
            <a:r>
              <a:rPr lang="en-US" sz="1200" b="1" dirty="0"/>
              <a:t>oint with their finger when reading;</a:t>
            </a:r>
            <a:r>
              <a:rPr lang="en-US" sz="1200" b="1" baseline="0" dirty="0"/>
              <a:t> this is the best way for a test observer to ‘see’ and ‘hear’ the student demonstrate their 3 checks of the 5 rights.</a:t>
            </a:r>
            <a:endParaRPr lang="en-US" sz="1200" b="1" dirty="0"/>
          </a:p>
          <a:p>
            <a:endParaRPr lang="en-US" b="1" dirty="0"/>
          </a:p>
        </p:txBody>
      </p:sp>
      <p:sp>
        <p:nvSpPr>
          <p:cNvPr id="4" name="Slide Number Placeholder 3"/>
          <p:cNvSpPr>
            <a:spLocks noGrp="1"/>
          </p:cNvSpPr>
          <p:nvPr>
            <p:ph type="sldNum" sz="quarter" idx="10"/>
          </p:nvPr>
        </p:nvSpPr>
        <p:spPr/>
        <p:txBody>
          <a:bodyPr/>
          <a:lstStyle/>
          <a:p>
            <a:fld id="{E75E93DF-9726-4E3C-8016-F54F3DDFD73E}" type="slidenum">
              <a:rPr lang="en-US" smtClean="0"/>
              <a:t>42</a:t>
            </a:fld>
            <a:endParaRPr lang="en-US"/>
          </a:p>
        </p:txBody>
      </p:sp>
    </p:spTree>
    <p:extLst>
      <p:ext uri="{BB962C8B-B14F-4D97-AF65-F5344CB8AC3E}">
        <p14:creationId xmlns:p14="http://schemas.microsoft.com/office/powerpoint/2010/main" val="39564153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Regarding Knowledge Test</a:t>
            </a:r>
            <a:r>
              <a:rPr lang="en-US" sz="1200" b="1" baseline="0" dirty="0"/>
              <a:t> questions, we received some emails voicing concern that there is often more than one correct answer in the choices given for some of the test questions. We thought we would share some information with you that you can share with your students regarding how to determine which answer is best as there is only one correct answer.</a:t>
            </a:r>
          </a:p>
          <a:p>
            <a:endParaRPr lang="en-US" sz="1200" b="1" baseline="0" dirty="0"/>
          </a:p>
          <a:p>
            <a:r>
              <a:rPr lang="en-US" sz="1200" b="1" baseline="0" dirty="0"/>
              <a:t>Students should:</a:t>
            </a:r>
          </a:p>
          <a:p>
            <a:pPr marL="171450" lvl="0" indent="-171450">
              <a:buFont typeface="Arial" panose="020B0604020202020204" pitchFamily="34" charset="0"/>
              <a:buChar char="•"/>
            </a:pPr>
            <a:r>
              <a:rPr lang="en-US" sz="1200" b="1" dirty="0"/>
              <a:t>Read the question and see if you know the answer before reading any of the answers</a:t>
            </a:r>
          </a:p>
          <a:p>
            <a:pPr marL="171450" lvl="0" indent="-171450">
              <a:buFont typeface="Arial" panose="020B0604020202020204" pitchFamily="34" charset="0"/>
              <a:buChar char="•"/>
            </a:pPr>
            <a:r>
              <a:rPr lang="en-US" sz="1200" b="1" dirty="0"/>
              <a:t>Notice if the stem of the question has any ‘key’ words such as ‘most’, ‘first’, ‘last’, etc.</a:t>
            </a:r>
          </a:p>
          <a:p>
            <a:pPr marL="171450" lvl="0" indent="-171450">
              <a:buFont typeface="Arial" panose="020B0604020202020204" pitchFamily="34" charset="0"/>
              <a:buChar char="•"/>
            </a:pPr>
            <a:r>
              <a:rPr lang="en-US" sz="1200" b="1" dirty="0"/>
              <a:t>Read through all of the choices before selecting an answer</a:t>
            </a:r>
          </a:p>
          <a:p>
            <a:pPr marL="171450" lvl="0" indent="-171450">
              <a:buFont typeface="Arial" panose="020B0604020202020204" pitchFamily="34" charset="0"/>
              <a:buChar char="•"/>
            </a:pPr>
            <a:r>
              <a:rPr lang="en-US" sz="1200" b="1" dirty="0"/>
              <a:t>Narrow the answers to 2 possible choices then pick the BEST of the 2 choices</a:t>
            </a:r>
          </a:p>
          <a:p>
            <a:endParaRPr lang="en-US" b="1" dirty="0"/>
          </a:p>
        </p:txBody>
      </p:sp>
      <p:sp>
        <p:nvSpPr>
          <p:cNvPr id="4" name="Slide Number Placeholder 3"/>
          <p:cNvSpPr>
            <a:spLocks noGrp="1"/>
          </p:cNvSpPr>
          <p:nvPr>
            <p:ph type="sldNum" sz="quarter" idx="10"/>
          </p:nvPr>
        </p:nvSpPr>
        <p:spPr/>
        <p:txBody>
          <a:bodyPr/>
          <a:lstStyle/>
          <a:p>
            <a:fld id="{E75E93DF-9726-4E3C-8016-F54F3DDFD73E}" type="slidenum">
              <a:rPr lang="en-US" smtClean="0"/>
              <a:t>43</a:t>
            </a:fld>
            <a:endParaRPr lang="en-US"/>
          </a:p>
        </p:txBody>
      </p:sp>
    </p:spTree>
    <p:extLst>
      <p:ext uri="{BB962C8B-B14F-4D97-AF65-F5344CB8AC3E}">
        <p14:creationId xmlns:p14="http://schemas.microsoft.com/office/powerpoint/2010/main" val="42616036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D&amp;S has provided the following information regarding common mistakes students make when testing causing them to fail the test. Knowing what students struggle with when testing, can help you to focus on these topics when training.</a:t>
            </a:r>
          </a:p>
        </p:txBody>
      </p:sp>
      <p:sp>
        <p:nvSpPr>
          <p:cNvPr id="4" name="Slide Number Placeholder 3"/>
          <p:cNvSpPr>
            <a:spLocks noGrp="1"/>
          </p:cNvSpPr>
          <p:nvPr>
            <p:ph type="sldNum" sz="quarter" idx="10"/>
          </p:nvPr>
        </p:nvSpPr>
        <p:spPr/>
        <p:txBody>
          <a:bodyPr/>
          <a:lstStyle/>
          <a:p>
            <a:fld id="{E75E93DF-9726-4E3C-8016-F54F3DDFD73E}" type="slidenum">
              <a:rPr lang="en-US" smtClean="0"/>
              <a:t>44</a:t>
            </a:fld>
            <a:endParaRPr lang="en-US"/>
          </a:p>
        </p:txBody>
      </p:sp>
    </p:spTree>
    <p:extLst>
      <p:ext uri="{BB962C8B-B14F-4D97-AF65-F5344CB8AC3E}">
        <p14:creationId xmlns:p14="http://schemas.microsoft.com/office/powerpoint/2010/main" val="30914803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During the Medication Administration component of the Certification Test, the</a:t>
            </a:r>
            <a:r>
              <a:rPr lang="en-US" b="1" baseline="0" dirty="0"/>
              <a:t> most common mistakes that students make are:</a:t>
            </a:r>
          </a:p>
          <a:p>
            <a:pPr marL="171450" indent="-171450">
              <a:buFont typeface="Arial" panose="020B0604020202020204" pitchFamily="34" charset="0"/>
              <a:buChar char="•"/>
            </a:pPr>
            <a:r>
              <a:rPr lang="en-US" b="1" baseline="0" dirty="0"/>
              <a:t>they will pop the wrong number of tabs into the cup;</a:t>
            </a:r>
          </a:p>
          <a:p>
            <a:pPr marL="171450" indent="-171450">
              <a:buFont typeface="Arial" panose="020B0604020202020204" pitchFamily="34" charset="0"/>
              <a:buChar char="•"/>
            </a:pPr>
            <a:r>
              <a:rPr lang="en-US" b="1" baseline="0" dirty="0"/>
              <a:t>they administer the medication after it is prepared into the cup, completely skipping check 3;</a:t>
            </a:r>
          </a:p>
          <a:p>
            <a:pPr marL="171450" indent="-171450">
              <a:buFont typeface="Arial" panose="020B0604020202020204" pitchFamily="34" charset="0"/>
              <a:buChar char="•"/>
            </a:pPr>
            <a:r>
              <a:rPr lang="en-US" b="1" baseline="0" dirty="0"/>
              <a:t>they will document in the med book but completely forget to subtract the tab from the Count Book;</a:t>
            </a:r>
          </a:p>
          <a:p>
            <a:pPr marL="171450" indent="-171450">
              <a:buFont typeface="Arial" panose="020B0604020202020204" pitchFamily="34" charset="0"/>
              <a:buChar char="•"/>
            </a:pPr>
            <a:r>
              <a:rPr lang="en-US" b="1" baseline="0" dirty="0"/>
              <a:t>if they do document in the Count Book, often it is on the wrong Count Sheet page;</a:t>
            </a:r>
          </a:p>
          <a:p>
            <a:pPr marL="171450" indent="-171450">
              <a:buFont typeface="Arial" panose="020B0604020202020204" pitchFamily="34" charset="0"/>
              <a:buChar char="•"/>
            </a:pPr>
            <a:r>
              <a:rPr lang="en-US" b="1" baseline="0" dirty="0"/>
              <a:t>Or sometimes they forget to secure the medication when done.</a:t>
            </a:r>
            <a:endParaRPr lang="en-US" b="1" dirty="0"/>
          </a:p>
        </p:txBody>
      </p:sp>
      <p:sp>
        <p:nvSpPr>
          <p:cNvPr id="4" name="Slide Number Placeholder 3"/>
          <p:cNvSpPr>
            <a:spLocks noGrp="1"/>
          </p:cNvSpPr>
          <p:nvPr>
            <p:ph type="sldNum" sz="quarter" idx="10"/>
          </p:nvPr>
        </p:nvSpPr>
        <p:spPr/>
        <p:txBody>
          <a:bodyPr/>
          <a:lstStyle/>
          <a:p>
            <a:fld id="{E75E93DF-9726-4E3C-8016-F54F3DDFD73E}" type="slidenum">
              <a:rPr lang="en-US" smtClean="0"/>
              <a:t>45</a:t>
            </a:fld>
            <a:endParaRPr lang="en-US"/>
          </a:p>
        </p:txBody>
      </p:sp>
    </p:spTree>
    <p:extLst>
      <p:ext uri="{BB962C8B-B14F-4D97-AF65-F5344CB8AC3E}">
        <p14:creationId xmlns:p14="http://schemas.microsoft.com/office/powerpoint/2010/main" val="34568114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Remind students that not only does their</a:t>
            </a:r>
            <a:r>
              <a:rPr lang="en-US" b="1" baseline="0" dirty="0"/>
              <a:t> spelling count but also their penmanship counts; if the tester cannot read what is written, it will be marked as incorrect.</a:t>
            </a:r>
            <a:endParaRPr lang="en-US" b="1" dirty="0"/>
          </a:p>
        </p:txBody>
      </p:sp>
      <p:sp>
        <p:nvSpPr>
          <p:cNvPr id="4" name="Slide Number Placeholder 3"/>
          <p:cNvSpPr>
            <a:spLocks noGrp="1"/>
          </p:cNvSpPr>
          <p:nvPr>
            <p:ph type="sldNum" sz="quarter" idx="10"/>
          </p:nvPr>
        </p:nvSpPr>
        <p:spPr/>
        <p:txBody>
          <a:bodyPr/>
          <a:lstStyle/>
          <a:p>
            <a:fld id="{E75E93DF-9726-4E3C-8016-F54F3DDFD73E}" type="slidenum">
              <a:rPr lang="en-US" smtClean="0"/>
              <a:t>46</a:t>
            </a:fld>
            <a:endParaRPr lang="en-US"/>
          </a:p>
        </p:txBody>
      </p:sp>
    </p:spTree>
    <p:extLst>
      <p:ext uri="{BB962C8B-B14F-4D97-AF65-F5344CB8AC3E}">
        <p14:creationId xmlns:p14="http://schemas.microsoft.com/office/powerpoint/2010/main" val="33311185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Also, remind students when transcribing, not to put their initials on the med sheet</a:t>
            </a:r>
            <a:r>
              <a:rPr lang="en-US" b="1" baseline="0" dirty="0"/>
              <a:t> as a med given. It is transcription only.</a:t>
            </a:r>
            <a:endParaRPr lang="en-US" b="1" dirty="0"/>
          </a:p>
        </p:txBody>
      </p:sp>
      <p:sp>
        <p:nvSpPr>
          <p:cNvPr id="4" name="Slide Number Placeholder 3"/>
          <p:cNvSpPr>
            <a:spLocks noGrp="1"/>
          </p:cNvSpPr>
          <p:nvPr>
            <p:ph type="sldNum" sz="quarter" idx="10"/>
          </p:nvPr>
        </p:nvSpPr>
        <p:spPr/>
        <p:txBody>
          <a:bodyPr/>
          <a:lstStyle/>
          <a:p>
            <a:fld id="{E75E93DF-9726-4E3C-8016-F54F3DDFD73E}" type="slidenum">
              <a:rPr lang="en-US" smtClean="0"/>
              <a:t>47</a:t>
            </a:fld>
            <a:endParaRPr lang="en-US"/>
          </a:p>
        </p:txBody>
      </p:sp>
    </p:spTree>
    <p:extLst>
      <p:ext uri="{BB962C8B-B14F-4D97-AF65-F5344CB8AC3E}">
        <p14:creationId xmlns:p14="http://schemas.microsoft.com/office/powerpoint/2010/main" val="32922737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And we have received some feedback from</a:t>
            </a:r>
            <a:r>
              <a:rPr lang="en-US" b="1" baseline="0" dirty="0"/>
              <a:t> some of you that there is confusion with the websites we use and what the differences are. From the MAP Trainers perspective, we have two main avenues of information which typically dictates where the information will be located online. We have Training, and we have Testing. </a:t>
            </a:r>
          </a:p>
          <a:p>
            <a:endParaRPr lang="en-US" b="1" baseline="0" dirty="0"/>
          </a:p>
          <a:p>
            <a:r>
              <a:rPr lang="en-US" b="1" baseline="0" dirty="0"/>
              <a:t>For Training,</a:t>
            </a:r>
          </a:p>
          <a:p>
            <a:pPr marL="171450" indent="-171450">
              <a:buFont typeface="Arial" panose="020B0604020202020204" pitchFamily="34" charset="0"/>
              <a:buChar char="•"/>
            </a:pPr>
            <a:r>
              <a:rPr lang="en-US" b="1" baseline="0" dirty="0"/>
              <a:t>MAP Mass is our new website where you will find mostly Training Resources and Login access to the MAP Cert course and the Train The Trainer course; </a:t>
            </a:r>
          </a:p>
          <a:p>
            <a:pPr marL="171450" indent="-171450">
              <a:buFont typeface="Arial" panose="020B0604020202020204" pitchFamily="34" charset="0"/>
              <a:buChar char="•"/>
            </a:pPr>
            <a:r>
              <a:rPr lang="en-US" b="1" baseline="0" dirty="0"/>
              <a:t>Moodle is the technical platform used for the Certification and Train The Trainer courses; lots of colleges also use moodle as the platform for their online courses; and</a:t>
            </a:r>
          </a:p>
          <a:p>
            <a:pPr marL="171450" indent="-171450">
              <a:buFont typeface="Arial" panose="020B0604020202020204" pitchFamily="34" charset="0"/>
              <a:buChar char="•"/>
            </a:pPr>
            <a:r>
              <a:rPr lang="en-US" b="1" baseline="0" dirty="0"/>
              <a:t>CDDER is the wonderful group of people that has helped us put all of this together. They are also the group that enters your student rosters for the Certification course, they host our Friday support meetings, and they help to answer all of your moodle questions.</a:t>
            </a:r>
          </a:p>
          <a:p>
            <a:endParaRPr lang="en-US" b="1" dirty="0"/>
          </a:p>
        </p:txBody>
      </p:sp>
      <p:sp>
        <p:nvSpPr>
          <p:cNvPr id="4" name="Slide Number Placeholder 3"/>
          <p:cNvSpPr>
            <a:spLocks noGrp="1"/>
          </p:cNvSpPr>
          <p:nvPr>
            <p:ph type="sldNum" sz="quarter" idx="10"/>
          </p:nvPr>
        </p:nvSpPr>
        <p:spPr/>
        <p:txBody>
          <a:bodyPr/>
          <a:lstStyle/>
          <a:p>
            <a:fld id="{E75E93DF-9726-4E3C-8016-F54F3DDFD73E}" type="slidenum">
              <a:rPr lang="en-US" smtClean="0"/>
              <a:t>48</a:t>
            </a:fld>
            <a:endParaRPr lang="en-US"/>
          </a:p>
        </p:txBody>
      </p:sp>
    </p:spTree>
    <p:extLst>
      <p:ext uri="{BB962C8B-B14F-4D97-AF65-F5344CB8AC3E}">
        <p14:creationId xmlns:p14="http://schemas.microsoft.com/office/powerpoint/2010/main" val="1448580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For Testing,</a:t>
            </a:r>
            <a:r>
              <a:rPr lang="en-US" b="1" baseline="0" dirty="0"/>
              <a:t> </a:t>
            </a:r>
            <a:r>
              <a:rPr lang="en-US" b="1" dirty="0"/>
              <a:t>D&amp;S Diversified Technologies</a:t>
            </a:r>
            <a:r>
              <a:rPr lang="en-US" b="1" baseline="0" dirty="0"/>
              <a:t> is our testing company. Their main website is hdmaster.com, from there you need to click on the Massachusetts box. Once you are on the Massachusetts page, this is where you will find information such as the MAP Candidate Handbook, ADA Accommodation Forms, Testmaster Universe (TMU</a:t>
            </a:r>
            <a:r>
              <a:rPr lang="en-US" b="1" baseline="0" dirty="0">
                <a:sym typeface="Symbol"/>
              </a:rPr>
              <a:t></a:t>
            </a:r>
            <a:r>
              <a:rPr lang="en-US" b="1" baseline="0" dirty="0"/>
              <a:t>) training tutorials and the access to TMU</a:t>
            </a:r>
            <a:r>
              <a:rPr lang="en-US" b="1" baseline="0" dirty="0">
                <a:sym typeface="Symbol"/>
              </a:rPr>
              <a:t></a:t>
            </a:r>
            <a:r>
              <a:rPr lang="en-US" b="1" baseline="0" dirty="0"/>
              <a:t>. TMU</a:t>
            </a:r>
            <a:r>
              <a:rPr lang="en-US" b="1" baseline="0" dirty="0">
                <a:sym typeface="Symbol"/>
              </a:rPr>
              <a:t></a:t>
            </a:r>
            <a:r>
              <a:rPr lang="en-US" b="1" baseline="0" dirty="0"/>
              <a:t> is the secure testing section of the D&amp;S website; you will need your Trainer login information issued to you by D&amp;S to access TMU</a:t>
            </a:r>
            <a:r>
              <a:rPr lang="en-US" b="1" baseline="0" dirty="0">
                <a:sym typeface="Symbol"/>
              </a:rPr>
              <a:t></a:t>
            </a:r>
            <a:r>
              <a:rPr lang="en-US" b="1" baseline="0" dirty="0"/>
              <a:t>. You can also get directly to TMU</a:t>
            </a:r>
            <a:r>
              <a:rPr lang="en-US" b="1" baseline="0" dirty="0">
                <a:sym typeface="Symbol"/>
              </a:rPr>
              <a:t></a:t>
            </a:r>
            <a:r>
              <a:rPr lang="en-US" b="1" baseline="0" dirty="0"/>
              <a:t> by going to ma.tmuniverse.com.</a:t>
            </a:r>
            <a:endParaRPr lang="en-US" b="1" dirty="0"/>
          </a:p>
        </p:txBody>
      </p:sp>
      <p:sp>
        <p:nvSpPr>
          <p:cNvPr id="4" name="Slide Number Placeholder 3"/>
          <p:cNvSpPr>
            <a:spLocks noGrp="1"/>
          </p:cNvSpPr>
          <p:nvPr>
            <p:ph type="sldNum" sz="quarter" idx="10"/>
          </p:nvPr>
        </p:nvSpPr>
        <p:spPr/>
        <p:txBody>
          <a:bodyPr/>
          <a:lstStyle/>
          <a:p>
            <a:fld id="{E75E93DF-9726-4E3C-8016-F54F3DDFD73E}" type="slidenum">
              <a:rPr lang="en-US" smtClean="0"/>
              <a:t>49</a:t>
            </a:fld>
            <a:endParaRPr lang="en-US"/>
          </a:p>
        </p:txBody>
      </p:sp>
    </p:spTree>
    <p:extLst>
      <p:ext uri="{BB962C8B-B14F-4D97-AF65-F5344CB8AC3E}">
        <p14:creationId xmlns:p14="http://schemas.microsoft.com/office/powerpoint/2010/main" val="144858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Also, back by request, the Multiple Med Pass</a:t>
            </a:r>
            <a:r>
              <a:rPr lang="en-US" b="1" baseline="0" dirty="0"/>
              <a:t> video has been re-created and is posted under the MAP Trainer Resources on the </a:t>
            </a:r>
            <a:r>
              <a:rPr lang="en-US" b="1" baseline="0" dirty="0" err="1"/>
              <a:t>mapmass</a:t>
            </a:r>
            <a:r>
              <a:rPr lang="en-US" b="1" baseline="0" dirty="0"/>
              <a:t> site.</a:t>
            </a:r>
            <a:endParaRPr lang="en-US" b="1" dirty="0"/>
          </a:p>
        </p:txBody>
      </p:sp>
      <p:sp>
        <p:nvSpPr>
          <p:cNvPr id="4" name="Slide Number Placeholder 3"/>
          <p:cNvSpPr>
            <a:spLocks noGrp="1"/>
          </p:cNvSpPr>
          <p:nvPr>
            <p:ph type="sldNum" sz="quarter" idx="5"/>
          </p:nvPr>
        </p:nvSpPr>
        <p:spPr/>
        <p:txBody>
          <a:bodyPr/>
          <a:lstStyle/>
          <a:p>
            <a:fld id="{E75E93DF-9726-4E3C-8016-F54F3DDFD73E}" type="slidenum">
              <a:rPr lang="en-US" smtClean="0"/>
              <a:t>5</a:t>
            </a:fld>
            <a:endParaRPr lang="en-US"/>
          </a:p>
        </p:txBody>
      </p:sp>
    </p:spTree>
    <p:extLst>
      <p:ext uri="{BB962C8B-B14F-4D97-AF65-F5344CB8AC3E}">
        <p14:creationId xmlns:p14="http://schemas.microsoft.com/office/powerpoint/2010/main" val="28676040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Have some of you been feeling like you hit a ‘brick wall’ with your MAP Certification trainings? </a:t>
            </a:r>
          </a:p>
          <a:p>
            <a:endParaRPr lang="en-US" b="1" dirty="0"/>
          </a:p>
          <a:p>
            <a:r>
              <a:rPr lang="en-US" b="1" dirty="0"/>
              <a:t>CDDER hosted a MAP Focus group comprised of a variety of MAP Trainers.</a:t>
            </a:r>
            <a:r>
              <a:rPr lang="en-US" b="1" baseline="0" dirty="0"/>
              <a:t> These Trainers </a:t>
            </a:r>
            <a:r>
              <a:rPr lang="en-US" b="1" dirty="0"/>
              <a:t>participated in answering</a:t>
            </a:r>
            <a:r>
              <a:rPr lang="en-US" b="1" baseline="0" dirty="0"/>
              <a:t> </a:t>
            </a:r>
            <a:r>
              <a:rPr lang="en-US" b="1" dirty="0"/>
              <a:t>survey questions and attended a post-survey meeting to</a:t>
            </a:r>
            <a:r>
              <a:rPr lang="en-US" b="1" baseline="0" dirty="0"/>
              <a:t> determine </a:t>
            </a:r>
            <a:r>
              <a:rPr lang="en-US" b="1" dirty="0"/>
              <a:t>what they found to be the most challenging aspects of training students online, followed by what they found to be successful</a:t>
            </a:r>
            <a:r>
              <a:rPr lang="en-US" b="1" baseline="0" dirty="0"/>
              <a:t> strategies for training students online.</a:t>
            </a:r>
            <a:endParaRPr lang="en-US" b="1" dirty="0"/>
          </a:p>
        </p:txBody>
      </p:sp>
      <p:sp>
        <p:nvSpPr>
          <p:cNvPr id="4" name="Slide Number Placeholder 3"/>
          <p:cNvSpPr>
            <a:spLocks noGrp="1"/>
          </p:cNvSpPr>
          <p:nvPr>
            <p:ph type="sldNum" sz="quarter" idx="10"/>
          </p:nvPr>
        </p:nvSpPr>
        <p:spPr/>
        <p:txBody>
          <a:bodyPr/>
          <a:lstStyle/>
          <a:p>
            <a:fld id="{E75E93DF-9726-4E3C-8016-F54F3DDFD73E}" type="slidenum">
              <a:rPr lang="en-US" smtClean="0"/>
              <a:t>50</a:t>
            </a:fld>
            <a:endParaRPr lang="en-US"/>
          </a:p>
        </p:txBody>
      </p:sp>
    </p:spTree>
    <p:extLst>
      <p:ext uri="{BB962C8B-B14F-4D97-AF65-F5344CB8AC3E}">
        <p14:creationId xmlns:p14="http://schemas.microsoft.com/office/powerpoint/2010/main" val="1445243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Some of the reoccurring challenges that we heard about include:</a:t>
            </a:r>
          </a:p>
          <a:p>
            <a:pPr marL="171450" indent="-171450">
              <a:buFont typeface="Arial" panose="020B0604020202020204" pitchFamily="34" charset="0"/>
              <a:buChar char="•"/>
            </a:pPr>
            <a:r>
              <a:rPr lang="en-US" b="1" dirty="0"/>
              <a:t>Students</a:t>
            </a:r>
            <a:r>
              <a:rPr lang="en-US" b="1" baseline="0" dirty="0"/>
              <a:t> have a l</a:t>
            </a:r>
            <a:r>
              <a:rPr lang="en-US" b="1" dirty="0"/>
              <a:t>ack of technology equipment (such as a computer);</a:t>
            </a:r>
          </a:p>
          <a:p>
            <a:pPr marL="171450" indent="-171450">
              <a:buFont typeface="Arial" panose="020B0604020202020204" pitchFamily="34" charset="0"/>
              <a:buChar char="•"/>
            </a:pPr>
            <a:r>
              <a:rPr lang="en-US" b="1" dirty="0"/>
              <a:t>Lack</a:t>
            </a:r>
            <a:r>
              <a:rPr lang="en-US" b="1" baseline="0" dirty="0"/>
              <a:t> of </a:t>
            </a:r>
            <a:r>
              <a:rPr lang="en-US" b="1" dirty="0"/>
              <a:t>technology skills;</a:t>
            </a:r>
          </a:p>
          <a:p>
            <a:pPr marL="171450" indent="-171450">
              <a:buFont typeface="Arial" panose="020B0604020202020204" pitchFamily="34" charset="0"/>
              <a:buChar char="•"/>
            </a:pPr>
            <a:r>
              <a:rPr lang="en-US" b="1" dirty="0"/>
              <a:t>Lack of dedicated time and space; and</a:t>
            </a:r>
          </a:p>
          <a:p>
            <a:pPr marL="171450" indent="-171450">
              <a:buFont typeface="Arial" panose="020B0604020202020204" pitchFamily="34" charset="0"/>
              <a:buChar char="•"/>
            </a:pPr>
            <a:r>
              <a:rPr lang="en-US" b="1" dirty="0"/>
              <a:t>Trainers</a:t>
            </a:r>
            <a:r>
              <a:rPr lang="en-US" b="1" baseline="0" dirty="0"/>
              <a:t> struggle with on</a:t>
            </a:r>
            <a:r>
              <a:rPr lang="en-US" b="1" dirty="0"/>
              <a:t>line facilitation, such as having students motivated to complete the course.</a:t>
            </a:r>
          </a:p>
        </p:txBody>
      </p:sp>
      <p:sp>
        <p:nvSpPr>
          <p:cNvPr id="4" name="Slide Number Placeholder 3"/>
          <p:cNvSpPr>
            <a:spLocks noGrp="1"/>
          </p:cNvSpPr>
          <p:nvPr>
            <p:ph type="sldNum" sz="quarter" idx="10"/>
          </p:nvPr>
        </p:nvSpPr>
        <p:spPr/>
        <p:txBody>
          <a:bodyPr/>
          <a:lstStyle/>
          <a:p>
            <a:fld id="{E75E93DF-9726-4E3C-8016-F54F3DDFD73E}" type="slidenum">
              <a:rPr lang="en-US" smtClean="0"/>
              <a:t>51</a:t>
            </a:fld>
            <a:endParaRPr lang="en-US"/>
          </a:p>
        </p:txBody>
      </p:sp>
    </p:spTree>
    <p:extLst>
      <p:ext uri="{BB962C8B-B14F-4D97-AF65-F5344CB8AC3E}">
        <p14:creationId xmlns:p14="http://schemas.microsoft.com/office/powerpoint/2010/main" val="1445243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Some of the strategies that these MAP Trainers have found to be successful include:</a:t>
            </a:r>
          </a:p>
          <a:p>
            <a:pPr marL="171450" indent="-171450">
              <a:buFont typeface="Arial" panose="020B0604020202020204" pitchFamily="34" charset="0"/>
              <a:buChar char="•"/>
            </a:pPr>
            <a:r>
              <a:rPr lang="en-US" b="1" dirty="0"/>
              <a:t>Instituting strict completion timelines;</a:t>
            </a:r>
          </a:p>
          <a:p>
            <a:pPr marL="171450" indent="-171450">
              <a:buFont typeface="Arial" panose="020B0604020202020204" pitchFamily="34" charset="0"/>
              <a:buChar char="•"/>
            </a:pPr>
            <a:r>
              <a:rPr lang="en-US" b="1" dirty="0"/>
              <a:t>Scheduling mandatory Zoom sessions;</a:t>
            </a:r>
          </a:p>
          <a:p>
            <a:pPr marL="171450" indent="-171450">
              <a:buFont typeface="Arial" panose="020B0604020202020204" pitchFamily="34" charset="0"/>
              <a:buChar char="•"/>
            </a:pPr>
            <a:r>
              <a:rPr lang="en-US" b="1" dirty="0"/>
              <a:t>Involving the Supervisor;</a:t>
            </a:r>
          </a:p>
          <a:p>
            <a:pPr marL="171450" indent="-171450">
              <a:buFont typeface="Arial" panose="020B0604020202020204" pitchFamily="34" charset="0"/>
              <a:buChar char="•"/>
            </a:pPr>
            <a:r>
              <a:rPr lang="en-US" b="1" dirty="0"/>
              <a:t>Offering dedicated time,</a:t>
            </a:r>
            <a:r>
              <a:rPr lang="en-US" b="1" baseline="0" dirty="0"/>
              <a:t> space and technology; and</a:t>
            </a:r>
          </a:p>
          <a:p>
            <a:pPr marL="171450" indent="-171450">
              <a:buFont typeface="Arial" panose="020B0604020202020204" pitchFamily="34" charset="0"/>
              <a:buChar char="•"/>
            </a:pPr>
            <a:r>
              <a:rPr lang="en-US" b="1" baseline="0" dirty="0"/>
              <a:t>Using peer-mentoring such as another veteran staff in the house helping to support staff as needed.</a:t>
            </a:r>
          </a:p>
          <a:p>
            <a:pPr marL="0" indent="0">
              <a:buFont typeface="Arial" panose="020B0604020202020204" pitchFamily="34" charset="0"/>
              <a:buNone/>
            </a:pPr>
            <a:endParaRPr lang="en-US" b="1" baseline="0" dirty="0"/>
          </a:p>
          <a:p>
            <a:pPr marL="0" indent="0">
              <a:buFont typeface="Arial" panose="020B0604020202020204" pitchFamily="34" charset="0"/>
              <a:buNone/>
            </a:pPr>
            <a:r>
              <a:rPr lang="en-US" b="1" baseline="0" dirty="0"/>
              <a:t>For additional information regarding the MAP Focus Group and strategies you may find helpful in your trainings, please visit the </a:t>
            </a:r>
            <a:r>
              <a:rPr lang="en-US" b="1" baseline="0" dirty="0" err="1"/>
              <a:t>mapmass</a:t>
            </a:r>
            <a:r>
              <a:rPr lang="en-US" b="1" baseline="0" dirty="0"/>
              <a:t> site.</a:t>
            </a:r>
            <a:endParaRPr lang="en-US" b="1" dirty="0"/>
          </a:p>
        </p:txBody>
      </p:sp>
      <p:sp>
        <p:nvSpPr>
          <p:cNvPr id="4" name="Slide Number Placeholder 3"/>
          <p:cNvSpPr>
            <a:spLocks noGrp="1"/>
          </p:cNvSpPr>
          <p:nvPr>
            <p:ph type="sldNum" sz="quarter" idx="10"/>
          </p:nvPr>
        </p:nvSpPr>
        <p:spPr/>
        <p:txBody>
          <a:bodyPr/>
          <a:lstStyle/>
          <a:p>
            <a:fld id="{E75E93DF-9726-4E3C-8016-F54F3DDFD73E}" type="slidenum">
              <a:rPr lang="en-US" smtClean="0"/>
              <a:t>52</a:t>
            </a:fld>
            <a:endParaRPr lang="en-US"/>
          </a:p>
        </p:txBody>
      </p:sp>
    </p:spTree>
    <p:extLst>
      <p:ext uri="{BB962C8B-B14F-4D97-AF65-F5344CB8AC3E}">
        <p14:creationId xmlns:p14="http://schemas.microsoft.com/office/powerpoint/2010/main" val="1445243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baseline="0" dirty="0">
                <a:solidFill>
                  <a:schemeClr val="tx1"/>
                </a:solidFill>
                <a:effectLst/>
                <a:latin typeface="+mn-lt"/>
                <a:ea typeface="+mn-ea"/>
                <a:cs typeface="+mn-cs"/>
              </a:rPr>
              <a:t>The question has been asked, may one MAP Trainer take over another MAP Trainer’s roster to complete a training that has already been started. Typically, no. However, there are some circumstances when this is allowed such as when the MAP Trainer has an unplanned medical leave, an unexpected change in employment or even death. If there is a co-Trainer, then of course the co-Trainer may take over.</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If</a:t>
            </a:r>
            <a:r>
              <a:rPr lang="en-US" sz="1200" b="1" kern="1200" baseline="0" dirty="0">
                <a:solidFill>
                  <a:schemeClr val="tx1"/>
                </a:solidFill>
                <a:effectLst/>
                <a:latin typeface="+mn-lt"/>
                <a:ea typeface="+mn-ea"/>
                <a:cs typeface="+mn-cs"/>
              </a:rPr>
              <a:t> there is no co-Trainer</a:t>
            </a:r>
            <a:r>
              <a:rPr lang="en-US" sz="1200" b="1" kern="1200" dirty="0">
                <a:solidFill>
                  <a:schemeClr val="tx1"/>
                </a:solidFill>
                <a:effectLst/>
                <a:latin typeface="+mn-lt"/>
                <a:ea typeface="+mn-ea"/>
                <a:cs typeface="+mn-cs"/>
              </a:rPr>
              <a:t> and the unexpected circumstances apply, then another MAP Trainer from</a:t>
            </a:r>
            <a:r>
              <a:rPr lang="en-US" sz="1200" b="1" u="none" kern="1200" dirty="0">
                <a:solidFill>
                  <a:schemeClr val="tx1"/>
                </a:solidFill>
                <a:effectLst/>
                <a:latin typeface="+mn-lt"/>
                <a:ea typeface="+mn-ea"/>
                <a:cs typeface="+mn-cs"/>
              </a:rPr>
              <a:t> the same Service Provider</a:t>
            </a:r>
            <a:r>
              <a:rPr lang="en-US" sz="1200" b="1" kern="1200" dirty="0">
                <a:solidFill>
                  <a:schemeClr val="tx1"/>
                </a:solidFill>
                <a:effectLst/>
                <a:latin typeface="+mn-lt"/>
                <a:ea typeface="+mn-ea"/>
                <a:cs typeface="+mn-cs"/>
              </a:rPr>
              <a:t> can take the class over. If this</a:t>
            </a:r>
            <a:r>
              <a:rPr lang="en-US" sz="1200" b="1" kern="1200" baseline="0" dirty="0">
                <a:solidFill>
                  <a:schemeClr val="tx1"/>
                </a:solidFill>
                <a:effectLst/>
                <a:latin typeface="+mn-lt"/>
                <a:ea typeface="+mn-ea"/>
                <a:cs typeface="+mn-cs"/>
              </a:rPr>
              <a:t> happens</a:t>
            </a:r>
            <a:r>
              <a:rPr lang="en-US" sz="1200" b="1" kern="1200" dirty="0">
                <a:solidFill>
                  <a:schemeClr val="tx1"/>
                </a:solidFill>
                <a:effectLst/>
                <a:latin typeface="+mn-lt"/>
                <a:ea typeface="+mn-ea"/>
                <a:cs typeface="+mn-cs"/>
              </a:rPr>
              <a:t>, you will need to contact CDDER to arrange this</a:t>
            </a:r>
            <a:r>
              <a:rPr lang="en-US" sz="1200" b="1" kern="1200" baseline="0" dirty="0">
                <a:solidFill>
                  <a:schemeClr val="tx1"/>
                </a:solidFill>
                <a:effectLst/>
                <a:latin typeface="+mn-lt"/>
                <a:ea typeface="+mn-ea"/>
                <a:cs typeface="+mn-cs"/>
              </a:rPr>
              <a:t> and contact D&amp;S to adopt the students in TMU</a:t>
            </a:r>
            <a:r>
              <a:rPr lang="en-US" sz="1200" b="1" kern="1200" baseline="0" dirty="0">
                <a:solidFill>
                  <a:schemeClr val="tx1"/>
                </a:solidFill>
                <a:effectLst/>
                <a:latin typeface="+mn-lt"/>
                <a:ea typeface="+mn-ea"/>
                <a:cs typeface="+mn-cs"/>
                <a:sym typeface="Symbol"/>
              </a:rPr>
              <a:t></a:t>
            </a:r>
            <a:r>
              <a:rPr lang="en-US" sz="1200" b="1" kern="1200" baseline="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 </a:t>
            </a:r>
          </a:p>
          <a:p>
            <a:pPr lvl="0"/>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This does not include Independent MAP Trainers taking over a Service Provider class and vice versa. In this case, students need to restart the course with the new MAP Trainer. Also</a:t>
            </a:r>
            <a:r>
              <a:rPr lang="en-US" sz="1200" b="1" kern="1200" baseline="0" dirty="0">
                <a:solidFill>
                  <a:schemeClr val="tx1"/>
                </a:solidFill>
                <a:effectLst/>
                <a:latin typeface="+mn-lt"/>
                <a:ea typeface="+mn-ea"/>
                <a:cs typeface="+mn-cs"/>
              </a:rPr>
              <a:t> not included is </a:t>
            </a:r>
            <a:r>
              <a:rPr lang="en-US" sz="1200" b="1" kern="1200" dirty="0">
                <a:solidFill>
                  <a:schemeClr val="tx1"/>
                </a:solidFill>
                <a:effectLst/>
                <a:latin typeface="+mn-lt"/>
                <a:ea typeface="+mn-ea"/>
                <a:cs typeface="+mn-cs"/>
              </a:rPr>
              <a:t>MAP Trainers wanting to transfer students between themselves. In these cases, the student must restart the class with the new Trainer. </a:t>
            </a:r>
            <a:endParaRPr lang="en-US" b="1" dirty="0"/>
          </a:p>
        </p:txBody>
      </p:sp>
      <p:sp>
        <p:nvSpPr>
          <p:cNvPr id="4" name="Slide Number Placeholder 3"/>
          <p:cNvSpPr>
            <a:spLocks noGrp="1"/>
          </p:cNvSpPr>
          <p:nvPr>
            <p:ph type="sldNum" sz="quarter" idx="10"/>
          </p:nvPr>
        </p:nvSpPr>
        <p:spPr/>
        <p:txBody>
          <a:bodyPr/>
          <a:lstStyle/>
          <a:p>
            <a:fld id="{E75E93DF-9726-4E3C-8016-F54F3DDFD73E}" type="slidenum">
              <a:rPr lang="en-US" smtClean="0"/>
              <a:t>53</a:t>
            </a:fld>
            <a:endParaRPr lang="en-US"/>
          </a:p>
        </p:txBody>
      </p:sp>
    </p:spTree>
    <p:extLst>
      <p:ext uri="{BB962C8B-B14F-4D97-AF65-F5344CB8AC3E}">
        <p14:creationId xmlns:p14="http://schemas.microsoft.com/office/powerpoint/2010/main" val="28394366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Next, a few reminders…</a:t>
            </a:r>
          </a:p>
        </p:txBody>
      </p:sp>
      <p:sp>
        <p:nvSpPr>
          <p:cNvPr id="4" name="Slide Number Placeholder 3"/>
          <p:cNvSpPr>
            <a:spLocks noGrp="1"/>
          </p:cNvSpPr>
          <p:nvPr>
            <p:ph type="sldNum" sz="quarter" idx="10"/>
          </p:nvPr>
        </p:nvSpPr>
        <p:spPr/>
        <p:txBody>
          <a:bodyPr/>
          <a:lstStyle/>
          <a:p>
            <a:fld id="{E75E93DF-9726-4E3C-8016-F54F3DDFD73E}" type="slidenum">
              <a:rPr lang="en-US" smtClean="0"/>
              <a:t>54</a:t>
            </a:fld>
            <a:endParaRPr lang="en-US"/>
          </a:p>
        </p:txBody>
      </p:sp>
    </p:spTree>
    <p:extLst>
      <p:ext uri="{BB962C8B-B14F-4D97-AF65-F5344CB8AC3E}">
        <p14:creationId xmlns:p14="http://schemas.microsoft.com/office/powerpoint/2010/main" val="224080103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Resource Packets are required for all staff attending MAP Certification Training.</a:t>
            </a:r>
          </a:p>
          <a:p>
            <a:endParaRPr lang="en-US" b="1" baseline="0" dirty="0"/>
          </a:p>
          <a:p>
            <a:r>
              <a:rPr lang="en-US" b="1" baseline="0" dirty="0"/>
              <a:t>There are two options for obtaining Resource Packets:</a:t>
            </a:r>
          </a:p>
          <a:p>
            <a:r>
              <a:rPr lang="en-US" b="1" baseline="0" dirty="0"/>
              <a:t>You can either order them from Long Term Pharmacy Solutions or you can  assemble your own Resource Packets.</a:t>
            </a:r>
          </a:p>
          <a:p>
            <a:endParaRPr lang="en-US" baseline="0" dirty="0"/>
          </a:p>
        </p:txBody>
      </p:sp>
      <p:sp>
        <p:nvSpPr>
          <p:cNvPr id="4" name="Slide Number Placeholder 3"/>
          <p:cNvSpPr>
            <a:spLocks noGrp="1"/>
          </p:cNvSpPr>
          <p:nvPr>
            <p:ph type="sldNum" sz="quarter" idx="10"/>
          </p:nvPr>
        </p:nvSpPr>
        <p:spPr/>
        <p:txBody>
          <a:bodyPr/>
          <a:lstStyle/>
          <a:p>
            <a:fld id="{E75E93DF-9726-4E3C-8016-F54F3DDFD73E}" type="slidenum">
              <a:rPr lang="en-US" smtClean="0"/>
              <a:t>55</a:t>
            </a:fld>
            <a:endParaRPr lang="en-US"/>
          </a:p>
        </p:txBody>
      </p:sp>
    </p:spTree>
    <p:extLst>
      <p:ext uri="{BB962C8B-B14F-4D97-AF65-F5344CB8AC3E}">
        <p14:creationId xmlns:p14="http://schemas.microsoft.com/office/powerpoint/2010/main" val="40673732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FFFFFF"/>
                </a:solidFill>
              </a:rPr>
              <a:t>When</a:t>
            </a:r>
            <a:r>
              <a:rPr lang="en-US" sz="1200" b="1" baseline="0" dirty="0">
                <a:solidFill>
                  <a:srgbClr val="FFFFFF"/>
                </a:solidFill>
              </a:rPr>
              <a:t> o</a:t>
            </a:r>
            <a:r>
              <a:rPr lang="en-US" sz="1200" b="1" dirty="0">
                <a:solidFill>
                  <a:srgbClr val="FFFFFF"/>
                </a:solidFill>
              </a:rPr>
              <a:t>rdering Resource Packets from Long Term Pharmacy Solutions (LTPS),</a:t>
            </a:r>
            <a:r>
              <a:rPr lang="en-US" sz="1200" b="1" baseline="0" dirty="0">
                <a:solidFill>
                  <a:srgbClr val="FFFFFF"/>
                </a:solidFill>
              </a:rPr>
              <a:t> o</a:t>
            </a:r>
            <a:r>
              <a:rPr lang="en-US" sz="1200" b="1" dirty="0">
                <a:solidFill>
                  <a:srgbClr val="FFFFFF"/>
                </a:solidFill>
              </a:rPr>
              <a:t>rder them at least 2 weeks in advance.</a:t>
            </a:r>
            <a:r>
              <a:rPr lang="en-US" sz="1200" b="1" baseline="0" dirty="0">
                <a:solidFill>
                  <a:srgbClr val="FFFFFF"/>
                </a:solidFill>
              </a:rPr>
              <a:t> The contact person for LTPS is Carolyn Dunn and her email address is on your screen. When emailing, add the term ‘Resource  Packets’ in the subject line of the email. In the body of the email include the name and address that the packet will be sent to. We have heard feedback that it is better to have the Resource Packets sent to the Service Provider’s main office and then distributed to the student. There have been instances when the Resource Packet was delivered directly to the student’s home and there was confusion regarding what the package contained, what it was for, etc. After you place your order, </a:t>
            </a:r>
            <a:r>
              <a:rPr lang="en-US" sz="1200" b="1" dirty="0">
                <a:solidFill>
                  <a:srgbClr val="FFFFFF"/>
                </a:solidFill>
              </a:rPr>
              <a:t>LTPS will respond to you.</a:t>
            </a:r>
            <a:r>
              <a:rPr lang="en-US" sz="1200" b="1" baseline="0" dirty="0">
                <a:solidFill>
                  <a:srgbClr val="FFFFFF"/>
                </a:solidFill>
              </a:rPr>
              <a:t> </a:t>
            </a:r>
            <a:r>
              <a:rPr lang="en-US" sz="1200" b="1" dirty="0">
                <a:solidFill>
                  <a:srgbClr val="FFFFFF"/>
                </a:solidFill>
              </a:rPr>
              <a:t>If you do not receive an email from LTPS within 48 hours, follow up with a call,</a:t>
            </a:r>
            <a:r>
              <a:rPr lang="en-US" sz="1200" b="1" baseline="0" dirty="0">
                <a:solidFill>
                  <a:srgbClr val="FFFFFF"/>
                </a:solidFill>
              </a:rPr>
              <a:t> the number is listed on your screen.</a:t>
            </a:r>
            <a:endParaRPr lang="en-US" sz="1200" b="1" dirty="0">
              <a:solidFill>
                <a:srgbClr val="FFFFFF"/>
              </a:solidFill>
            </a:endParaRPr>
          </a:p>
          <a:p>
            <a:endParaRPr lang="en-US" dirty="0"/>
          </a:p>
        </p:txBody>
      </p:sp>
      <p:sp>
        <p:nvSpPr>
          <p:cNvPr id="4" name="Slide Number Placeholder 3"/>
          <p:cNvSpPr>
            <a:spLocks noGrp="1"/>
          </p:cNvSpPr>
          <p:nvPr>
            <p:ph type="sldNum" sz="quarter" idx="10"/>
          </p:nvPr>
        </p:nvSpPr>
        <p:spPr/>
        <p:txBody>
          <a:bodyPr/>
          <a:lstStyle/>
          <a:p>
            <a:fld id="{E75E93DF-9726-4E3C-8016-F54F3DDFD73E}" type="slidenum">
              <a:rPr lang="en-US" smtClean="0"/>
              <a:t>56</a:t>
            </a:fld>
            <a:endParaRPr lang="en-US"/>
          </a:p>
        </p:txBody>
      </p:sp>
    </p:spTree>
    <p:extLst>
      <p:ext uri="{BB962C8B-B14F-4D97-AF65-F5344CB8AC3E}">
        <p14:creationId xmlns:p14="http://schemas.microsoft.com/office/powerpoint/2010/main" val="260621997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a:solidFill>
                  <a:srgbClr val="FFFFFF"/>
                </a:solidFill>
              </a:rPr>
              <a:t>If you will</a:t>
            </a:r>
            <a:r>
              <a:rPr lang="en-US" sz="2000" b="1" baseline="0" dirty="0">
                <a:solidFill>
                  <a:srgbClr val="FFFFFF"/>
                </a:solidFill>
              </a:rPr>
              <a:t> be</a:t>
            </a:r>
            <a:r>
              <a:rPr lang="en-US" sz="2000" b="1" dirty="0">
                <a:solidFill>
                  <a:srgbClr val="FFFFFF"/>
                </a:solidFill>
              </a:rPr>
              <a:t> assembling your own Resource Packets using the directions on the </a:t>
            </a:r>
            <a:r>
              <a:rPr lang="en-US" sz="2000" b="1" dirty="0" err="1">
                <a:solidFill>
                  <a:srgbClr val="FFFFFF"/>
                </a:solidFill>
              </a:rPr>
              <a:t>mapmass</a:t>
            </a:r>
            <a:r>
              <a:rPr lang="en-US" sz="2000" b="1" dirty="0">
                <a:solidFill>
                  <a:srgbClr val="FFFFFF"/>
                </a:solidFill>
              </a:rPr>
              <a:t> site, you must still order actual blister packs from the pharmacy of your choice and label the blister pack using one of the label templates provided.</a:t>
            </a:r>
            <a:r>
              <a:rPr lang="en-US" sz="2000" b="1" baseline="0" dirty="0">
                <a:solidFill>
                  <a:srgbClr val="FFFFFF"/>
                </a:solidFill>
              </a:rPr>
              <a:t> </a:t>
            </a:r>
            <a:r>
              <a:rPr lang="en-US" sz="2000" b="1" dirty="0">
                <a:solidFill>
                  <a:srgbClr val="FFFFFF"/>
                </a:solidFill>
              </a:rPr>
              <a:t>You may not photocopy blister packs for staff to use in lieu of an actual blister pack.</a:t>
            </a:r>
          </a:p>
          <a:p>
            <a:r>
              <a:rPr lang="en-US" sz="2000" b="1" dirty="0">
                <a:solidFill>
                  <a:srgbClr val="FFFFFF"/>
                </a:solidFill>
              </a:rPr>
              <a:t>When requesting the blister packs from the pharmacy, please request that the ‘candy’ used in the packet is uniform in color, shape and size.</a:t>
            </a:r>
          </a:p>
          <a:p>
            <a:endParaRPr lang="en-US" dirty="0"/>
          </a:p>
        </p:txBody>
      </p:sp>
      <p:sp>
        <p:nvSpPr>
          <p:cNvPr id="4" name="Slide Number Placeholder 3"/>
          <p:cNvSpPr>
            <a:spLocks noGrp="1"/>
          </p:cNvSpPr>
          <p:nvPr>
            <p:ph type="sldNum" sz="quarter" idx="10"/>
          </p:nvPr>
        </p:nvSpPr>
        <p:spPr/>
        <p:txBody>
          <a:bodyPr/>
          <a:lstStyle/>
          <a:p>
            <a:fld id="{E75E93DF-9726-4E3C-8016-F54F3DDFD73E}" type="slidenum">
              <a:rPr lang="en-US" smtClean="0"/>
              <a:t>57</a:t>
            </a:fld>
            <a:endParaRPr lang="en-US"/>
          </a:p>
        </p:txBody>
      </p:sp>
    </p:spTree>
    <p:extLst>
      <p:ext uri="{BB962C8B-B14F-4D97-AF65-F5344CB8AC3E}">
        <p14:creationId xmlns:p14="http://schemas.microsoft.com/office/powerpoint/2010/main" val="260621997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t>‘Testing Packets’ may only be used for MAP Certification Testing.</a:t>
            </a:r>
            <a:r>
              <a:rPr lang="en-US" sz="1200" b="1" baseline="0" dirty="0"/>
              <a:t> </a:t>
            </a:r>
            <a:r>
              <a:rPr lang="en-US" sz="1200" b="1" dirty="0"/>
              <a:t>Testing Packets may not be used in lieu of a Resource Packet as practice materials for students to use prior to Certification Testing.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a:t>If you are responsible for ordering Testing Packets you will use the same process as when ordering Resource Packets from LTPS however be sure to include ‘Testing Packets’ in the subject line of the email request.</a:t>
            </a:r>
            <a:endParaRPr lang="en-US" sz="1200" b="1"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a:p>
          <a:p>
            <a:endParaRPr lang="en-US" dirty="0"/>
          </a:p>
        </p:txBody>
      </p:sp>
      <p:sp>
        <p:nvSpPr>
          <p:cNvPr id="4" name="Slide Number Placeholder 3"/>
          <p:cNvSpPr>
            <a:spLocks noGrp="1"/>
          </p:cNvSpPr>
          <p:nvPr>
            <p:ph type="sldNum" sz="quarter" idx="10"/>
          </p:nvPr>
        </p:nvSpPr>
        <p:spPr/>
        <p:txBody>
          <a:bodyPr/>
          <a:lstStyle/>
          <a:p>
            <a:fld id="{E75E93DF-9726-4E3C-8016-F54F3DDFD73E}" type="slidenum">
              <a:rPr lang="en-US" smtClean="0"/>
              <a:t>58</a:t>
            </a:fld>
            <a:endParaRPr lang="en-US"/>
          </a:p>
        </p:txBody>
      </p:sp>
    </p:spTree>
    <p:extLst>
      <p:ext uri="{BB962C8B-B14F-4D97-AF65-F5344CB8AC3E}">
        <p14:creationId xmlns:p14="http://schemas.microsoft.com/office/powerpoint/2010/main" val="237768465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Each site must have a copy of the Responsibilities in Action curriculum on site. A revised version of RIA was released in September of 2020. This revision has lots of documentation examples that were added to the back of the book as an appendix along with a Documentation Quick-Guide. As of July 1</a:t>
            </a:r>
            <a:r>
              <a:rPr lang="en-US" b="1" baseline="30000" dirty="0"/>
              <a:t>st</a:t>
            </a:r>
            <a:r>
              <a:rPr lang="en-US" b="1" dirty="0"/>
              <a:t>, 2022, the revised version must be available for staff reference at all sites.</a:t>
            </a:r>
          </a:p>
          <a:p>
            <a:endParaRPr lang="en-US" b="1" dirty="0"/>
          </a:p>
          <a:p>
            <a:r>
              <a:rPr lang="en-US" b="1" dirty="0"/>
              <a:t>And don’t forget, you have the ability to order the RIA curriculum on Amazon.</a:t>
            </a:r>
          </a:p>
        </p:txBody>
      </p:sp>
      <p:sp>
        <p:nvSpPr>
          <p:cNvPr id="4" name="Slide Number Placeholder 3"/>
          <p:cNvSpPr>
            <a:spLocks noGrp="1"/>
          </p:cNvSpPr>
          <p:nvPr>
            <p:ph type="sldNum" sz="quarter" idx="10"/>
          </p:nvPr>
        </p:nvSpPr>
        <p:spPr/>
        <p:txBody>
          <a:bodyPr/>
          <a:lstStyle/>
          <a:p>
            <a:fld id="{E75E93DF-9726-4E3C-8016-F54F3DDFD73E}" type="slidenum">
              <a:rPr lang="en-US" smtClean="0"/>
              <a:t>59</a:t>
            </a:fld>
            <a:endParaRPr lang="en-US"/>
          </a:p>
        </p:txBody>
      </p:sp>
    </p:spTree>
    <p:extLst>
      <p:ext uri="{BB962C8B-B14F-4D97-AF65-F5344CB8AC3E}">
        <p14:creationId xmlns:p14="http://schemas.microsoft.com/office/powerpoint/2010/main" val="3115690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Starting October 1</a:t>
            </a:r>
            <a:r>
              <a:rPr lang="en-US" b="1" baseline="30000" dirty="0"/>
              <a:t>st</a:t>
            </a:r>
            <a:r>
              <a:rPr lang="en-US" b="1" dirty="0"/>
              <a:t>, MAP Trainers may now run their own audit groups of staff (who are not seeking Certification, such as Site </a:t>
            </a:r>
            <a:r>
              <a:rPr lang="en-US" b="1" u="none" dirty="0"/>
              <a:t>Supervisors</a:t>
            </a:r>
            <a:r>
              <a:rPr lang="en-US" b="1" u="none" baseline="0" dirty="0"/>
              <a:t> </a:t>
            </a:r>
            <a:r>
              <a:rPr lang="en-US" b="1" u="none" dirty="0"/>
              <a:t>who are</a:t>
            </a:r>
            <a:r>
              <a:rPr lang="en-US" b="1" u="none" baseline="0" dirty="0"/>
              <a:t> already Certified</a:t>
            </a:r>
            <a:r>
              <a:rPr lang="en-US" b="1" u="none" dirty="0"/>
              <a:t>, </a:t>
            </a:r>
            <a:r>
              <a:rPr lang="en-US" b="1" dirty="0"/>
              <a:t>LPNs etc.,) through the MAP Certification course in Moodle. You</a:t>
            </a:r>
            <a:r>
              <a:rPr lang="en-US" b="1" baseline="0" dirty="0"/>
              <a:t> will </a:t>
            </a:r>
            <a:r>
              <a:rPr lang="en-US" b="1" dirty="0"/>
              <a:t>submit your rosters to CDDER as you do now, one week in advance. </a:t>
            </a:r>
          </a:p>
        </p:txBody>
      </p:sp>
      <p:sp>
        <p:nvSpPr>
          <p:cNvPr id="4" name="Slide Number Placeholder 3"/>
          <p:cNvSpPr>
            <a:spLocks noGrp="1"/>
          </p:cNvSpPr>
          <p:nvPr>
            <p:ph type="sldNum" sz="quarter" idx="10"/>
          </p:nvPr>
        </p:nvSpPr>
        <p:spPr/>
        <p:txBody>
          <a:bodyPr/>
          <a:lstStyle/>
          <a:p>
            <a:fld id="{E75E93DF-9726-4E3C-8016-F54F3DDFD73E}" type="slidenum">
              <a:rPr lang="en-US" smtClean="0"/>
              <a:t>6</a:t>
            </a:fld>
            <a:endParaRPr lang="en-US"/>
          </a:p>
        </p:txBody>
      </p:sp>
    </p:spTree>
    <p:extLst>
      <p:ext uri="{BB962C8B-B14F-4D97-AF65-F5344CB8AC3E}">
        <p14:creationId xmlns:p14="http://schemas.microsoft.com/office/powerpoint/2010/main" val="73440937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a:t>
            </a:r>
            <a:r>
              <a:rPr lang="en-US" b="1" baseline="0" dirty="0"/>
              <a:t> know </a:t>
            </a:r>
            <a:r>
              <a:rPr lang="en-US" b="1" dirty="0"/>
              <a:t>many of you already know but for those of you that don’t, Sharon Oxx has</a:t>
            </a:r>
            <a:r>
              <a:rPr lang="en-US" b="1" baseline="0" dirty="0"/>
              <a:t> </a:t>
            </a:r>
            <a:r>
              <a:rPr lang="en-US" b="1" dirty="0"/>
              <a:t>officially retired from state service as</a:t>
            </a:r>
            <a:r>
              <a:rPr lang="en-US" b="1" baseline="0" dirty="0"/>
              <a:t> of</a:t>
            </a:r>
            <a:r>
              <a:rPr lang="en-US" b="1" dirty="0"/>
              <a:t> October 1</a:t>
            </a:r>
            <a:r>
              <a:rPr lang="en-US" b="1" baseline="30000" dirty="0"/>
              <a:t>st</a:t>
            </a:r>
            <a:r>
              <a:rPr lang="en-US" b="1" dirty="0"/>
              <a:t>. I know you all are with me when I say, thank you to Sharon for her dedication, her time</a:t>
            </a:r>
            <a:r>
              <a:rPr lang="en-US" b="1" baseline="0" dirty="0"/>
              <a:t> and</a:t>
            </a:r>
            <a:r>
              <a:rPr lang="en-US" b="1" dirty="0"/>
              <a:t> her unwavering support; she will certainly be missed!</a:t>
            </a:r>
          </a:p>
        </p:txBody>
      </p:sp>
      <p:sp>
        <p:nvSpPr>
          <p:cNvPr id="4" name="Slide Number Placeholder 3"/>
          <p:cNvSpPr>
            <a:spLocks noGrp="1"/>
          </p:cNvSpPr>
          <p:nvPr>
            <p:ph type="sldNum" sz="quarter" idx="5"/>
          </p:nvPr>
        </p:nvSpPr>
        <p:spPr/>
        <p:txBody>
          <a:bodyPr/>
          <a:lstStyle/>
          <a:p>
            <a:fld id="{E75E93DF-9726-4E3C-8016-F54F3DDFD73E}" type="slidenum">
              <a:rPr lang="en-US" smtClean="0"/>
              <a:t>60</a:t>
            </a:fld>
            <a:endParaRPr lang="en-US"/>
          </a:p>
        </p:txBody>
      </p:sp>
    </p:spTree>
    <p:extLst>
      <p:ext uri="{BB962C8B-B14F-4D97-AF65-F5344CB8AC3E}">
        <p14:creationId xmlns:p14="http://schemas.microsoft.com/office/powerpoint/2010/main" val="11586933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And lastly, if you have any questions regarding topics presented today, please contact your area or regional MAP Coordinator.</a:t>
            </a:r>
          </a:p>
          <a:p>
            <a:endParaRPr lang="en-US" b="1" dirty="0"/>
          </a:p>
          <a:p>
            <a:r>
              <a:rPr lang="en-US" b="1" dirty="0"/>
              <a:t>Our next MAP Trainer Webinar</a:t>
            </a:r>
            <a:r>
              <a:rPr lang="en-US" b="1" baseline="0" dirty="0"/>
              <a:t> will be in the Spring of 2022.</a:t>
            </a:r>
            <a:endParaRPr lang="en-US" b="1" dirty="0"/>
          </a:p>
        </p:txBody>
      </p:sp>
      <p:sp>
        <p:nvSpPr>
          <p:cNvPr id="4" name="Slide Number Placeholder 3"/>
          <p:cNvSpPr>
            <a:spLocks noGrp="1"/>
          </p:cNvSpPr>
          <p:nvPr>
            <p:ph type="sldNum" sz="quarter" idx="10"/>
          </p:nvPr>
        </p:nvSpPr>
        <p:spPr/>
        <p:txBody>
          <a:bodyPr/>
          <a:lstStyle/>
          <a:p>
            <a:fld id="{E75E93DF-9726-4E3C-8016-F54F3DDFD73E}" type="slidenum">
              <a:rPr lang="en-US" smtClean="0"/>
              <a:t>61</a:t>
            </a:fld>
            <a:endParaRPr lang="en-US"/>
          </a:p>
        </p:txBody>
      </p:sp>
    </p:spTree>
    <p:extLst>
      <p:ext uri="{BB962C8B-B14F-4D97-AF65-F5344CB8AC3E}">
        <p14:creationId xmlns:p14="http://schemas.microsoft.com/office/powerpoint/2010/main" val="4014808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We have a new roster to be used when registering staff for the MAP Certification course. To indicate that someone will be auditing the course, you will now check the corresponding box on the registration roster.</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Also, a </a:t>
            </a:r>
            <a:r>
              <a:rPr lang="en-US" sz="1200" b="1" kern="1200" dirty="0">
                <a:solidFill>
                  <a:schemeClr val="tx1"/>
                </a:solidFill>
                <a:effectLst/>
                <a:latin typeface="+mn-lt"/>
                <a:ea typeface="+mn-ea"/>
                <a:cs typeface="+mn-cs"/>
              </a:rPr>
              <a:t>reminder that students who appear on submitted rosters, who are already enrolled in the course, will either be automatically rolled forward to the current course date (if they are with the same MAP Trainer) or restarted (if they are enrolling with a different MAP Trainer).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Another reminder that Email addresses need to be correct for proper and timely processing.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The new roster template is posted on the </a:t>
            </a:r>
            <a:r>
              <a:rPr lang="en-US" sz="1200" b="1" kern="1200" dirty="0" err="1">
                <a:solidFill>
                  <a:schemeClr val="tx1"/>
                </a:solidFill>
                <a:effectLst/>
                <a:latin typeface="+mn-lt"/>
                <a:ea typeface="+mn-ea"/>
                <a:cs typeface="+mn-cs"/>
              </a:rPr>
              <a:t>mapmass</a:t>
            </a:r>
            <a:r>
              <a:rPr lang="en-US" sz="1200" b="1" kern="1200" dirty="0">
                <a:solidFill>
                  <a:schemeClr val="tx1"/>
                </a:solidFill>
                <a:effectLst/>
                <a:latin typeface="+mn-lt"/>
                <a:ea typeface="+mn-ea"/>
                <a:cs typeface="+mn-cs"/>
              </a:rPr>
              <a:t> site in the ‘Student and Trainer Resources’.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75E93DF-9726-4E3C-8016-F54F3DDFD73E}" type="slidenum">
              <a:rPr lang="en-US" smtClean="0"/>
              <a:t>7</a:t>
            </a:fld>
            <a:endParaRPr lang="en-US"/>
          </a:p>
        </p:txBody>
      </p:sp>
    </p:spTree>
    <p:extLst>
      <p:ext uri="{BB962C8B-B14F-4D97-AF65-F5344CB8AC3E}">
        <p14:creationId xmlns:p14="http://schemas.microsoft.com/office/powerpoint/2010/main" val="1585369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We have a few new projects to let you know about, they are not ready yet for release, but we hope within the next month or so that they will be.</a:t>
            </a:r>
          </a:p>
        </p:txBody>
      </p:sp>
      <p:sp>
        <p:nvSpPr>
          <p:cNvPr id="4" name="Slide Number Placeholder 3"/>
          <p:cNvSpPr>
            <a:spLocks noGrp="1"/>
          </p:cNvSpPr>
          <p:nvPr>
            <p:ph type="sldNum" sz="quarter" idx="5"/>
          </p:nvPr>
        </p:nvSpPr>
        <p:spPr/>
        <p:txBody>
          <a:bodyPr/>
          <a:lstStyle/>
          <a:p>
            <a:fld id="{E75E93DF-9726-4E3C-8016-F54F3DDFD73E}" type="slidenum">
              <a:rPr lang="en-US" smtClean="0"/>
              <a:t>8</a:t>
            </a:fld>
            <a:endParaRPr lang="en-US"/>
          </a:p>
        </p:txBody>
      </p:sp>
    </p:spTree>
    <p:extLst>
      <p:ext uri="{BB962C8B-B14F-4D97-AF65-F5344CB8AC3E}">
        <p14:creationId xmlns:p14="http://schemas.microsoft.com/office/powerpoint/2010/main" val="34350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The first one is an optional Supervisor’s Training that will be available in Moodle. When the Supervisor’s Training is available, we will send out an announcement with information regarding how MAP </a:t>
            </a:r>
            <a:r>
              <a:rPr lang="en-US" b="1" u="none" dirty="0"/>
              <a:t>Certified</a:t>
            </a:r>
            <a:r>
              <a:rPr lang="en-US" b="1" u="none" baseline="0" dirty="0"/>
              <a:t> Site </a:t>
            </a:r>
            <a:r>
              <a:rPr lang="en-US" b="1" dirty="0"/>
              <a:t>Supervisors can register</a:t>
            </a:r>
            <a:r>
              <a:rPr lang="en-US" b="1" baseline="0" dirty="0"/>
              <a:t> </a:t>
            </a:r>
            <a:r>
              <a:rPr lang="en-US" b="1" dirty="0"/>
              <a:t>for the course. The training will cover the four key responsibilities of the Site Supervisor and lots more!</a:t>
            </a:r>
          </a:p>
          <a:p>
            <a:endParaRPr lang="en-US" dirty="0"/>
          </a:p>
        </p:txBody>
      </p:sp>
      <p:sp>
        <p:nvSpPr>
          <p:cNvPr id="4" name="Slide Number Placeholder 3"/>
          <p:cNvSpPr>
            <a:spLocks noGrp="1"/>
          </p:cNvSpPr>
          <p:nvPr>
            <p:ph type="sldNum" sz="quarter" idx="10"/>
          </p:nvPr>
        </p:nvSpPr>
        <p:spPr/>
        <p:txBody>
          <a:bodyPr/>
          <a:lstStyle/>
          <a:p>
            <a:fld id="{E75E93DF-9726-4E3C-8016-F54F3DDFD73E}" type="slidenum">
              <a:rPr lang="en-US" smtClean="0"/>
              <a:t>9</a:t>
            </a:fld>
            <a:endParaRPr lang="en-US"/>
          </a:p>
        </p:txBody>
      </p:sp>
    </p:spTree>
    <p:extLst>
      <p:ext uri="{BB962C8B-B14F-4D97-AF65-F5344CB8AC3E}">
        <p14:creationId xmlns:p14="http://schemas.microsoft.com/office/powerpoint/2010/main" val="20127072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97E0307-B85C-446A-8EF0-0407D435D787}" type="datetimeFigureOut">
              <a:rPr lang="en-US" smtClean="0"/>
              <a:t>10/27/2021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6D22F896-40B5-4ADD-8801-0D06FADFA095}"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606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0EF52CC-F3D9-41D4-BCE4-C208E61A3F31}" type="datetimeFigureOut">
              <a:rPr lang="en-US" smtClean="0"/>
              <a:t>10/27/2021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442554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EF52CC-F3D9-41D4-BCE4-C208E61A3F31}" type="datetimeFigureOut">
              <a:rPr lang="en-US" smtClean="0"/>
              <a:t>10/27/2021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062415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EF52CC-F3D9-41D4-BCE4-C208E61A3F31}" type="datetimeFigureOut">
              <a:rPr lang="en-US" smtClean="0"/>
              <a:t>10/27/2021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981272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EF52CC-F3D9-41D4-BCE4-C208E61A3F31}" type="datetimeFigureOut">
              <a:rPr lang="en-US" smtClean="0"/>
              <a:t>10/27/2021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4250710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EF52CC-F3D9-41D4-BCE4-C208E61A3F31}" type="datetimeFigureOut">
              <a:rPr lang="en-US" smtClean="0"/>
              <a:t>10/27/2021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179321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EF52CC-F3D9-41D4-BCE4-C208E61A3F31}" type="datetimeFigureOut">
              <a:rPr lang="en-US" smtClean="0"/>
              <a:t>10/27/2021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655038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EF52CC-F3D9-41D4-BCE4-C208E61A3F31}" type="datetimeFigureOut">
              <a:rPr lang="en-US" smtClean="0"/>
              <a:t>10/27/2021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838976"/>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EF52CC-F3D9-41D4-BCE4-C208E61A3F31}" type="datetimeFigureOut">
              <a:rPr lang="en-US" smtClean="0"/>
              <a:t>10/27/2021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836953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EF52CC-F3D9-41D4-BCE4-C208E61A3F31}" type="datetimeFigureOut">
              <a:rPr lang="en-US" smtClean="0"/>
              <a:t>10/27/2021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9338581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A00F7B-89C5-4DF7-A309-6263220147D4}" type="datetimeFigureOut">
              <a:rPr lang="en-US" smtClean="0"/>
              <a:t>10/27/2021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5053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0EF52CC-F3D9-41D4-BCE4-C208E61A3F31}" type="datetimeFigureOut">
              <a:rPr lang="en-US" smtClean="0"/>
              <a:t>10/27/2021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9389447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0EF52CC-F3D9-41D4-BCE4-C208E61A3F31}" type="datetimeFigureOut">
              <a:rPr lang="en-US" smtClean="0"/>
              <a:t>10/27/2021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156221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91A5F7F-3E81-4C65-A4D1-CB62D5B9DB91}" type="datetimeFigureOut">
              <a:rPr lang="en-US" smtClean="0"/>
              <a:t>10/27/2021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1026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7ECC86-1672-4627-AEFE-EC5485C73905}" type="datetimeFigureOut">
              <a:rPr lang="en-US" smtClean="0"/>
              <a:t>10/27/2021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84911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0EF52CC-F3D9-41D4-BCE4-C208E61A3F31}" type="datetimeFigureOut">
              <a:rPr lang="en-US" smtClean="0"/>
              <a:t>10/27/2021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696412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73A0EA-7DC7-4964-BB97-B173EF3B859A}" type="datetimeFigureOut">
              <a:rPr lang="en-US" smtClean="0"/>
              <a:t>10/27/2021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07161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cstate="email">
              <a:extLst>
                <a:ext uri="{28A0092B-C50C-407E-A947-70E740481C1C}">
                  <a14:useLocalDpi xmlns:a14="http://schemas.microsoft.com/office/drawing/2010/main"/>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cstate="email">
              <a:extLst>
                <a:ext uri="{28A0092B-C50C-407E-A947-70E740481C1C}">
                  <a14:useLocalDpi xmlns:a14="http://schemas.microsoft.com/office/drawing/2010/main"/>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0EF52CC-F3D9-41D4-BCE4-C208E61A3F31}" type="datetimeFigureOut">
              <a:rPr lang="en-US" smtClean="0"/>
              <a:t>10/27/2021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43308690"/>
      </p:ext>
    </p:extLst>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 id="2147484272" r:id="rId12"/>
    <p:sldLayoutId id="2147484273" r:id="rId13"/>
    <p:sldLayoutId id="2147484274" r:id="rId14"/>
    <p:sldLayoutId id="2147484275" r:id="rId15"/>
    <p:sldLayoutId id="2147484276" r:id="rId16"/>
    <p:sldLayoutId id="2147484277"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24.pn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image" Target="../media/image27.png"/><Relationship Id="rId5" Type="http://schemas.openxmlformats.org/officeDocument/2006/relationships/image" Target="../media/image11.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7" Type="http://schemas.microsoft.com/office/2007/relationships/hdphoto" Target="../media/hdphoto1.wdp"/><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7.jpeg"/><Relationship Id="rId7" Type="http://schemas.openxmlformats.org/officeDocument/2006/relationships/diagramData" Target="../diagrams/data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11" Type="http://schemas.microsoft.com/office/2007/relationships/diagramDrawing" Target="../diagrams/drawing1.xml"/><Relationship Id="rId5" Type="http://schemas.openxmlformats.org/officeDocument/2006/relationships/image" Target="../media/image4.png"/><Relationship Id="rId10" Type="http://schemas.openxmlformats.org/officeDocument/2006/relationships/diagramColors" Target="../diagrams/colors1.xml"/><Relationship Id="rId4" Type="http://schemas.openxmlformats.org/officeDocument/2006/relationships/image" Target="../media/image3.png"/><Relationship Id="rId9"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7.jpeg"/><Relationship Id="rId7"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 Id="rId9" Type="http://schemas.microsoft.com/office/2007/relationships/hdphoto" Target="../media/hdphoto2.wdp"/></Relationships>
</file>

<file path=ppt/slides/_rels/slide21.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7.jpeg"/><Relationship Id="rId7"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7.jpeg"/><Relationship Id="rId7"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7.jpeg"/><Relationship Id="rId7"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36.pn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4.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jpe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s>
</file>

<file path=ppt/slides/_rels/slide32.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7.jpeg"/><Relationship Id="rId7"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9.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8" Type="http://schemas.openxmlformats.org/officeDocument/2006/relationships/hyperlink" Target="http://www.hdmaster.com/" TargetMode="External"/><Relationship Id="rId3" Type="http://schemas.openxmlformats.org/officeDocument/2006/relationships/image" Target="../media/image7.jpeg"/><Relationship Id="rId7"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39.png"/></Relationships>
</file>

<file path=ppt/slides/_rels/slide3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jpeg"/><Relationship Id="rId7" Type="http://schemas.openxmlformats.org/officeDocument/2006/relationships/diagramColors" Target="../diagrams/colors2.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4.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7.jpeg"/><Relationship Id="rId7" Type="http://schemas.openxmlformats.org/officeDocument/2006/relationships/diagramLayout" Target="../diagrams/layout3.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Data" Target="../diagrams/data3.xml"/><Relationship Id="rId5" Type="http://schemas.openxmlformats.org/officeDocument/2006/relationships/image" Target="../media/image4.png"/><Relationship Id="rId10" Type="http://schemas.microsoft.com/office/2007/relationships/diagramDrawing" Target="../diagrams/drawing3.xml"/><Relationship Id="rId4" Type="http://schemas.openxmlformats.org/officeDocument/2006/relationships/image" Target="../media/image3.png"/><Relationship Id="rId9" Type="http://schemas.openxmlformats.org/officeDocument/2006/relationships/diagramColors" Target="../diagrams/colors3.xml"/></Relationships>
</file>

<file path=ppt/slides/_rels/slide4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4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4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4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4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8.xml"/><Relationship Id="rId1" Type="http://schemas.openxmlformats.org/officeDocument/2006/relationships/slideLayout" Target="../slideLayouts/slideLayout9.xml"/><Relationship Id="rId6" Type="http://schemas.openxmlformats.org/officeDocument/2006/relationships/image" Target="../media/image51.png"/><Relationship Id="rId5" Type="http://schemas.openxmlformats.org/officeDocument/2006/relationships/image" Target="../media/image4.png"/><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hyperlink" Target="http://www.hdmaster.com/" TargetMode="External"/><Relationship Id="rId2" Type="http://schemas.openxmlformats.org/officeDocument/2006/relationships/notesSlide" Target="../notesSlides/notesSlide49.xml"/><Relationship Id="rId1" Type="http://schemas.openxmlformats.org/officeDocument/2006/relationships/slideLayout" Target="../slideLayouts/slideLayout9.xml"/><Relationship Id="rId6" Type="http://schemas.openxmlformats.org/officeDocument/2006/relationships/image" Target="../media/image52.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7.jpeg"/><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5.png"/></Relationships>
</file>

<file path=ppt/slides/_rels/slide50.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7.jpeg"/><Relationship Id="rId7" Type="http://schemas.openxmlformats.org/officeDocument/2006/relationships/image" Target="../media/image4.png"/><Relationship Id="rId2" Type="http://schemas.openxmlformats.org/officeDocument/2006/relationships/notesSlide" Target="../notesSlides/notesSlide50.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7.jpeg"/><Relationship Id="rId7" Type="http://schemas.openxmlformats.org/officeDocument/2006/relationships/image" Target="../media/image4.png"/><Relationship Id="rId2" Type="http://schemas.openxmlformats.org/officeDocument/2006/relationships/notesSlide" Target="../notesSlides/notesSlide51.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7.jpeg"/><Relationship Id="rId7" Type="http://schemas.openxmlformats.org/officeDocument/2006/relationships/image" Target="../media/image4.png"/><Relationship Id="rId2" Type="http://schemas.openxmlformats.org/officeDocument/2006/relationships/notesSlide" Target="../notesSlides/notesSlide52.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5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7.jpeg"/><Relationship Id="rId7" Type="http://schemas.openxmlformats.org/officeDocument/2006/relationships/diagramColors" Target="../diagrams/colors4.xm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54.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7.jpeg"/><Relationship Id="rId7" Type="http://schemas.openxmlformats.org/officeDocument/2006/relationships/image" Target="../media/image4.png"/><Relationship Id="rId2" Type="http://schemas.openxmlformats.org/officeDocument/2006/relationships/notesSlide" Target="../notesSlides/notesSlide54.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5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56.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image" Target="../media/image7.jpeg"/><Relationship Id="rId7" Type="http://schemas.openxmlformats.org/officeDocument/2006/relationships/diagramLayout" Target="../diagrams/layout5.xm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diagramData" Target="../diagrams/data5.xml"/><Relationship Id="rId5" Type="http://schemas.openxmlformats.org/officeDocument/2006/relationships/image" Target="../media/image4.png"/><Relationship Id="rId10" Type="http://schemas.microsoft.com/office/2007/relationships/diagramDrawing" Target="../diagrams/drawing5.xml"/><Relationship Id="rId4" Type="http://schemas.openxmlformats.org/officeDocument/2006/relationships/image" Target="../media/image3.png"/><Relationship Id="rId9" Type="http://schemas.openxmlformats.org/officeDocument/2006/relationships/diagramColors" Target="../diagrams/colors5.xml"/></Relationships>
</file>

<file path=ppt/slides/_rels/slide5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4.png"/><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59.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7.jpeg"/><Relationship Id="rId7" Type="http://schemas.openxmlformats.org/officeDocument/2006/relationships/image" Target="../media/image4.png"/><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7.jpeg"/><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6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62.jpe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1.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755C732-3264-4614-8316-41F7548371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59C7C6ED-4EA1-4532-A820-59A8ADEEE0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86"/>
            <a:ext cx="12229962" cy="6856214"/>
            <a:chOff x="-15736" y="0"/>
            <a:chExt cx="12229962" cy="6856214"/>
          </a:xfrm>
        </p:grpSpPr>
        <p:pic>
          <p:nvPicPr>
            <p:cNvPr id="12" name="Picture 11">
              <a:extLst>
                <a:ext uri="{FF2B5EF4-FFF2-40B4-BE49-F238E27FC236}">
                  <a16:creationId xmlns:a16="http://schemas.microsoft.com/office/drawing/2014/main" id="{3A197BB7-B689-4B37-8BE2-FC23F6ED649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E93E4556-7891-471E-B9B7-A38508C759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6F9C6176-D87B-4D8F-8BC3-FE6DF55C4ED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a:off x="-15736" y="3153832"/>
              <a:ext cx="777240" cy="606425"/>
            </a:xfrm>
            <a:prstGeom prst="rect">
              <a:avLst/>
            </a:prstGeom>
          </p:spPr>
        </p:pic>
        <p:pic>
          <p:nvPicPr>
            <p:cNvPr id="15" name="Picture 14">
              <a:extLst>
                <a:ext uri="{FF2B5EF4-FFF2-40B4-BE49-F238E27FC236}">
                  <a16:creationId xmlns:a16="http://schemas.microsoft.com/office/drawing/2014/main" id="{B838BA48-DDFB-46B3-9EF6-031C91D2792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022D5AD6-73CF-4AAC-8CB6-108870B1F9D6}"/>
              </a:ext>
            </a:extLst>
          </p:cNvPr>
          <p:cNvSpPr>
            <a:spLocks noGrp="1"/>
          </p:cNvSpPr>
          <p:nvPr>
            <p:ph type="ctrTitle"/>
          </p:nvPr>
        </p:nvSpPr>
        <p:spPr>
          <a:xfrm>
            <a:off x="1102619" y="4404852"/>
            <a:ext cx="9989677" cy="1054745"/>
          </a:xfrm>
        </p:spPr>
        <p:txBody>
          <a:bodyPr>
            <a:normAutofit/>
          </a:bodyPr>
          <a:lstStyle/>
          <a:p>
            <a:r>
              <a:rPr lang="en-US" b="1" dirty="0">
                <a:solidFill>
                  <a:srgbClr val="262626"/>
                </a:solidFill>
              </a:rPr>
              <a:t>MAP Trainer Webinar</a:t>
            </a:r>
          </a:p>
        </p:txBody>
      </p:sp>
      <p:sp>
        <p:nvSpPr>
          <p:cNvPr id="3" name="Subtitle 2">
            <a:extLst>
              <a:ext uri="{FF2B5EF4-FFF2-40B4-BE49-F238E27FC236}">
                <a16:creationId xmlns:a16="http://schemas.microsoft.com/office/drawing/2014/main" id="{43286EEE-5331-4056-99AB-E105FF6AC4CC}"/>
              </a:ext>
            </a:extLst>
          </p:cNvPr>
          <p:cNvSpPr>
            <a:spLocks noGrp="1"/>
          </p:cNvSpPr>
          <p:nvPr>
            <p:ph type="subTitle" idx="1"/>
          </p:nvPr>
        </p:nvSpPr>
        <p:spPr>
          <a:xfrm>
            <a:off x="1298448" y="5540582"/>
            <a:ext cx="9603727" cy="388793"/>
          </a:xfrm>
        </p:spPr>
        <p:txBody>
          <a:bodyPr>
            <a:normAutofit/>
          </a:bodyPr>
          <a:lstStyle/>
          <a:p>
            <a:pPr>
              <a:lnSpc>
                <a:spcPct val="90000"/>
              </a:lnSpc>
            </a:pPr>
            <a:r>
              <a:rPr lang="en-US" sz="2000" b="1" dirty="0">
                <a:solidFill>
                  <a:srgbClr val="000000"/>
                </a:solidFill>
              </a:rPr>
              <a:t>October  2021</a:t>
            </a:r>
          </a:p>
        </p:txBody>
      </p:sp>
      <p:sp>
        <p:nvSpPr>
          <p:cNvPr id="17" name="Rectangle 16">
            <a:extLst>
              <a:ext uri="{FF2B5EF4-FFF2-40B4-BE49-F238E27FC236}">
                <a16:creationId xmlns:a16="http://schemas.microsoft.com/office/drawing/2014/main" id="{4AD786D6-2C42-45AF-888B-F2038C4D0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9999652" cy="3128346"/>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27E1600-1743-4086-B0B2-010951AE75CC}"/>
              </a:ext>
              <a:ext uri="{C183D7F6-B498-43B3-948B-1728B52AA6E4}">
                <adec:decorative xmlns:adec="http://schemas.microsoft.com/office/drawing/2017/decorative" val="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659329" y="1410207"/>
            <a:ext cx="4879704" cy="2455875"/>
          </a:xfrm>
          <a:prstGeom prst="rect">
            <a:avLst/>
          </a:prstGeom>
        </p:spPr>
      </p:pic>
      <p:cxnSp>
        <p:nvCxnSpPr>
          <p:cNvPr id="19" name="Straight Connector 18">
            <a:extLst>
              <a:ext uri="{FF2B5EF4-FFF2-40B4-BE49-F238E27FC236}">
                <a16:creationId xmlns:a16="http://schemas.microsoft.com/office/drawing/2014/main" id="{B8D6659D-FA60-4C6D-A9F6-063E294AA15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8448" y="5501254"/>
            <a:ext cx="9603727"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9019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useBgFill="1">
        <p:nvSpPr>
          <p:cNvPr id="30" name="Rectangle 20">
            <a:extLst>
              <a:ext uri="{FF2B5EF4-FFF2-40B4-BE49-F238E27FC236}">
                <a16:creationId xmlns:a16="http://schemas.microsoft.com/office/drawing/2014/main" id="{B7328C2D-38F0-4C80-9EA5-A1AD0D6B2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4" cstate="email">
              <a:extLst>
                <a:ext uri="{28A0092B-C50C-407E-A947-70E740481C1C}">
                  <a14:useLocalDpi xmlns:a14="http://schemas.microsoft.com/office/drawing/2010/main"/>
                </a:ext>
              </a:extLst>
            </a:blip>
            <a:stretch/>
          </a:blipFill>
          <a:ln w="15875" cap="flat" cmpd="sng" algn="ctr">
            <a:solidFill>
              <a:srgbClr val="B15E2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grpSp>
        <p:nvGrpSpPr>
          <p:cNvPr id="31" name="Group 22">
            <a:extLst>
              <a:ext uri="{FF2B5EF4-FFF2-40B4-BE49-F238E27FC236}">
                <a16:creationId xmlns:a16="http://schemas.microsoft.com/office/drawing/2014/main" id="{BD17E249-48D0-476B-A642-A5D58DD39A2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24" name="Picture 23">
              <a:extLst>
                <a:ext uri="{FF2B5EF4-FFF2-40B4-BE49-F238E27FC236}">
                  <a16:creationId xmlns:a16="http://schemas.microsoft.com/office/drawing/2014/main" id="{7E4B7EC7-DE5B-4F27-839A-7CDF49C6181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32" name="Rectangle 24">
              <a:extLst>
                <a:ext uri="{FF2B5EF4-FFF2-40B4-BE49-F238E27FC236}">
                  <a16:creationId xmlns:a16="http://schemas.microsoft.com/office/drawing/2014/main" id="{DDA01082-3C8F-4602-8DA7-C82DF7095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cmpd="sng" algn="ctr">
              <a:solidFill>
                <a:schemeClr val="accent1"/>
              </a:solidFill>
              <a:prstDash val="solid"/>
              <a:miter lim="800000"/>
            </a:ln>
            <a:effectLst>
              <a:innerShdw blurRad="25400" dist="12700" dir="13500000">
                <a:srgbClr val="000000">
                  <a:alpha val="45000"/>
                </a:srgbClr>
              </a:innerShdw>
            </a:effectLst>
          </p:spPr>
        </p:sp>
        <p:pic>
          <p:nvPicPr>
            <p:cNvPr id="26" name="Picture 25">
              <a:extLst>
                <a:ext uri="{FF2B5EF4-FFF2-40B4-BE49-F238E27FC236}">
                  <a16:creationId xmlns:a16="http://schemas.microsoft.com/office/drawing/2014/main" id="{1A21B48A-5892-4DD2-B2E1-91BD42A44CB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cstate="email">
              <a:extLst>
                <a:ext uri="{28A0092B-C50C-407E-A947-70E740481C1C}">
                  <a14:useLocalDpi xmlns:a14="http://schemas.microsoft.com/office/drawing/2010/main"/>
                </a:ext>
              </a:extLst>
            </a:blip>
            <a:srcRect/>
            <a:stretch/>
          </p:blipFill>
          <p:spPr>
            <a:xfrm rot="5400000">
              <a:off x="5706471" y="76265"/>
              <a:ext cx="758952" cy="606425"/>
            </a:xfrm>
            <a:prstGeom prst="rect">
              <a:avLst/>
            </a:prstGeom>
          </p:spPr>
        </p:pic>
        <p:pic>
          <p:nvPicPr>
            <p:cNvPr id="33" name="Picture 26">
              <a:extLst>
                <a:ext uri="{FF2B5EF4-FFF2-40B4-BE49-F238E27FC236}">
                  <a16:creationId xmlns:a16="http://schemas.microsoft.com/office/drawing/2014/main" id="{BE083B53-5B4C-4C29-BDFD-A28B754A59D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cstate="email">
              <a:extLst>
                <a:ext uri="{28A0092B-C50C-407E-A947-70E740481C1C}">
                  <a14:useLocalDpi xmlns:a14="http://schemas.microsoft.com/office/drawing/2010/main"/>
                </a:ext>
              </a:extLst>
            </a:blip>
            <a:srcRect/>
            <a:stretch/>
          </p:blipFill>
          <p:spPr>
            <a:xfrm rot="5400000">
              <a:off x="5706470" y="6173526"/>
              <a:ext cx="758952" cy="606425"/>
            </a:xfrm>
            <a:prstGeom prst="rect">
              <a:avLst/>
            </a:prstGeom>
          </p:spPr>
        </p:pic>
      </p:grpSp>
      <p:sp>
        <p:nvSpPr>
          <p:cNvPr id="2" name="Title 1"/>
          <p:cNvSpPr>
            <a:spLocks noGrp="1"/>
          </p:cNvSpPr>
          <p:nvPr>
            <p:ph type="title"/>
          </p:nvPr>
        </p:nvSpPr>
        <p:spPr>
          <a:xfrm>
            <a:off x="1295402" y="982132"/>
            <a:ext cx="9601196" cy="1303867"/>
          </a:xfrm>
        </p:spPr>
        <p:txBody>
          <a:bodyPr>
            <a:normAutofit/>
          </a:bodyPr>
          <a:lstStyle/>
          <a:p>
            <a:pPr>
              <a:lnSpc>
                <a:spcPct val="90000"/>
              </a:lnSpc>
            </a:pPr>
            <a:r>
              <a:rPr lang="en-US" sz="4100" b="1"/>
              <a:t>Overview of the Medication Administration Program (MAP) Training</a:t>
            </a:r>
          </a:p>
        </p:txBody>
      </p:sp>
      <p:cxnSp>
        <p:nvCxnSpPr>
          <p:cNvPr id="29" name="Straight Connector 28">
            <a:extLst>
              <a:ext uri="{FF2B5EF4-FFF2-40B4-BE49-F238E27FC236}">
                <a16:creationId xmlns:a16="http://schemas.microsoft.com/office/drawing/2014/main" id="{0B65B193-F600-4C1B-9DBF-09D94CDB08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1295401" y="2556932"/>
            <a:ext cx="9601196" cy="3318936"/>
          </a:xfrm>
        </p:spPr>
        <p:txBody>
          <a:bodyPr>
            <a:normAutofit/>
          </a:bodyPr>
          <a:lstStyle/>
          <a:p>
            <a:r>
              <a:rPr lang="en-US" b="1" dirty="0"/>
              <a:t>This training will be specific to employees working in different departments wanting to learn more about the Medication Administration Program and how MAP relates to the work they do.</a:t>
            </a:r>
          </a:p>
        </p:txBody>
      </p:sp>
    </p:spTree>
    <p:extLst>
      <p:ext uri="{BB962C8B-B14F-4D97-AF65-F5344CB8AC3E}">
        <p14:creationId xmlns:p14="http://schemas.microsoft.com/office/powerpoint/2010/main" val="350198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7" name="Group 34">
            <a:extLst>
              <a:ext uri="{FF2B5EF4-FFF2-40B4-BE49-F238E27FC236}">
                <a16:creationId xmlns:a16="http://schemas.microsoft.com/office/drawing/2014/main" id="{03E8C8A2-D2DA-42F8-84AA-AC5AB4251D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36" name="Picture 35">
              <a:extLst>
                <a:ext uri="{FF2B5EF4-FFF2-40B4-BE49-F238E27FC236}">
                  <a16:creationId xmlns:a16="http://schemas.microsoft.com/office/drawing/2014/main" id="{9A5D1FE1-4883-49B4-AD3E-D0A3F8DCE12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48" name="Rectangle 36">
              <a:extLst>
                <a:ext uri="{FF2B5EF4-FFF2-40B4-BE49-F238E27FC236}">
                  <a16:creationId xmlns:a16="http://schemas.microsoft.com/office/drawing/2014/main" id="{7F829EAE-7CB1-410F-BAF1-55BD6DC249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38" name="Picture 37">
              <a:extLst>
                <a:ext uri="{FF2B5EF4-FFF2-40B4-BE49-F238E27FC236}">
                  <a16:creationId xmlns:a16="http://schemas.microsoft.com/office/drawing/2014/main" id="{4EA5F8CE-974F-4443-AB3C-4799C332304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cstate="email">
              <a:extLst>
                <a:ext uri="{28A0092B-C50C-407E-A947-70E740481C1C}">
                  <a14:useLocalDpi xmlns:a14="http://schemas.microsoft.com/office/drawing/2010/main"/>
                </a:ext>
              </a:extLst>
            </a:blip>
            <a:srcRect/>
            <a:stretch/>
          </p:blipFill>
          <p:spPr>
            <a:xfrm>
              <a:off x="-16934" y="3147609"/>
              <a:ext cx="2478024" cy="612648"/>
            </a:xfrm>
            <a:prstGeom prst="rect">
              <a:avLst/>
            </a:prstGeom>
          </p:spPr>
        </p:pic>
        <p:pic>
          <p:nvPicPr>
            <p:cNvPr id="39" name="Picture 38">
              <a:extLst>
                <a:ext uri="{FF2B5EF4-FFF2-40B4-BE49-F238E27FC236}">
                  <a16:creationId xmlns:a16="http://schemas.microsoft.com/office/drawing/2014/main" id="{94075D0C-1739-4729-A5C8-5C5707A942F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cstate="email">
              <a:extLst>
                <a:ext uri="{28A0092B-C50C-407E-A947-70E740481C1C}">
                  <a14:useLocalDpi xmlns:a14="http://schemas.microsoft.com/office/drawing/2010/main"/>
                </a:ext>
              </a:extLst>
            </a:blip>
            <a:srcRect/>
            <a:stretch/>
          </p:blipFill>
          <p:spPr>
            <a:xfrm>
              <a:off x="9736202" y="3147609"/>
              <a:ext cx="2478024" cy="612648"/>
            </a:xfrm>
            <a:prstGeom prst="rect">
              <a:avLst/>
            </a:prstGeom>
          </p:spPr>
        </p:pic>
      </p:grpSp>
      <p:cxnSp>
        <p:nvCxnSpPr>
          <p:cNvPr id="41" name="Straight Connector 40">
            <a:extLst>
              <a:ext uri="{FF2B5EF4-FFF2-40B4-BE49-F238E27FC236}">
                <a16:creationId xmlns:a16="http://schemas.microsoft.com/office/drawing/2014/main" id="{0DFD28A6-39F3-425F-8050-E5BF1B4523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49" name="Rectangle 42">
            <a:extLst>
              <a:ext uri="{FF2B5EF4-FFF2-40B4-BE49-F238E27FC236}">
                <a16:creationId xmlns:a16="http://schemas.microsoft.com/office/drawing/2014/main" id="{FDF8837B-BAE2-489A-8F93-69216307D5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Background image of flowers with text &quot;Coming later...rather than sooner&quot;">
            <a:extLst>
              <a:ext uri="{FF2B5EF4-FFF2-40B4-BE49-F238E27FC236}">
                <a16:creationId xmlns:a16="http://schemas.microsoft.com/office/drawing/2014/main" id="{C57156A3-D58F-4D3D-9CAE-F77097E54FEE}"/>
              </a:ext>
            </a:extLst>
          </p:cNvPr>
          <p:cNvPicPr>
            <a:picLocks noChangeAspect="1"/>
          </p:cNvPicPr>
          <p:nvPr/>
        </p:nvPicPr>
        <p:blipFill rotWithShape="1">
          <a:blip r:embed="rId5" cstate="email">
            <a:alphaModFix amt="50000"/>
            <a:extLst>
              <a:ext uri="{28A0092B-C50C-407E-A947-70E740481C1C}">
                <a14:useLocalDpi xmlns:a14="http://schemas.microsoft.com/office/drawing/2010/main"/>
              </a:ext>
            </a:extLst>
          </a:blip>
          <a:srcRect/>
          <a:stretch/>
        </p:blipFill>
        <p:spPr>
          <a:xfrm>
            <a:off x="1978677" y="118671"/>
            <a:ext cx="8563150" cy="6535986"/>
          </a:xfrm>
          <a:prstGeom prst="rect">
            <a:avLst/>
          </a:prstGeom>
        </p:spPr>
      </p:pic>
      <p:sp>
        <p:nvSpPr>
          <p:cNvPr id="4" name="Title 3"/>
          <p:cNvSpPr>
            <a:spLocks noGrp="1"/>
          </p:cNvSpPr>
          <p:nvPr>
            <p:ph type="title"/>
          </p:nvPr>
        </p:nvSpPr>
        <p:spPr>
          <a:xfrm>
            <a:off x="2692398" y="1871131"/>
            <a:ext cx="6815669" cy="1515533"/>
          </a:xfrm>
        </p:spPr>
        <p:txBody>
          <a:bodyPr vert="horz" lIns="91440" tIns="45720" rIns="91440" bIns="45720" rtlCol="0" anchor="b">
            <a:normAutofit/>
          </a:bodyPr>
          <a:lstStyle/>
          <a:p>
            <a:r>
              <a:rPr lang="en-US" sz="5400" b="1" dirty="0">
                <a:solidFill>
                  <a:srgbClr val="FFFFFF"/>
                </a:solidFill>
              </a:rPr>
              <a:t>Coming later…</a:t>
            </a:r>
          </a:p>
        </p:txBody>
      </p:sp>
      <p:sp>
        <p:nvSpPr>
          <p:cNvPr id="5" name="Content Placeholder 4"/>
          <p:cNvSpPr>
            <a:spLocks noGrp="1"/>
          </p:cNvSpPr>
          <p:nvPr>
            <p:ph idx="1"/>
          </p:nvPr>
        </p:nvSpPr>
        <p:spPr>
          <a:xfrm>
            <a:off x="2692398" y="3657597"/>
            <a:ext cx="6815669" cy="1320802"/>
          </a:xfrm>
        </p:spPr>
        <p:txBody>
          <a:bodyPr vert="horz" lIns="91440" tIns="45720" rIns="91440" bIns="45720" rtlCol="0" anchor="t">
            <a:normAutofit/>
          </a:bodyPr>
          <a:lstStyle/>
          <a:p>
            <a:pPr marL="0" indent="0" algn="ctr">
              <a:buNone/>
            </a:pPr>
            <a:r>
              <a:rPr lang="en-US" sz="2100" b="1" dirty="0">
                <a:solidFill>
                  <a:srgbClr val="FFFFFF"/>
                </a:solidFill>
              </a:rPr>
              <a:t>...rather than sooner…</a:t>
            </a:r>
          </a:p>
        </p:txBody>
      </p:sp>
      <p:cxnSp>
        <p:nvCxnSpPr>
          <p:cNvPr id="50" name="Straight Connector 44">
            <a:extLst>
              <a:ext uri="{FF2B5EF4-FFF2-40B4-BE49-F238E27FC236}">
                <a16:creationId xmlns:a16="http://schemas.microsoft.com/office/drawing/2014/main" id="{B48BEE9B-A2F4-4BF3-9EAD-16E1A7FC2DC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99932" y="3510608"/>
            <a:ext cx="5120640"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26928676"/>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useBgFill="1">
        <p:nvSpPr>
          <p:cNvPr id="30" name="Rectangle 18">
            <a:extLst>
              <a:ext uri="{FF2B5EF4-FFF2-40B4-BE49-F238E27FC236}">
                <a16:creationId xmlns:a16="http://schemas.microsoft.com/office/drawing/2014/main" id="{75E66D3F-14EA-4BCD-819B-EEF581746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20">
            <a:extLst>
              <a:ext uri="{FF2B5EF4-FFF2-40B4-BE49-F238E27FC236}">
                <a16:creationId xmlns:a16="http://schemas.microsoft.com/office/drawing/2014/main" id="{D49D3EDE-CC3B-4573-A04B-26F32F1B2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22" name="Picture 21">
              <a:extLst>
                <a:ext uri="{FF2B5EF4-FFF2-40B4-BE49-F238E27FC236}">
                  <a16:creationId xmlns:a16="http://schemas.microsoft.com/office/drawing/2014/main" id="{700D0D4B-CC81-434D-B595-71AA691923B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3" name="Rectangle 22">
              <a:extLst>
                <a:ext uri="{FF2B5EF4-FFF2-40B4-BE49-F238E27FC236}">
                  <a16:creationId xmlns:a16="http://schemas.microsoft.com/office/drawing/2014/main" id="{B8047919-8C66-4EF3-9979-FB7112EB6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4" name="Picture 23">
              <a:extLst>
                <a:ext uri="{FF2B5EF4-FFF2-40B4-BE49-F238E27FC236}">
                  <a16:creationId xmlns:a16="http://schemas.microsoft.com/office/drawing/2014/main" id="{C00195C4-7BCF-469C-A003-AC2F0D2F910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a:off x="-15736" y="3153832"/>
              <a:ext cx="777240" cy="606425"/>
            </a:xfrm>
            <a:prstGeom prst="rect">
              <a:avLst/>
            </a:prstGeom>
          </p:spPr>
        </p:pic>
        <p:pic>
          <p:nvPicPr>
            <p:cNvPr id="25" name="Picture 24">
              <a:extLst>
                <a:ext uri="{FF2B5EF4-FFF2-40B4-BE49-F238E27FC236}">
                  <a16:creationId xmlns:a16="http://schemas.microsoft.com/office/drawing/2014/main" id="{CEE82425-33CD-4CF1-9623-91BECE687F6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a:off x="11436986" y="3153832"/>
              <a:ext cx="777240" cy="606425"/>
            </a:xfrm>
            <a:prstGeom prst="rect">
              <a:avLst/>
            </a:prstGeom>
          </p:spPr>
        </p:pic>
      </p:grpSp>
      <p:sp>
        <p:nvSpPr>
          <p:cNvPr id="2" name="Title 1"/>
          <p:cNvSpPr>
            <a:spLocks noGrp="1"/>
          </p:cNvSpPr>
          <p:nvPr>
            <p:ph type="title"/>
          </p:nvPr>
        </p:nvSpPr>
        <p:spPr>
          <a:xfrm>
            <a:off x="6094412" y="982132"/>
            <a:ext cx="4802185" cy="1303867"/>
          </a:xfrm>
        </p:spPr>
        <p:txBody>
          <a:bodyPr vert="horz" lIns="91440" tIns="45720" rIns="91440" bIns="45720" rtlCol="0">
            <a:normAutofit fontScale="90000"/>
          </a:bodyPr>
          <a:lstStyle/>
          <a:p>
            <a:pPr>
              <a:lnSpc>
                <a:spcPct val="90000"/>
              </a:lnSpc>
            </a:pPr>
            <a:r>
              <a:rPr lang="en-US" sz="4000" b="1" dirty="0">
                <a:solidFill>
                  <a:srgbClr val="262626"/>
                </a:solidFill>
              </a:rPr>
              <a:t>‘Blended’ MAP Certification Training</a:t>
            </a:r>
          </a:p>
        </p:txBody>
      </p:sp>
      <p:sp>
        <p:nvSpPr>
          <p:cNvPr id="32" name="Rectangle 26">
            <a:extLst>
              <a:ext uri="{FF2B5EF4-FFF2-40B4-BE49-F238E27FC236}">
                <a16:creationId xmlns:a16="http://schemas.microsoft.com/office/drawing/2014/main" id="{DD5289D1-D3B7-4C53-823E-280A79C02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856499D-DFFF-4233-87B3-F335202FD260}"/>
              </a:ext>
              <a:ext uri="{C183D7F6-B498-43B3-948B-1728B52AA6E4}">
                <adec:decorative xmlns:adec="http://schemas.microsoft.com/office/drawing/2017/decorative" val="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595797" y="1410208"/>
            <a:ext cx="3510573" cy="3858780"/>
          </a:xfrm>
          <a:prstGeom prst="rect">
            <a:avLst/>
          </a:prstGeom>
        </p:spPr>
      </p:pic>
      <p:cxnSp>
        <p:nvCxnSpPr>
          <p:cNvPr id="29" name="Straight Connector 28">
            <a:extLst>
              <a:ext uri="{FF2B5EF4-FFF2-40B4-BE49-F238E27FC236}">
                <a16:creationId xmlns:a16="http://schemas.microsoft.com/office/drawing/2014/main" id="{A456CE10-0EE3-4503-ACF3-1D53A6FDBB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idx="1"/>
          </p:nvPr>
        </p:nvSpPr>
        <p:spPr>
          <a:xfrm>
            <a:off x="6094412" y="2556932"/>
            <a:ext cx="4802184" cy="3318936"/>
          </a:xfrm>
        </p:spPr>
        <p:txBody>
          <a:bodyPr vert="horz" lIns="91440" tIns="45720" rIns="91440" bIns="45720" rtlCol="0">
            <a:normAutofit/>
          </a:bodyPr>
          <a:lstStyle/>
          <a:p>
            <a:r>
              <a:rPr lang="en-US" b="1" dirty="0">
                <a:solidFill>
                  <a:srgbClr val="262626"/>
                </a:solidFill>
              </a:rPr>
              <a:t>Required: </a:t>
            </a:r>
          </a:p>
          <a:p>
            <a:pPr marL="628650" lvl="3" indent="-457200"/>
            <a:r>
              <a:rPr lang="en-US" sz="2000" b="1" dirty="0">
                <a:solidFill>
                  <a:srgbClr val="262626"/>
                </a:solidFill>
              </a:rPr>
              <a:t>9 units of the online MAP Certification Training; and</a:t>
            </a:r>
          </a:p>
          <a:p>
            <a:pPr marL="628650" lvl="3" indent="-457200"/>
            <a:r>
              <a:rPr lang="en-US" sz="2000" b="1" dirty="0">
                <a:solidFill>
                  <a:srgbClr val="262626"/>
                </a:solidFill>
              </a:rPr>
              <a:t>‘Face to Face’ session(s) for skills</a:t>
            </a:r>
          </a:p>
          <a:p>
            <a:endParaRPr lang="en-US" dirty="0">
              <a:solidFill>
                <a:srgbClr val="262626"/>
              </a:solidFill>
            </a:endParaRPr>
          </a:p>
        </p:txBody>
      </p:sp>
    </p:spTree>
    <p:extLst>
      <p:ext uri="{BB962C8B-B14F-4D97-AF65-F5344CB8AC3E}">
        <p14:creationId xmlns:p14="http://schemas.microsoft.com/office/powerpoint/2010/main" val="1825976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useBgFill="1">
        <p:nvSpPr>
          <p:cNvPr id="22" name="Rectangle 12">
            <a:extLst>
              <a:ext uri="{FF2B5EF4-FFF2-40B4-BE49-F238E27FC236}">
                <a16:creationId xmlns:a16="http://schemas.microsoft.com/office/drawing/2014/main" id="{75E66D3F-14EA-4BCD-819B-EEF581746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14">
            <a:extLst>
              <a:ext uri="{FF2B5EF4-FFF2-40B4-BE49-F238E27FC236}">
                <a16:creationId xmlns:a16="http://schemas.microsoft.com/office/drawing/2014/main" id="{D49D3EDE-CC3B-4573-A04B-26F32F1B2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6" name="Picture 15">
              <a:extLst>
                <a:ext uri="{FF2B5EF4-FFF2-40B4-BE49-F238E27FC236}">
                  <a16:creationId xmlns:a16="http://schemas.microsoft.com/office/drawing/2014/main" id="{700D0D4B-CC81-434D-B595-71AA691923B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5" name="Rectangle 16">
              <a:extLst>
                <a:ext uri="{FF2B5EF4-FFF2-40B4-BE49-F238E27FC236}">
                  <a16:creationId xmlns:a16="http://schemas.microsoft.com/office/drawing/2014/main" id="{B8047919-8C66-4EF3-9979-FB7112EB6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8" name="Picture 17">
              <a:extLst>
                <a:ext uri="{FF2B5EF4-FFF2-40B4-BE49-F238E27FC236}">
                  <a16:creationId xmlns:a16="http://schemas.microsoft.com/office/drawing/2014/main" id="{C00195C4-7BCF-469C-A003-AC2F0D2F910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a:off x="-15736" y="3153832"/>
              <a:ext cx="777240" cy="606425"/>
            </a:xfrm>
            <a:prstGeom prst="rect">
              <a:avLst/>
            </a:prstGeom>
          </p:spPr>
        </p:pic>
        <p:pic>
          <p:nvPicPr>
            <p:cNvPr id="26" name="Picture 18">
              <a:extLst>
                <a:ext uri="{FF2B5EF4-FFF2-40B4-BE49-F238E27FC236}">
                  <a16:creationId xmlns:a16="http://schemas.microsoft.com/office/drawing/2014/main" id="{CEE82425-33CD-4CF1-9623-91BECE687F6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a:off x="11436986" y="3153832"/>
              <a:ext cx="777240" cy="606425"/>
            </a:xfrm>
            <a:prstGeom prst="rect">
              <a:avLst/>
            </a:prstGeom>
          </p:spPr>
        </p:pic>
      </p:grpSp>
      <p:sp>
        <p:nvSpPr>
          <p:cNvPr id="2" name="Title 1"/>
          <p:cNvSpPr>
            <a:spLocks noGrp="1"/>
          </p:cNvSpPr>
          <p:nvPr>
            <p:ph type="title"/>
          </p:nvPr>
        </p:nvSpPr>
        <p:spPr>
          <a:xfrm>
            <a:off x="6094412" y="982132"/>
            <a:ext cx="4802185" cy="1303867"/>
          </a:xfrm>
        </p:spPr>
        <p:txBody>
          <a:bodyPr vert="horz" lIns="91440" tIns="45720" rIns="91440" bIns="45720" rtlCol="0">
            <a:normAutofit/>
          </a:bodyPr>
          <a:lstStyle/>
          <a:p>
            <a:pPr>
              <a:lnSpc>
                <a:spcPct val="90000"/>
              </a:lnSpc>
            </a:pPr>
            <a:r>
              <a:rPr lang="en-US" sz="4100" b="1">
                <a:solidFill>
                  <a:srgbClr val="262626"/>
                </a:solidFill>
              </a:rPr>
              <a:t>Blended  Training ‘Tools’</a:t>
            </a:r>
          </a:p>
        </p:txBody>
      </p:sp>
      <p:sp>
        <p:nvSpPr>
          <p:cNvPr id="21" name="Rectangle 20">
            <a:extLst>
              <a:ext uri="{FF2B5EF4-FFF2-40B4-BE49-F238E27FC236}">
                <a16:creationId xmlns:a16="http://schemas.microsoft.com/office/drawing/2014/main" id="{DD5289D1-D3B7-4C53-823E-280A79C02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C04FFFF-28AA-4AF9-886D-9F0D69ACFF21}"/>
              </a:ext>
              <a:ext uri="{C183D7F6-B498-43B3-948B-1728B52AA6E4}">
                <adec:decorative xmlns:adec="http://schemas.microsoft.com/office/drawing/2017/decorative" val="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496781" y="1410208"/>
            <a:ext cx="3708604" cy="3858780"/>
          </a:xfrm>
          <a:prstGeom prst="rect">
            <a:avLst/>
          </a:prstGeom>
        </p:spPr>
      </p:pic>
      <p:cxnSp>
        <p:nvCxnSpPr>
          <p:cNvPr id="23" name="Straight Connector 22">
            <a:extLst>
              <a:ext uri="{FF2B5EF4-FFF2-40B4-BE49-F238E27FC236}">
                <a16:creationId xmlns:a16="http://schemas.microsoft.com/office/drawing/2014/main" id="{A456CE10-0EE3-4503-ACF3-1D53A6FDBB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idx="1"/>
          </p:nvPr>
        </p:nvSpPr>
        <p:spPr>
          <a:xfrm>
            <a:off x="6094412" y="2556932"/>
            <a:ext cx="4802184" cy="3318936"/>
          </a:xfrm>
        </p:spPr>
        <p:txBody>
          <a:bodyPr vert="horz" lIns="91440" tIns="45720" rIns="91440" bIns="45720" rtlCol="0">
            <a:normAutofit/>
          </a:bodyPr>
          <a:lstStyle/>
          <a:p>
            <a:r>
              <a:rPr lang="en-US" b="1" dirty="0">
                <a:solidFill>
                  <a:srgbClr val="262626"/>
                </a:solidFill>
              </a:rPr>
              <a:t>Guidelines </a:t>
            </a:r>
          </a:p>
          <a:p>
            <a:pPr marL="0" lvl="2"/>
            <a:r>
              <a:rPr lang="en-US" sz="2400" b="1" dirty="0">
                <a:solidFill>
                  <a:srgbClr val="262626"/>
                </a:solidFill>
              </a:rPr>
              <a:t>Sample Medication Administration Power Point</a:t>
            </a:r>
          </a:p>
          <a:p>
            <a:pPr marL="0" lvl="2"/>
            <a:r>
              <a:rPr lang="en-US" sz="2400" b="1" dirty="0">
                <a:solidFill>
                  <a:srgbClr val="262626"/>
                </a:solidFill>
              </a:rPr>
              <a:t>Sample Transcription Power Point</a:t>
            </a:r>
          </a:p>
        </p:txBody>
      </p:sp>
    </p:spTree>
    <p:extLst>
      <p:ext uri="{BB962C8B-B14F-4D97-AF65-F5344CB8AC3E}">
        <p14:creationId xmlns:p14="http://schemas.microsoft.com/office/powerpoint/2010/main" val="2252433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DFB5D1BB-0703-437B-BD1E-1D07F8A27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30" name="Picture 29">
              <a:extLst>
                <a:ext uri="{FF2B5EF4-FFF2-40B4-BE49-F238E27FC236}">
                  <a16:creationId xmlns:a16="http://schemas.microsoft.com/office/drawing/2014/main" id="{3886586B-3F0F-4593-B272-AE75AD0F092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31" name="Rectangle 30">
              <a:extLst>
                <a:ext uri="{FF2B5EF4-FFF2-40B4-BE49-F238E27FC236}">
                  <a16:creationId xmlns:a16="http://schemas.microsoft.com/office/drawing/2014/main" id="{020DEB59-BF94-41B5-8F16-8B10442EE0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32" name="Picture 31">
              <a:extLst>
                <a:ext uri="{FF2B5EF4-FFF2-40B4-BE49-F238E27FC236}">
                  <a16:creationId xmlns:a16="http://schemas.microsoft.com/office/drawing/2014/main" id="{9A3BEF6F-FC03-43B1-8D1B-8DA3A360DBF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a:off x="-15736" y="3153832"/>
              <a:ext cx="777240" cy="606425"/>
            </a:xfrm>
            <a:prstGeom prst="rect">
              <a:avLst/>
            </a:prstGeom>
          </p:spPr>
        </p:pic>
        <p:pic>
          <p:nvPicPr>
            <p:cNvPr id="33" name="Picture 32">
              <a:extLst>
                <a:ext uri="{FF2B5EF4-FFF2-40B4-BE49-F238E27FC236}">
                  <a16:creationId xmlns:a16="http://schemas.microsoft.com/office/drawing/2014/main" id="{0F49BA32-A501-4C79-9A72-92587AB9EE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a:off x="11436986" y="3153832"/>
              <a:ext cx="777240" cy="606425"/>
            </a:xfrm>
            <a:prstGeom prst="rect">
              <a:avLst/>
            </a:prstGeom>
          </p:spPr>
        </p:pic>
      </p:grpSp>
      <p:cxnSp>
        <p:nvCxnSpPr>
          <p:cNvPr id="35" name="Straight Connector 34">
            <a:extLst>
              <a:ext uri="{FF2B5EF4-FFF2-40B4-BE49-F238E27FC236}">
                <a16:creationId xmlns:a16="http://schemas.microsoft.com/office/drawing/2014/main" id="{883F92AF-2403-4558-B1D7-72130A1E4B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37" name="Rectangle 36">
            <a:extLst>
              <a:ext uri="{FF2B5EF4-FFF2-40B4-BE49-F238E27FC236}">
                <a16:creationId xmlns:a16="http://schemas.microsoft.com/office/drawing/2014/main" id="{22AC0F86-9A78-4E84-A4B4-ADB8B2629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4AF78B9E-8BE2-4706-9377-A05FA25ABA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40" name="Picture 39">
              <a:extLst>
                <a:ext uri="{FF2B5EF4-FFF2-40B4-BE49-F238E27FC236}">
                  <a16:creationId xmlns:a16="http://schemas.microsoft.com/office/drawing/2014/main" id="{32CDFDE2-4DB3-4623-BA21-187D1B710FB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41" name="Rectangle 40">
              <a:extLst>
                <a:ext uri="{FF2B5EF4-FFF2-40B4-BE49-F238E27FC236}">
                  <a16:creationId xmlns:a16="http://schemas.microsoft.com/office/drawing/2014/main" id="{ED74B2AA-1443-4E9B-8462-F7F5B8525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42" name="Picture 41">
              <a:extLst>
                <a:ext uri="{FF2B5EF4-FFF2-40B4-BE49-F238E27FC236}">
                  <a16:creationId xmlns:a16="http://schemas.microsoft.com/office/drawing/2014/main" id="{9BB652B6-7300-49EC-9422-EF5342492AF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a:off x="-15736" y="3153832"/>
              <a:ext cx="777240" cy="606425"/>
            </a:xfrm>
            <a:prstGeom prst="rect">
              <a:avLst/>
            </a:prstGeom>
          </p:spPr>
        </p:pic>
        <p:pic>
          <p:nvPicPr>
            <p:cNvPr id="43" name="Picture 42">
              <a:extLst>
                <a:ext uri="{FF2B5EF4-FFF2-40B4-BE49-F238E27FC236}">
                  <a16:creationId xmlns:a16="http://schemas.microsoft.com/office/drawing/2014/main" id="{D0909587-01DE-424D-A15F-DAA28CF2CD3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a:off x="11436986" y="3153832"/>
              <a:ext cx="777240" cy="606425"/>
            </a:xfrm>
            <a:prstGeom prst="rect">
              <a:avLst/>
            </a:prstGeom>
          </p:spPr>
        </p:pic>
      </p:grpSp>
      <p:sp>
        <p:nvSpPr>
          <p:cNvPr id="2" name="Title 1"/>
          <p:cNvSpPr>
            <a:spLocks noGrp="1"/>
          </p:cNvSpPr>
          <p:nvPr>
            <p:ph type="title"/>
          </p:nvPr>
        </p:nvSpPr>
        <p:spPr>
          <a:xfrm>
            <a:off x="7535825" y="982132"/>
            <a:ext cx="3360772" cy="1303867"/>
          </a:xfrm>
        </p:spPr>
        <p:txBody>
          <a:bodyPr vert="horz" lIns="91440" tIns="45720" rIns="91440" bIns="45720" rtlCol="0" anchor="ctr">
            <a:normAutofit/>
          </a:bodyPr>
          <a:lstStyle/>
          <a:p>
            <a:r>
              <a:rPr lang="en-US" sz="3200" b="1" dirty="0"/>
              <a:t>‘Blended Training Guidelines’</a:t>
            </a:r>
          </a:p>
        </p:txBody>
      </p:sp>
      <p:sp>
        <p:nvSpPr>
          <p:cNvPr id="45" name="Rectangle 44">
            <a:extLst>
              <a:ext uri="{FF2B5EF4-FFF2-40B4-BE49-F238E27FC236}">
                <a16:creationId xmlns:a16="http://schemas.microsoft.com/office/drawing/2014/main" id="{69A54E25-1C05-48E5-A5CC-3778C1D363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0E5D0023-B23E-4823-8D72-B07FFF8CAE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7" name="Text Placeholder 6">
            <a:extLst>
              <a:ext uri="{FF2B5EF4-FFF2-40B4-BE49-F238E27FC236}">
                <a16:creationId xmlns:a16="http://schemas.microsoft.com/office/drawing/2014/main" id="{69129C99-7F36-46DA-B52B-987A8B6DEE61}"/>
              </a:ext>
            </a:extLst>
          </p:cNvPr>
          <p:cNvSpPr>
            <a:spLocks noGrp="1"/>
          </p:cNvSpPr>
          <p:nvPr>
            <p:ph type="body" sz="half" idx="2"/>
          </p:nvPr>
        </p:nvSpPr>
        <p:spPr>
          <a:xfrm>
            <a:off x="7535824" y="2556932"/>
            <a:ext cx="3360771" cy="3318936"/>
          </a:xfrm>
        </p:spPr>
        <p:txBody>
          <a:bodyPr vert="horz" lIns="91440" tIns="45720" rIns="91440" bIns="45720" rtlCol="0" anchor="t">
            <a:normAutofit/>
          </a:bodyPr>
          <a:lstStyle/>
          <a:p>
            <a:pPr algn="l">
              <a:buFont typeface="Arial"/>
              <a:buChar char="•"/>
            </a:pPr>
            <a:r>
              <a:rPr lang="en-US" sz="2800" b="1" dirty="0"/>
              <a:t>To help you structure your MAP Certification Training in the ‘blended format’</a:t>
            </a:r>
          </a:p>
          <a:p>
            <a:pPr lvl="1">
              <a:buFont typeface="Arial"/>
              <a:buChar char="•"/>
            </a:pPr>
            <a:endParaRPr lang="en-US" dirty="0"/>
          </a:p>
        </p:txBody>
      </p:sp>
      <p:pic>
        <p:nvPicPr>
          <p:cNvPr id="4" name="Picture 3">
            <a:extLst>
              <a:ext uri="{FF2B5EF4-FFF2-40B4-BE49-F238E27FC236}">
                <a16:creationId xmlns:a16="http://schemas.microsoft.com/office/drawing/2014/main" id="{8F84187F-23BA-4376-95E7-C35D6C0EAC49}"/>
              </a:ext>
              <a:ext uri="{C183D7F6-B498-43B3-948B-1728B52AA6E4}">
                <adec:decorative xmlns:adec="http://schemas.microsoft.com/office/drawing/2017/decorative" val="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162175" y="1496689"/>
            <a:ext cx="5817523" cy="3168403"/>
          </a:xfrm>
          <a:prstGeom prst="rect">
            <a:avLst/>
          </a:prstGeom>
        </p:spPr>
      </p:pic>
    </p:spTree>
    <p:extLst>
      <p:ext uri="{BB962C8B-B14F-4D97-AF65-F5344CB8AC3E}">
        <p14:creationId xmlns:p14="http://schemas.microsoft.com/office/powerpoint/2010/main" val="2321053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5400" b="1" dirty="0"/>
              <a:t>‘Face-to-Face’ Session(s)</a:t>
            </a:r>
          </a:p>
        </p:txBody>
      </p:sp>
      <p:sp>
        <p:nvSpPr>
          <p:cNvPr id="3" name="Content Placeholder 2"/>
          <p:cNvSpPr>
            <a:spLocks noGrp="1"/>
          </p:cNvSpPr>
          <p:nvPr>
            <p:ph idx="1"/>
          </p:nvPr>
        </p:nvSpPr>
        <p:spPr/>
        <p:txBody>
          <a:bodyPr/>
          <a:lstStyle/>
          <a:p>
            <a:r>
              <a:rPr lang="en-US" sz="4000" b="1" dirty="0"/>
              <a:t>May be conducted</a:t>
            </a:r>
          </a:p>
          <a:p>
            <a:pPr lvl="1"/>
            <a:r>
              <a:rPr lang="en-US" sz="3600" b="1" dirty="0"/>
              <a:t>in-person or</a:t>
            </a:r>
          </a:p>
          <a:p>
            <a:pPr lvl="1"/>
            <a:r>
              <a:rPr lang="en-US" sz="3600" b="1" dirty="0"/>
              <a:t>virtual process</a:t>
            </a:r>
          </a:p>
          <a:p>
            <a:pPr lvl="2"/>
            <a:r>
              <a:rPr lang="en-US" sz="3200" b="1" dirty="0"/>
              <a:t>Such as Zoom</a:t>
            </a:r>
          </a:p>
          <a:p>
            <a:pPr lvl="1"/>
            <a:endParaRPr lang="en-US" dirty="0"/>
          </a:p>
        </p:txBody>
      </p:sp>
      <p:pic>
        <p:nvPicPr>
          <p:cNvPr id="4" name="Picture 3">
            <a:extLst>
              <a:ext uri="{FF2B5EF4-FFF2-40B4-BE49-F238E27FC236}">
                <a16:creationId xmlns:a16="http://schemas.microsoft.com/office/drawing/2014/main" id="{7BACB753-9E26-4351-889E-53ECEBF69716}"/>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98011" y="1186248"/>
            <a:ext cx="2421924" cy="4930346"/>
          </a:xfrm>
          <a:prstGeom prst="rect">
            <a:avLst/>
          </a:prstGeom>
        </p:spPr>
      </p:pic>
    </p:spTree>
    <p:extLst>
      <p:ext uri="{BB962C8B-B14F-4D97-AF65-F5344CB8AC3E}">
        <p14:creationId xmlns:p14="http://schemas.microsoft.com/office/powerpoint/2010/main" val="1573021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50663" y="1455611"/>
            <a:ext cx="3849624" cy="2312521"/>
          </a:xfrm>
        </p:spPr>
        <p:txBody>
          <a:bodyPr vert="horz" lIns="228600" tIns="228600" rIns="228600" bIns="0" rtlCol="0" anchor="b">
            <a:normAutofit/>
          </a:bodyPr>
          <a:lstStyle/>
          <a:p>
            <a:pPr algn="l">
              <a:lnSpc>
                <a:spcPct val="80000"/>
              </a:lnSpc>
            </a:pPr>
            <a:r>
              <a:rPr lang="en-US" sz="4000" b="1" dirty="0">
                <a:solidFill>
                  <a:schemeClr val="tx2"/>
                </a:solidFill>
              </a:rPr>
              <a:t>Medication Administration Skill Session</a:t>
            </a:r>
          </a:p>
        </p:txBody>
      </p:sp>
      <p:sp>
        <p:nvSpPr>
          <p:cNvPr id="3" name="Text Placeholder 2"/>
          <p:cNvSpPr>
            <a:spLocks noGrp="1"/>
          </p:cNvSpPr>
          <p:nvPr>
            <p:ph type="body" idx="1"/>
          </p:nvPr>
        </p:nvSpPr>
        <p:spPr>
          <a:xfrm>
            <a:off x="7550662" y="3815282"/>
            <a:ext cx="3849625" cy="1888832"/>
          </a:xfrm>
        </p:spPr>
        <p:txBody>
          <a:bodyPr vert="horz" lIns="91440" tIns="0" rIns="91440" bIns="45720" rtlCol="0">
            <a:normAutofit/>
          </a:bodyPr>
          <a:lstStyle/>
          <a:p>
            <a:pPr marL="342900" indent="-342900" algn="l">
              <a:lnSpc>
                <a:spcPct val="100000"/>
              </a:lnSpc>
              <a:buFont typeface="Arial" panose="020B0604020202020204" pitchFamily="34" charset="0"/>
              <a:buChar char="•"/>
            </a:pPr>
            <a:r>
              <a:rPr lang="en-US" b="1" dirty="0">
                <a:solidFill>
                  <a:schemeClr val="tx2"/>
                </a:solidFill>
              </a:rPr>
              <a:t>Sample Med Admin Power Point for use in the ‘face-to-face’ session of the  ‘Blended Training’</a:t>
            </a:r>
          </a:p>
        </p:txBody>
      </p:sp>
      <p:pic>
        <p:nvPicPr>
          <p:cNvPr id="4" name="Picture 3">
            <a:extLst>
              <a:ext uri="{FF2B5EF4-FFF2-40B4-BE49-F238E27FC236}">
                <a16:creationId xmlns:a16="http://schemas.microsoft.com/office/drawing/2014/main" id="{EBA687CF-B8CD-4EEE-B7B1-649C826BBE48}"/>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2115" y="1304257"/>
            <a:ext cx="5641848" cy="4231386"/>
          </a:xfrm>
          <a:prstGeom prst="rect">
            <a:avLst/>
          </a:prstGeom>
          <a:ln w="12700">
            <a:noFill/>
          </a:ln>
        </p:spPr>
      </p:pic>
    </p:spTree>
    <p:extLst>
      <p:ext uri="{BB962C8B-B14F-4D97-AF65-F5344CB8AC3E}">
        <p14:creationId xmlns:p14="http://schemas.microsoft.com/office/powerpoint/2010/main" val="2086404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F6D81C7-B083-478E-82FE-089A8CB72E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2" name="Picture 11">
              <a:extLst>
                <a:ext uri="{FF2B5EF4-FFF2-40B4-BE49-F238E27FC236}">
                  <a16:creationId xmlns:a16="http://schemas.microsoft.com/office/drawing/2014/main" id="{8398EDA2-4889-433D-AC01-5214D79764E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0099D46A-AF52-46FD-938B-D31189460A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C933E919-C473-4F0E-9DBC-CC65FC9E926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cstate="email">
              <a:extLst>
                <a:ext uri="{28A0092B-C50C-407E-A947-70E740481C1C}">
                  <a14:useLocalDpi xmlns:a14="http://schemas.microsoft.com/office/drawing/2010/main"/>
                </a:ext>
              </a:extLst>
            </a:blip>
            <a:srcRect/>
            <a:stretch/>
          </p:blipFill>
          <p:spPr>
            <a:xfrm>
              <a:off x="-15736" y="3153832"/>
              <a:ext cx="777240" cy="606425"/>
            </a:xfrm>
            <a:prstGeom prst="rect">
              <a:avLst/>
            </a:prstGeom>
          </p:spPr>
        </p:pic>
        <p:pic>
          <p:nvPicPr>
            <p:cNvPr id="15" name="Picture 14">
              <a:extLst>
                <a:ext uri="{FF2B5EF4-FFF2-40B4-BE49-F238E27FC236}">
                  <a16:creationId xmlns:a16="http://schemas.microsoft.com/office/drawing/2014/main" id="{FBBF3BDD-5C99-4FDC-BBCB-E711359D93F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cstate="email">
              <a:extLst>
                <a:ext uri="{28A0092B-C50C-407E-A947-70E740481C1C}">
                  <a14:useLocalDpi xmlns:a14="http://schemas.microsoft.com/office/drawing/2010/main"/>
                </a:ext>
              </a:extLst>
            </a:blip>
            <a:srcRect/>
            <a:stretch/>
          </p:blipFill>
          <p:spPr>
            <a:xfrm>
              <a:off x="11436986" y="3153832"/>
              <a:ext cx="777240" cy="606425"/>
            </a:xfrm>
            <a:prstGeom prst="rect">
              <a:avLst/>
            </a:prstGeom>
          </p:spPr>
        </p:pic>
      </p:grpSp>
      <p:cxnSp>
        <p:nvCxnSpPr>
          <p:cNvPr id="17" name="Straight Connector 16">
            <a:extLst>
              <a:ext uri="{FF2B5EF4-FFF2-40B4-BE49-F238E27FC236}">
                <a16:creationId xmlns:a16="http://schemas.microsoft.com/office/drawing/2014/main" id="{F06B54F2-CD11-4359-A7D6-DA7C76C091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333F0879-3DA0-4CB8-B35E-A0AD4255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24D2183-F388-476E-92A9-D6639D69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5" cstate="email">
              <a:extLst>
                <a:ext uri="{28A0092B-C50C-407E-A947-70E740481C1C}">
                  <a14:useLocalDpi xmlns:a14="http://schemas.microsoft.com/office/drawing/2010/main"/>
                </a:ext>
              </a:extLst>
            </a:blip>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43462E7-1698-4B21-BE89-AEFAC7C2F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929140" y="972766"/>
            <a:ext cx="3120346" cy="1254868"/>
          </a:xfrm>
        </p:spPr>
        <p:txBody>
          <a:bodyPr vert="horz" lIns="91440" tIns="45720" rIns="91440" bIns="45720" rtlCol="0" anchor="b">
            <a:noAutofit/>
          </a:bodyPr>
          <a:lstStyle/>
          <a:p>
            <a:r>
              <a:rPr lang="en-US" sz="4000" b="1" dirty="0">
                <a:solidFill>
                  <a:srgbClr val="262626"/>
                </a:solidFill>
              </a:rPr>
              <a:t>Transcription Skill Session</a:t>
            </a:r>
          </a:p>
        </p:txBody>
      </p:sp>
      <p:sp>
        <p:nvSpPr>
          <p:cNvPr id="5" name="Text Placeholder 4">
            <a:extLst>
              <a:ext uri="{FF2B5EF4-FFF2-40B4-BE49-F238E27FC236}">
                <a16:creationId xmlns:a16="http://schemas.microsoft.com/office/drawing/2014/main" id="{E9E68C5A-299E-4866-BBDE-037E4350F712}"/>
              </a:ext>
            </a:extLst>
          </p:cNvPr>
          <p:cNvSpPr>
            <a:spLocks noGrp="1"/>
          </p:cNvSpPr>
          <p:nvPr>
            <p:ph type="body" sz="half" idx="2"/>
          </p:nvPr>
        </p:nvSpPr>
        <p:spPr>
          <a:xfrm>
            <a:off x="929141" y="2430471"/>
            <a:ext cx="2835464" cy="3552039"/>
          </a:xfrm>
        </p:spPr>
        <p:txBody>
          <a:bodyPr vert="horz" lIns="91440" tIns="45720" rIns="91440" bIns="45720" rtlCol="0" anchor="t">
            <a:normAutofit/>
          </a:bodyPr>
          <a:lstStyle/>
          <a:p>
            <a:pPr algn="l">
              <a:buFont typeface="Arial"/>
              <a:buChar char="•"/>
            </a:pPr>
            <a:r>
              <a:rPr lang="en-US" sz="2400" b="1" dirty="0">
                <a:solidFill>
                  <a:srgbClr val="262626"/>
                </a:solidFill>
              </a:rPr>
              <a:t>Sample Transcription  Power Point for use in the ‘face-to-face’ session of the ‘Blended Training’</a:t>
            </a:r>
          </a:p>
        </p:txBody>
      </p:sp>
      <p:sp useBgFill="1">
        <p:nvSpPr>
          <p:cNvPr id="25" name="Rectangle 24">
            <a:extLst>
              <a:ext uri="{FF2B5EF4-FFF2-40B4-BE49-F238E27FC236}">
                <a16:creationId xmlns:a16="http://schemas.microsoft.com/office/drawing/2014/main" id="{6C22FCAC-D7EC-4A52-B153-FF761E223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Placeholder 6">
            <a:extLst>
              <a:ext uri="{FF2B5EF4-FFF2-40B4-BE49-F238E27FC236}">
                <a16:creationId xmlns:a16="http://schemas.microsoft.com/office/drawing/2014/main" id="{5C534133-06A3-4826-9B4C-631E82877C1B}"/>
              </a:ext>
              <a:ext uri="{C183D7F6-B498-43B3-948B-1728B52AA6E4}">
                <adec:decorative xmlns:adec="http://schemas.microsoft.com/office/drawing/2017/decorative" val="1"/>
              </a:ext>
            </a:extLst>
          </p:cNvPr>
          <p:cNvPicPr>
            <a:picLocks noGrp="1" noChangeAspect="1"/>
          </p:cNvPicPr>
          <p:nvPr>
            <p:ph type="pic" idx="1"/>
          </p:nvPr>
        </p:nvPicPr>
        <p:blipFill rotWithShape="1">
          <a:blip r:embed="rId6" cstate="email">
            <a:extLst>
              <a:ext uri="{28A0092B-C50C-407E-A947-70E740481C1C}">
                <a14:useLocalDpi xmlns:a14="http://schemas.microsoft.com/office/drawing/2010/main"/>
              </a:ext>
            </a:extLst>
          </a:blip>
          <a:srcRect l="-327" t="1" r="1766" b="951"/>
          <a:stretch/>
        </p:blipFill>
        <p:spPr>
          <a:xfrm>
            <a:off x="5596414" y="972766"/>
            <a:ext cx="6229192" cy="4729813"/>
          </a:xfrm>
          <a:prstGeom prst="rect">
            <a:avLst/>
          </a:prstGeom>
        </p:spPr>
      </p:pic>
    </p:spTree>
    <p:extLst>
      <p:ext uri="{BB962C8B-B14F-4D97-AF65-F5344CB8AC3E}">
        <p14:creationId xmlns:p14="http://schemas.microsoft.com/office/powerpoint/2010/main" val="1329139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952108" y="954756"/>
            <a:ext cx="2730414" cy="4946003"/>
          </a:xfrm>
        </p:spPr>
        <p:txBody>
          <a:bodyPr>
            <a:normAutofit/>
          </a:bodyPr>
          <a:lstStyle/>
          <a:p>
            <a:r>
              <a:rPr lang="en-US" sz="3400" b="1" dirty="0">
                <a:solidFill>
                  <a:srgbClr val="FFFFFF"/>
                </a:solidFill>
              </a:rPr>
              <a:t>Transcription Skill to be Removed from Certification Testing</a:t>
            </a: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140934" y="469900"/>
            <a:ext cx="5953630" cy="5405968"/>
          </a:xfrm>
        </p:spPr>
        <p:txBody>
          <a:bodyPr anchor="ctr">
            <a:normAutofit/>
          </a:bodyPr>
          <a:lstStyle/>
          <a:p>
            <a:r>
              <a:rPr lang="en-US" b="1" dirty="0"/>
              <a:t>Transcription will remain in Certification Training; students must pass the Transcription Pretest in TMU to be eligible for Certification Testing</a:t>
            </a:r>
          </a:p>
          <a:p>
            <a:r>
              <a:rPr lang="en-US" b="1" dirty="0"/>
              <a:t>Once Certified, staff responsible for Transcription will be trained by the Service Providers on the system used (e.g., MedSoft, pharmacy generated Med Sheets, etc.)</a:t>
            </a:r>
          </a:p>
        </p:txBody>
      </p:sp>
    </p:spTree>
    <p:extLst>
      <p:ext uri="{BB962C8B-B14F-4D97-AF65-F5344CB8AC3E}">
        <p14:creationId xmlns:p14="http://schemas.microsoft.com/office/powerpoint/2010/main" val="1562142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2AC0F86-9A78-4E84-A4B4-ADB8B2629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4AF78B9E-8BE2-4706-9377-A05FA25ABA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9" name="Picture 18">
              <a:extLst>
                <a:ext uri="{FF2B5EF4-FFF2-40B4-BE49-F238E27FC236}">
                  <a16:creationId xmlns:a16="http://schemas.microsoft.com/office/drawing/2014/main" id="{32CDFDE2-4DB3-4623-BA21-187D1B710FB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0" name="Rectangle 19">
              <a:extLst>
                <a:ext uri="{FF2B5EF4-FFF2-40B4-BE49-F238E27FC236}">
                  <a16:creationId xmlns:a16="http://schemas.microsoft.com/office/drawing/2014/main" id="{ED74B2AA-1443-4E9B-8462-F7F5B8525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1" name="Picture 20">
              <a:extLst>
                <a:ext uri="{FF2B5EF4-FFF2-40B4-BE49-F238E27FC236}">
                  <a16:creationId xmlns:a16="http://schemas.microsoft.com/office/drawing/2014/main" id="{9BB652B6-7300-49EC-9422-EF5342492AF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a:off x="-15736" y="3153832"/>
              <a:ext cx="777240" cy="606425"/>
            </a:xfrm>
            <a:prstGeom prst="rect">
              <a:avLst/>
            </a:prstGeom>
          </p:spPr>
        </p:pic>
        <p:pic>
          <p:nvPicPr>
            <p:cNvPr id="22" name="Picture 21">
              <a:extLst>
                <a:ext uri="{FF2B5EF4-FFF2-40B4-BE49-F238E27FC236}">
                  <a16:creationId xmlns:a16="http://schemas.microsoft.com/office/drawing/2014/main" id="{D0909587-01DE-424D-A15F-DAA28CF2CD3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a:off x="11436986" y="3153832"/>
              <a:ext cx="777240" cy="606425"/>
            </a:xfrm>
            <a:prstGeom prst="rect">
              <a:avLst/>
            </a:prstGeom>
          </p:spPr>
        </p:pic>
      </p:grpSp>
      <p:sp>
        <p:nvSpPr>
          <p:cNvPr id="2" name="Title 1"/>
          <p:cNvSpPr>
            <a:spLocks noGrp="1"/>
          </p:cNvSpPr>
          <p:nvPr>
            <p:ph type="title"/>
          </p:nvPr>
        </p:nvSpPr>
        <p:spPr>
          <a:xfrm>
            <a:off x="7535825" y="982132"/>
            <a:ext cx="3360772" cy="1303867"/>
          </a:xfrm>
        </p:spPr>
        <p:txBody>
          <a:bodyPr>
            <a:normAutofit/>
          </a:bodyPr>
          <a:lstStyle/>
          <a:p>
            <a:pPr>
              <a:lnSpc>
                <a:spcPct val="90000"/>
              </a:lnSpc>
            </a:pPr>
            <a:r>
              <a:rPr lang="en-US" sz="2800" b="1"/>
              <a:t>Online MAP Certification Course</a:t>
            </a:r>
          </a:p>
        </p:txBody>
      </p:sp>
      <p:sp>
        <p:nvSpPr>
          <p:cNvPr id="24" name="Rectangle 23">
            <a:extLst>
              <a:ext uri="{FF2B5EF4-FFF2-40B4-BE49-F238E27FC236}">
                <a16:creationId xmlns:a16="http://schemas.microsoft.com/office/drawing/2014/main" id="{69A54E25-1C05-48E5-A5CC-3778C1D363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alendar">
            <a:extLst>
              <a:ext uri="{FF2B5EF4-FFF2-40B4-BE49-F238E27FC236}">
                <a16:creationId xmlns:a16="http://schemas.microsoft.com/office/drawing/2014/main" id="{19C870BD-81F0-45BF-AA13-66A2B7889B0A}"/>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colorTemperature colorTemp="4700"/>
                    </a14:imgEffect>
                    <a14:imgEffect>
                      <a14:saturation sat="33000"/>
                    </a14:imgEffect>
                  </a14:imgLayer>
                </a14:imgProps>
              </a:ext>
              <a:ext uri="{28A0092B-C50C-407E-A947-70E740481C1C}">
                <a14:useLocalDpi xmlns:a14="http://schemas.microsoft.com/office/drawing/2010/main"/>
              </a:ext>
            </a:extLst>
          </a:blip>
          <a:srcRect b="-2"/>
          <a:stretch/>
        </p:blipFill>
        <p:spPr>
          <a:xfrm>
            <a:off x="1412683" y="1410208"/>
            <a:ext cx="5278777" cy="3858780"/>
          </a:xfrm>
          <a:prstGeom prst="rect">
            <a:avLst/>
          </a:prstGeom>
          <a:noFill/>
        </p:spPr>
      </p:pic>
      <p:cxnSp>
        <p:nvCxnSpPr>
          <p:cNvPr id="26" name="Straight Connector 25">
            <a:extLst>
              <a:ext uri="{FF2B5EF4-FFF2-40B4-BE49-F238E27FC236}">
                <a16:creationId xmlns:a16="http://schemas.microsoft.com/office/drawing/2014/main" id="{0E5D0023-B23E-4823-8D72-B07FFF8CAE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7535824" y="2556932"/>
            <a:ext cx="3360771" cy="3318936"/>
          </a:xfrm>
        </p:spPr>
        <p:txBody>
          <a:bodyPr>
            <a:normAutofit/>
          </a:bodyPr>
          <a:lstStyle/>
          <a:p>
            <a:r>
              <a:rPr lang="en-US" b="1"/>
              <a:t>Required to be completed within 1 month from the training start date entered in TMU</a:t>
            </a:r>
          </a:p>
          <a:p>
            <a:pPr lvl="1"/>
            <a:r>
              <a:rPr lang="en-US" b="1"/>
              <a:t>Students will no longer ‘stay active’ in Moodle for 6 months</a:t>
            </a:r>
          </a:p>
        </p:txBody>
      </p:sp>
    </p:spTree>
    <p:extLst>
      <p:ext uri="{BB962C8B-B14F-4D97-AF65-F5344CB8AC3E}">
        <p14:creationId xmlns:p14="http://schemas.microsoft.com/office/powerpoint/2010/main" val="2471513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useBgFill="1">
        <p:nvSpPr>
          <p:cNvPr id="44" name="Rectangle 34">
            <a:extLst>
              <a:ext uri="{FF2B5EF4-FFF2-40B4-BE49-F238E27FC236}">
                <a16:creationId xmlns:a16="http://schemas.microsoft.com/office/drawing/2014/main" id="{ED56E41F-B8E0-4D18-B554-FD40260DE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36">
            <a:extLst>
              <a:ext uri="{FF2B5EF4-FFF2-40B4-BE49-F238E27FC236}">
                <a16:creationId xmlns:a16="http://schemas.microsoft.com/office/drawing/2014/main" id="{2DB31E17-E562-4F82-98D0-858C84120F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38" name="Picture 37">
              <a:extLst>
                <a:ext uri="{FF2B5EF4-FFF2-40B4-BE49-F238E27FC236}">
                  <a16:creationId xmlns:a16="http://schemas.microsoft.com/office/drawing/2014/main" id="{58BF3B07-5EF6-4E5B-834E-C1398DB60AD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47" name="Rectangle 38">
              <a:extLst>
                <a:ext uri="{FF2B5EF4-FFF2-40B4-BE49-F238E27FC236}">
                  <a16:creationId xmlns:a16="http://schemas.microsoft.com/office/drawing/2014/main" id="{3DDA1859-D108-4C60-B38B-C85485AB38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40" name="Picture 39">
              <a:extLst>
                <a:ext uri="{FF2B5EF4-FFF2-40B4-BE49-F238E27FC236}">
                  <a16:creationId xmlns:a16="http://schemas.microsoft.com/office/drawing/2014/main" id="{E498EA77-084B-43CC-B94D-566F1D8E1EE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a:off x="-15736" y="3153832"/>
              <a:ext cx="777240" cy="606425"/>
            </a:xfrm>
            <a:prstGeom prst="rect">
              <a:avLst/>
            </a:prstGeom>
          </p:spPr>
        </p:pic>
        <p:pic>
          <p:nvPicPr>
            <p:cNvPr id="48" name="Picture 40">
              <a:extLst>
                <a:ext uri="{FF2B5EF4-FFF2-40B4-BE49-F238E27FC236}">
                  <a16:creationId xmlns:a16="http://schemas.microsoft.com/office/drawing/2014/main" id="{99B16D3F-47E8-419E-9C4E-ED6FC918FBB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a:off x="11436986" y="3153832"/>
              <a:ext cx="777240" cy="606425"/>
            </a:xfrm>
            <a:prstGeom prst="rect">
              <a:avLst/>
            </a:prstGeom>
          </p:spPr>
        </p:pic>
      </p:grpSp>
      <p:sp>
        <p:nvSpPr>
          <p:cNvPr id="2" name="Title 1"/>
          <p:cNvSpPr>
            <a:spLocks noGrp="1"/>
          </p:cNvSpPr>
          <p:nvPr>
            <p:ph type="title"/>
          </p:nvPr>
        </p:nvSpPr>
        <p:spPr>
          <a:xfrm>
            <a:off x="7535825" y="982132"/>
            <a:ext cx="3360772" cy="1303867"/>
          </a:xfrm>
        </p:spPr>
        <p:txBody>
          <a:bodyPr>
            <a:normAutofit/>
          </a:bodyPr>
          <a:lstStyle/>
          <a:p>
            <a:r>
              <a:rPr lang="en-US" sz="5400" b="1" dirty="0">
                <a:solidFill>
                  <a:srgbClr val="262626"/>
                </a:solidFill>
              </a:rPr>
              <a:t>Agenda</a:t>
            </a:r>
          </a:p>
        </p:txBody>
      </p:sp>
      <p:sp>
        <p:nvSpPr>
          <p:cNvPr id="43" name="Rectangle 42">
            <a:extLst>
              <a:ext uri="{FF2B5EF4-FFF2-40B4-BE49-F238E27FC236}">
                <a16:creationId xmlns:a16="http://schemas.microsoft.com/office/drawing/2014/main" id="{23E937B9-07EE-456A-A31C-41A8866E2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7B9624A-4894-450C-8A1D-91C6C529723D}"/>
              </a:ext>
              <a:ext uri="{C183D7F6-B498-43B3-948B-1728B52AA6E4}">
                <adec:decorative xmlns:adec="http://schemas.microsoft.com/office/drawing/2017/decorative" val="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576315" y="1410208"/>
            <a:ext cx="2951512" cy="3858780"/>
          </a:xfrm>
          <a:prstGeom prst="rect">
            <a:avLst/>
          </a:prstGeom>
        </p:spPr>
      </p:pic>
      <p:cxnSp>
        <p:nvCxnSpPr>
          <p:cNvPr id="45" name="Straight Connector 44">
            <a:extLst>
              <a:ext uri="{FF2B5EF4-FFF2-40B4-BE49-F238E27FC236}">
                <a16:creationId xmlns:a16="http://schemas.microsoft.com/office/drawing/2014/main" id="{FD2308B7-2829-44DD-B213-27EEBDED14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5" name="Content Placeholder 2" descr="Agenda Items: What's New, Coming Soon, Updates, D&amp;S Diversified Technologies, Moodle, and Reminders">
            <a:extLst>
              <a:ext uri="{FF2B5EF4-FFF2-40B4-BE49-F238E27FC236}">
                <a16:creationId xmlns:a16="http://schemas.microsoft.com/office/drawing/2014/main" id="{8C40D132-C09D-4E15-8708-5741BE107211}"/>
              </a:ext>
            </a:extLst>
          </p:cNvPr>
          <p:cNvGraphicFramePr>
            <a:graphicFrameLocks noGrp="1"/>
          </p:cNvGraphicFramePr>
          <p:nvPr>
            <p:ph idx="1"/>
            <p:extLst>
              <p:ext uri="{D42A27DB-BD31-4B8C-83A1-F6EECF244321}">
                <p14:modId xmlns:p14="http://schemas.microsoft.com/office/powerpoint/2010/main" val="1327955946"/>
              </p:ext>
            </p:extLst>
          </p:nvPr>
        </p:nvGraphicFramePr>
        <p:xfrm>
          <a:off x="7535824" y="2556932"/>
          <a:ext cx="3360771" cy="331893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6412707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grpSp>
        <p:nvGrpSpPr>
          <p:cNvPr id="43" name="Group 27">
            <a:extLst>
              <a:ext uri="{FF2B5EF4-FFF2-40B4-BE49-F238E27FC236}">
                <a16:creationId xmlns:a16="http://schemas.microsoft.com/office/drawing/2014/main" id="{749C117F-F390-437B-ADB0-57E87EFF34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29" name="Picture 28">
              <a:extLst>
                <a:ext uri="{FF2B5EF4-FFF2-40B4-BE49-F238E27FC236}">
                  <a16:creationId xmlns:a16="http://schemas.microsoft.com/office/drawing/2014/main" id="{A7EF42F8-2417-49A6-95CE-DE9503B0AA6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44" name="Rectangle 29">
              <a:extLst>
                <a:ext uri="{FF2B5EF4-FFF2-40B4-BE49-F238E27FC236}">
                  <a16:creationId xmlns:a16="http://schemas.microsoft.com/office/drawing/2014/main" id="{AC6F623B-2003-4AED-B02F-541A150EC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31" name="Picture 30">
              <a:extLst>
                <a:ext uri="{FF2B5EF4-FFF2-40B4-BE49-F238E27FC236}">
                  <a16:creationId xmlns:a16="http://schemas.microsoft.com/office/drawing/2014/main" id="{CD11837A-4F3D-419F-ACE2-E80B1EA2846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a:off x="-16934" y="3147609"/>
              <a:ext cx="2478024" cy="612648"/>
            </a:xfrm>
            <a:prstGeom prst="rect">
              <a:avLst/>
            </a:prstGeom>
          </p:spPr>
        </p:pic>
        <p:pic>
          <p:nvPicPr>
            <p:cNvPr id="32" name="Picture 31">
              <a:extLst>
                <a:ext uri="{FF2B5EF4-FFF2-40B4-BE49-F238E27FC236}">
                  <a16:creationId xmlns:a16="http://schemas.microsoft.com/office/drawing/2014/main" id="{B9411D1A-7E2C-4A36-BE32-BF7A8E13072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a:off x="9736202" y="3147609"/>
              <a:ext cx="2478024" cy="612648"/>
            </a:xfrm>
            <a:prstGeom prst="rect">
              <a:avLst/>
            </a:prstGeom>
          </p:spPr>
        </p:pic>
      </p:grpSp>
      <p:cxnSp>
        <p:nvCxnSpPr>
          <p:cNvPr id="34" name="Straight Connector 33">
            <a:extLst>
              <a:ext uri="{FF2B5EF4-FFF2-40B4-BE49-F238E27FC236}">
                <a16:creationId xmlns:a16="http://schemas.microsoft.com/office/drawing/2014/main" id="{20742BC3-654B-4E41-9A6A-73A42E4776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45" name="Rectangle 35">
            <a:extLst>
              <a:ext uri="{FF2B5EF4-FFF2-40B4-BE49-F238E27FC236}">
                <a16:creationId xmlns:a16="http://schemas.microsoft.com/office/drawing/2014/main" id="{9401732C-37EE-4B98-A709-9530173F3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grpSp>
        <p:nvGrpSpPr>
          <p:cNvPr id="46" name="Group 37">
            <a:extLst>
              <a:ext uri="{FF2B5EF4-FFF2-40B4-BE49-F238E27FC236}">
                <a16:creationId xmlns:a16="http://schemas.microsoft.com/office/drawing/2014/main" id="{654E48C8-2A00-4C54-BC9C-B18EE49E9C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86"/>
            <a:ext cx="12229962" cy="6856214"/>
            <a:chOff x="-15736" y="0"/>
            <a:chExt cx="12229962" cy="6856214"/>
          </a:xfrm>
        </p:grpSpPr>
        <p:pic>
          <p:nvPicPr>
            <p:cNvPr id="39" name="Picture 38">
              <a:extLst>
                <a:ext uri="{FF2B5EF4-FFF2-40B4-BE49-F238E27FC236}">
                  <a16:creationId xmlns:a16="http://schemas.microsoft.com/office/drawing/2014/main" id="{CE0A0544-8F52-43F0-AC3E-DF683908B56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6"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40" name="Rectangle 39">
              <a:extLst>
                <a:ext uri="{FF2B5EF4-FFF2-40B4-BE49-F238E27FC236}">
                  <a16:creationId xmlns:a16="http://schemas.microsoft.com/office/drawing/2014/main" id="{2F4057D3-A680-4443-9E51-ED920A691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41" name="Picture 40">
              <a:extLst>
                <a:ext uri="{FF2B5EF4-FFF2-40B4-BE49-F238E27FC236}">
                  <a16:creationId xmlns:a16="http://schemas.microsoft.com/office/drawing/2014/main" id="{2F6853A4-7B38-4FDE-B024-AE8BA71E738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cstate="email">
              <a:extLst>
                <a:ext uri="{28A0092B-C50C-407E-A947-70E740481C1C}">
                  <a14:useLocalDpi xmlns:a14="http://schemas.microsoft.com/office/drawing/2010/main"/>
                </a:ext>
              </a:extLst>
            </a:blip>
            <a:srcRect/>
            <a:stretch/>
          </p:blipFill>
          <p:spPr>
            <a:xfrm>
              <a:off x="-15736" y="3153832"/>
              <a:ext cx="777240" cy="606425"/>
            </a:xfrm>
            <a:prstGeom prst="rect">
              <a:avLst/>
            </a:prstGeom>
          </p:spPr>
        </p:pic>
        <p:pic>
          <p:nvPicPr>
            <p:cNvPr id="42" name="Picture 41">
              <a:extLst>
                <a:ext uri="{FF2B5EF4-FFF2-40B4-BE49-F238E27FC236}">
                  <a16:creationId xmlns:a16="http://schemas.microsoft.com/office/drawing/2014/main" id="{86ADF4DB-4290-4441-8F8E-04152FE6063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cstate="email">
              <a:extLst>
                <a:ext uri="{28A0092B-C50C-407E-A947-70E740481C1C}">
                  <a14:useLocalDpi xmlns:a14="http://schemas.microsoft.com/office/drawing/2010/main"/>
                </a:ext>
              </a:extLst>
            </a:blip>
            <a:srcRect/>
            <a:stretch/>
          </p:blipFill>
          <p:spPr>
            <a:xfrm>
              <a:off x="11436986" y="3153832"/>
              <a:ext cx="777240" cy="606425"/>
            </a:xfrm>
            <a:prstGeom prst="rect">
              <a:avLst/>
            </a:prstGeom>
          </p:spPr>
        </p:pic>
      </p:grpSp>
      <p:sp>
        <p:nvSpPr>
          <p:cNvPr id="2" name="Title 1"/>
          <p:cNvSpPr>
            <a:spLocks noGrp="1"/>
          </p:cNvSpPr>
          <p:nvPr>
            <p:ph type="title"/>
          </p:nvPr>
        </p:nvSpPr>
        <p:spPr>
          <a:xfrm>
            <a:off x="997528" y="982132"/>
            <a:ext cx="4094017" cy="2823880"/>
          </a:xfrm>
        </p:spPr>
        <p:txBody>
          <a:bodyPr vert="horz" lIns="91440" tIns="45720" rIns="91440" bIns="45720" rtlCol="0" anchor="b">
            <a:normAutofit/>
          </a:bodyPr>
          <a:lstStyle/>
          <a:p>
            <a:r>
              <a:rPr lang="en-US" sz="4800" b="1">
                <a:solidFill>
                  <a:srgbClr val="262626"/>
                </a:solidFill>
              </a:rPr>
              <a:t>MAP Certification Testing</a:t>
            </a:r>
          </a:p>
        </p:txBody>
      </p:sp>
      <p:sp>
        <p:nvSpPr>
          <p:cNvPr id="3" name="Content Placeholder 2"/>
          <p:cNvSpPr>
            <a:spLocks noGrp="1"/>
          </p:cNvSpPr>
          <p:nvPr>
            <p:ph idx="1"/>
          </p:nvPr>
        </p:nvSpPr>
        <p:spPr>
          <a:xfrm>
            <a:off x="997528" y="4076944"/>
            <a:ext cx="4094017" cy="1679620"/>
          </a:xfrm>
        </p:spPr>
        <p:txBody>
          <a:bodyPr vert="horz" lIns="91440" tIns="45720" rIns="91440" bIns="45720" rtlCol="0" anchor="t">
            <a:normAutofit/>
          </a:bodyPr>
          <a:lstStyle/>
          <a:p>
            <a:pPr marL="0" indent="0" algn="ctr">
              <a:buNone/>
            </a:pPr>
            <a:r>
              <a:rPr lang="en-US" sz="2100" b="1" kern="1200" cap="none">
                <a:solidFill>
                  <a:srgbClr val="000000"/>
                </a:solidFill>
                <a:effectLst/>
                <a:latin typeface="+mn-lt"/>
                <a:ea typeface="+mn-ea"/>
                <a:cs typeface="+mn-cs"/>
              </a:rPr>
              <a:t>Must be completed within 3 months from the training end date entered in TMU</a:t>
            </a:r>
          </a:p>
        </p:txBody>
      </p:sp>
      <p:pic>
        <p:nvPicPr>
          <p:cNvPr id="18" name="Picture 17" descr="Calendar">
            <a:extLst>
              <a:ext uri="{FF2B5EF4-FFF2-40B4-BE49-F238E27FC236}">
                <a16:creationId xmlns:a16="http://schemas.microsoft.com/office/drawing/2014/main" id="{840DE1D6-BD9D-42C8-BD0E-1AE534B23D7B}"/>
              </a:ext>
            </a:extLst>
          </p:cNvPr>
          <p:cNvPicPr>
            <a:picLocks noChangeAspect="1"/>
          </p:cNvPicPr>
          <p:nvPr/>
        </p:nvPicPr>
        <p:blipFill rotWithShape="1">
          <a:blip r:embed="rId8" cstate="email">
            <a:extLst>
              <a:ext uri="{BEBA8EAE-BF5A-486C-A8C5-ECC9F3942E4B}">
                <a14:imgProps xmlns:a14="http://schemas.microsoft.com/office/drawing/2010/main">
                  <a14:imgLayer r:embed="rId9">
                    <a14:imgEffect>
                      <a14:colorTemperature colorTemp="4700"/>
                    </a14:imgEffect>
                    <a14:imgEffect>
                      <a14:saturation sat="33000"/>
                    </a14:imgEffect>
                  </a14:imgLayer>
                </a14:imgProps>
              </a:ext>
              <a:ext uri="{28A0092B-C50C-407E-A947-70E740481C1C}">
                <a14:useLocalDpi xmlns:a14="http://schemas.microsoft.com/office/drawing/2010/main"/>
              </a:ext>
            </a:extLst>
          </a:blip>
          <a:srcRect b="-2"/>
          <a:stretch/>
        </p:blipFill>
        <p:spPr>
          <a:xfrm>
            <a:off x="5418668" y="1429929"/>
            <a:ext cx="5469466" cy="3998138"/>
          </a:xfrm>
          <a:prstGeom prst="rect">
            <a:avLst/>
          </a:prstGeom>
          <a:noFill/>
          <a:ln w="57150" cmpd="thickThin">
            <a:solidFill>
              <a:srgbClr val="7F7F7F"/>
            </a:solidFill>
            <a:miter lim="800000"/>
          </a:ln>
        </p:spPr>
      </p:pic>
    </p:spTree>
    <p:extLst>
      <p:ext uri="{BB962C8B-B14F-4D97-AF65-F5344CB8AC3E}">
        <p14:creationId xmlns:p14="http://schemas.microsoft.com/office/powerpoint/2010/main" val="5370950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grpSp>
        <p:nvGrpSpPr>
          <p:cNvPr id="55" name="Group 28">
            <a:extLst>
              <a:ext uri="{FF2B5EF4-FFF2-40B4-BE49-F238E27FC236}">
                <a16:creationId xmlns:a16="http://schemas.microsoft.com/office/drawing/2014/main" id="{749C117F-F390-437B-ADB0-57E87EFF34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30" name="Picture 29">
              <a:extLst>
                <a:ext uri="{FF2B5EF4-FFF2-40B4-BE49-F238E27FC236}">
                  <a16:creationId xmlns:a16="http://schemas.microsoft.com/office/drawing/2014/main" id="{A7EF42F8-2417-49A6-95CE-DE9503B0AA6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31" name="Rectangle 30">
              <a:extLst>
                <a:ext uri="{FF2B5EF4-FFF2-40B4-BE49-F238E27FC236}">
                  <a16:creationId xmlns:a16="http://schemas.microsoft.com/office/drawing/2014/main" id="{AC6F623B-2003-4AED-B02F-541A150EC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32" name="Picture 31">
              <a:extLst>
                <a:ext uri="{FF2B5EF4-FFF2-40B4-BE49-F238E27FC236}">
                  <a16:creationId xmlns:a16="http://schemas.microsoft.com/office/drawing/2014/main" id="{CD11837A-4F3D-419F-ACE2-E80B1EA2846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a:off x="-16934" y="3147609"/>
              <a:ext cx="2478024" cy="612648"/>
            </a:xfrm>
            <a:prstGeom prst="rect">
              <a:avLst/>
            </a:prstGeom>
          </p:spPr>
        </p:pic>
        <p:pic>
          <p:nvPicPr>
            <p:cNvPr id="33" name="Picture 32">
              <a:extLst>
                <a:ext uri="{FF2B5EF4-FFF2-40B4-BE49-F238E27FC236}">
                  <a16:creationId xmlns:a16="http://schemas.microsoft.com/office/drawing/2014/main" id="{B9411D1A-7E2C-4A36-BE32-BF7A8E13072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a:off x="9736202" y="3147609"/>
              <a:ext cx="2478024" cy="612648"/>
            </a:xfrm>
            <a:prstGeom prst="rect">
              <a:avLst/>
            </a:prstGeom>
          </p:spPr>
        </p:pic>
      </p:grpSp>
      <p:cxnSp>
        <p:nvCxnSpPr>
          <p:cNvPr id="56" name="Straight Connector 34">
            <a:extLst>
              <a:ext uri="{FF2B5EF4-FFF2-40B4-BE49-F238E27FC236}">
                <a16:creationId xmlns:a16="http://schemas.microsoft.com/office/drawing/2014/main" id="{20742BC3-654B-4E41-9A6A-73A42E4776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57" name="Rectangle 36">
            <a:extLst>
              <a:ext uri="{FF2B5EF4-FFF2-40B4-BE49-F238E27FC236}">
                <a16:creationId xmlns:a16="http://schemas.microsoft.com/office/drawing/2014/main" id="{9401732C-37EE-4B98-A709-9530173F3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grpSp>
        <p:nvGrpSpPr>
          <p:cNvPr id="58" name="Group 38">
            <a:extLst>
              <a:ext uri="{FF2B5EF4-FFF2-40B4-BE49-F238E27FC236}">
                <a16:creationId xmlns:a16="http://schemas.microsoft.com/office/drawing/2014/main" id="{654E48C8-2A00-4C54-BC9C-B18EE49E9C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86"/>
            <a:ext cx="12229962" cy="6856214"/>
            <a:chOff x="-15736" y="0"/>
            <a:chExt cx="12229962" cy="6856214"/>
          </a:xfrm>
        </p:grpSpPr>
        <p:pic>
          <p:nvPicPr>
            <p:cNvPr id="40" name="Picture 39">
              <a:extLst>
                <a:ext uri="{FF2B5EF4-FFF2-40B4-BE49-F238E27FC236}">
                  <a16:creationId xmlns:a16="http://schemas.microsoft.com/office/drawing/2014/main" id="{CE0A0544-8F52-43F0-AC3E-DF683908B56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6"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41" name="Rectangle 40">
              <a:extLst>
                <a:ext uri="{FF2B5EF4-FFF2-40B4-BE49-F238E27FC236}">
                  <a16:creationId xmlns:a16="http://schemas.microsoft.com/office/drawing/2014/main" id="{2F4057D3-A680-4443-9E51-ED920A691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42" name="Picture 41">
              <a:extLst>
                <a:ext uri="{FF2B5EF4-FFF2-40B4-BE49-F238E27FC236}">
                  <a16:creationId xmlns:a16="http://schemas.microsoft.com/office/drawing/2014/main" id="{2F6853A4-7B38-4FDE-B024-AE8BA71E738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cstate="email">
              <a:extLst>
                <a:ext uri="{28A0092B-C50C-407E-A947-70E740481C1C}">
                  <a14:useLocalDpi xmlns:a14="http://schemas.microsoft.com/office/drawing/2010/main"/>
                </a:ext>
              </a:extLst>
            </a:blip>
            <a:srcRect/>
            <a:stretch/>
          </p:blipFill>
          <p:spPr>
            <a:xfrm>
              <a:off x="-15736" y="3153832"/>
              <a:ext cx="777240" cy="606425"/>
            </a:xfrm>
            <a:prstGeom prst="rect">
              <a:avLst/>
            </a:prstGeom>
          </p:spPr>
        </p:pic>
        <p:pic>
          <p:nvPicPr>
            <p:cNvPr id="43" name="Picture 42">
              <a:extLst>
                <a:ext uri="{FF2B5EF4-FFF2-40B4-BE49-F238E27FC236}">
                  <a16:creationId xmlns:a16="http://schemas.microsoft.com/office/drawing/2014/main" id="{86ADF4DB-4290-4441-8F8E-04152FE6063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cstate="email">
              <a:extLst>
                <a:ext uri="{28A0092B-C50C-407E-A947-70E740481C1C}">
                  <a14:useLocalDpi xmlns:a14="http://schemas.microsoft.com/office/drawing/2010/main"/>
                </a:ext>
              </a:extLst>
            </a:blip>
            <a:srcRect/>
            <a:stretch/>
          </p:blipFill>
          <p:spPr>
            <a:xfrm>
              <a:off x="11436986" y="3153832"/>
              <a:ext cx="777240" cy="606425"/>
            </a:xfrm>
            <a:prstGeom prst="rect">
              <a:avLst/>
            </a:prstGeom>
          </p:spPr>
        </p:pic>
      </p:grpSp>
      <p:sp>
        <p:nvSpPr>
          <p:cNvPr id="4" name="Title 3"/>
          <p:cNvSpPr>
            <a:spLocks noGrp="1"/>
          </p:cNvSpPr>
          <p:nvPr>
            <p:ph type="title"/>
          </p:nvPr>
        </p:nvSpPr>
        <p:spPr>
          <a:xfrm>
            <a:off x="997528" y="982132"/>
            <a:ext cx="4094017" cy="2823880"/>
          </a:xfrm>
        </p:spPr>
        <p:txBody>
          <a:bodyPr vert="horz" lIns="91440" tIns="45720" rIns="91440" bIns="45720" rtlCol="0" anchor="b">
            <a:normAutofit/>
          </a:bodyPr>
          <a:lstStyle/>
          <a:p>
            <a:r>
              <a:rPr lang="en-US" sz="5400" b="1" dirty="0">
                <a:solidFill>
                  <a:srgbClr val="262626"/>
                </a:solidFill>
              </a:rPr>
              <a:t>Updates</a:t>
            </a:r>
          </a:p>
        </p:txBody>
      </p:sp>
      <p:pic>
        <p:nvPicPr>
          <p:cNvPr id="2" name="Picture 1">
            <a:extLst>
              <a:ext uri="{FF2B5EF4-FFF2-40B4-BE49-F238E27FC236}">
                <a16:creationId xmlns:a16="http://schemas.microsoft.com/office/drawing/2014/main" id="{A7BB47B6-15DD-44FF-A7F7-59B002298F7D}"/>
              </a:ext>
              <a:ext uri="{C183D7F6-B498-43B3-948B-1728B52AA6E4}">
                <adec:decorative xmlns:adec="http://schemas.microsoft.com/office/drawing/2017/decorative" val="1"/>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318347" y="982131"/>
            <a:ext cx="3670107" cy="4893735"/>
          </a:xfrm>
          <a:prstGeom prst="rect">
            <a:avLst/>
          </a:prstGeom>
          <a:ln w="57150" cmpd="thickThin">
            <a:solidFill>
              <a:srgbClr val="7F7F7F"/>
            </a:solidFill>
            <a:miter lim="800000"/>
          </a:ln>
        </p:spPr>
      </p:pic>
    </p:spTree>
    <p:extLst>
      <p:ext uri="{BB962C8B-B14F-4D97-AF65-F5344CB8AC3E}">
        <p14:creationId xmlns:p14="http://schemas.microsoft.com/office/powerpoint/2010/main" val="3032542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grpSp>
        <p:nvGrpSpPr>
          <p:cNvPr id="165" name="Group 95">
            <a:extLst>
              <a:ext uri="{FF2B5EF4-FFF2-40B4-BE49-F238E27FC236}">
                <a16:creationId xmlns:a16="http://schemas.microsoft.com/office/drawing/2014/main" id="{749C117F-F390-437B-ADB0-57E87EFF34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97" name="Picture 96">
              <a:extLst>
                <a:ext uri="{FF2B5EF4-FFF2-40B4-BE49-F238E27FC236}">
                  <a16:creationId xmlns:a16="http://schemas.microsoft.com/office/drawing/2014/main" id="{A7EF42F8-2417-49A6-95CE-DE9503B0AA6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98" name="Rectangle 97">
              <a:extLst>
                <a:ext uri="{FF2B5EF4-FFF2-40B4-BE49-F238E27FC236}">
                  <a16:creationId xmlns:a16="http://schemas.microsoft.com/office/drawing/2014/main" id="{AC6F623B-2003-4AED-B02F-541A150EC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99" name="Picture 98">
              <a:extLst>
                <a:ext uri="{FF2B5EF4-FFF2-40B4-BE49-F238E27FC236}">
                  <a16:creationId xmlns:a16="http://schemas.microsoft.com/office/drawing/2014/main" id="{CD11837A-4F3D-419F-ACE2-E80B1EA2846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a:off x="-16934" y="3147609"/>
              <a:ext cx="2478024" cy="612648"/>
            </a:xfrm>
            <a:prstGeom prst="rect">
              <a:avLst/>
            </a:prstGeom>
          </p:spPr>
        </p:pic>
        <p:pic>
          <p:nvPicPr>
            <p:cNvPr id="100" name="Picture 99">
              <a:extLst>
                <a:ext uri="{FF2B5EF4-FFF2-40B4-BE49-F238E27FC236}">
                  <a16:creationId xmlns:a16="http://schemas.microsoft.com/office/drawing/2014/main" id="{B9411D1A-7E2C-4A36-BE32-BF7A8E13072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a:off x="9736202" y="3147609"/>
              <a:ext cx="2478024" cy="612648"/>
            </a:xfrm>
            <a:prstGeom prst="rect">
              <a:avLst/>
            </a:prstGeom>
          </p:spPr>
        </p:pic>
      </p:grpSp>
      <p:cxnSp>
        <p:nvCxnSpPr>
          <p:cNvPr id="166" name="Straight Connector 101">
            <a:extLst>
              <a:ext uri="{FF2B5EF4-FFF2-40B4-BE49-F238E27FC236}">
                <a16:creationId xmlns:a16="http://schemas.microsoft.com/office/drawing/2014/main" id="{20742BC3-654B-4E41-9A6A-73A42E4776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167" name="Rectangle 103">
            <a:extLst>
              <a:ext uri="{FF2B5EF4-FFF2-40B4-BE49-F238E27FC236}">
                <a16:creationId xmlns:a16="http://schemas.microsoft.com/office/drawing/2014/main" id="{28FA177F-145C-478A-A7ED-8D021CE76B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8" name="Group 105">
            <a:extLst>
              <a:ext uri="{FF2B5EF4-FFF2-40B4-BE49-F238E27FC236}">
                <a16:creationId xmlns:a16="http://schemas.microsoft.com/office/drawing/2014/main" id="{1A96A522-1258-462E-AFC5-F5E3F14110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07" name="Picture 106">
              <a:extLst>
                <a:ext uri="{FF2B5EF4-FFF2-40B4-BE49-F238E27FC236}">
                  <a16:creationId xmlns:a16="http://schemas.microsoft.com/office/drawing/2014/main" id="{ECD43597-59D1-4246-A90D-26FE2B6081B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6"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108" name="Rectangle 107">
              <a:extLst>
                <a:ext uri="{FF2B5EF4-FFF2-40B4-BE49-F238E27FC236}">
                  <a16:creationId xmlns:a16="http://schemas.microsoft.com/office/drawing/2014/main" id="{2ED48CD8-BE7A-4992-8570-58DEE9826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9" name="Picture 108">
              <a:extLst>
                <a:ext uri="{FF2B5EF4-FFF2-40B4-BE49-F238E27FC236}">
                  <a16:creationId xmlns:a16="http://schemas.microsoft.com/office/drawing/2014/main" id="{9A68BD7C-72FC-4E92-88BB-3401D485D2B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cstate="email">
              <a:extLst>
                <a:ext uri="{28A0092B-C50C-407E-A947-70E740481C1C}">
                  <a14:useLocalDpi xmlns:a14="http://schemas.microsoft.com/office/drawing/2010/main"/>
                </a:ext>
              </a:extLst>
            </a:blip>
            <a:srcRect/>
            <a:stretch/>
          </p:blipFill>
          <p:spPr>
            <a:xfrm>
              <a:off x="-15736" y="3153832"/>
              <a:ext cx="777240" cy="606425"/>
            </a:xfrm>
            <a:prstGeom prst="rect">
              <a:avLst/>
            </a:prstGeom>
          </p:spPr>
        </p:pic>
        <p:pic>
          <p:nvPicPr>
            <p:cNvPr id="110" name="Picture 109">
              <a:extLst>
                <a:ext uri="{FF2B5EF4-FFF2-40B4-BE49-F238E27FC236}">
                  <a16:creationId xmlns:a16="http://schemas.microsoft.com/office/drawing/2014/main" id="{C8B73423-E00D-4FC9-9873-0C259A14BC1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cstate="email">
              <a:extLst>
                <a:ext uri="{28A0092B-C50C-407E-A947-70E740481C1C}">
                  <a14:useLocalDpi xmlns:a14="http://schemas.microsoft.com/office/drawing/2010/main"/>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21199203-B6AC-472B-8414-9270379A9839}"/>
              </a:ext>
            </a:extLst>
          </p:cNvPr>
          <p:cNvSpPr>
            <a:spLocks noGrp="1"/>
          </p:cNvSpPr>
          <p:nvPr>
            <p:ph type="title"/>
          </p:nvPr>
        </p:nvSpPr>
        <p:spPr>
          <a:xfrm>
            <a:off x="6553770" y="1041401"/>
            <a:ext cx="4538526" cy="2345264"/>
          </a:xfrm>
        </p:spPr>
        <p:txBody>
          <a:bodyPr vert="horz" lIns="91440" tIns="45720" rIns="91440" bIns="45720" rtlCol="0" anchor="b">
            <a:normAutofit/>
          </a:bodyPr>
          <a:lstStyle/>
          <a:p>
            <a:pPr>
              <a:lnSpc>
                <a:spcPct val="90000"/>
              </a:lnSpc>
            </a:pPr>
            <a:r>
              <a:rPr lang="en-US" sz="5400" b="1" dirty="0">
                <a:solidFill>
                  <a:srgbClr val="262626"/>
                </a:solidFill>
              </a:rPr>
              <a:t>To View MAP Trainer Webinar(s)</a:t>
            </a:r>
          </a:p>
        </p:txBody>
      </p:sp>
      <p:sp>
        <p:nvSpPr>
          <p:cNvPr id="155" name="Content Placeholder 38">
            <a:extLst>
              <a:ext uri="{FF2B5EF4-FFF2-40B4-BE49-F238E27FC236}">
                <a16:creationId xmlns:a16="http://schemas.microsoft.com/office/drawing/2014/main" id="{702DCECC-A236-457E-89AD-8561990F25B9}"/>
              </a:ext>
            </a:extLst>
          </p:cNvPr>
          <p:cNvSpPr>
            <a:spLocks noGrp="1"/>
          </p:cNvSpPr>
          <p:nvPr>
            <p:ph idx="1"/>
          </p:nvPr>
        </p:nvSpPr>
        <p:spPr>
          <a:xfrm>
            <a:off x="6579045" y="3657596"/>
            <a:ext cx="4513252" cy="1933463"/>
          </a:xfrm>
        </p:spPr>
        <p:txBody>
          <a:bodyPr vert="horz" lIns="91440" tIns="45720" rIns="91440" bIns="45720" rtlCol="0" anchor="t">
            <a:normAutofit/>
          </a:bodyPr>
          <a:lstStyle/>
          <a:p>
            <a:pPr marL="0" indent="0" algn="ctr">
              <a:buNone/>
            </a:pPr>
            <a:r>
              <a:rPr lang="en-US" b="1" kern="1200" cap="none" dirty="0">
                <a:solidFill>
                  <a:srgbClr val="000000"/>
                </a:solidFill>
                <a:effectLst/>
                <a:latin typeface="+mn-lt"/>
                <a:ea typeface="+mn-ea"/>
                <a:cs typeface="+mn-cs"/>
              </a:rPr>
              <a:t>Sign in on the mapmass.com site</a:t>
            </a:r>
          </a:p>
        </p:txBody>
      </p:sp>
      <p:sp>
        <p:nvSpPr>
          <p:cNvPr id="169" name="Rectangle 111">
            <a:extLst>
              <a:ext uri="{FF2B5EF4-FFF2-40B4-BE49-F238E27FC236}">
                <a16:creationId xmlns:a16="http://schemas.microsoft.com/office/drawing/2014/main" id="{22EEABFB-D1AB-4BFF-84FC-449548E93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4976494"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Screenshot of the MAP Mass login page with a green arrow pointing to the Sign-in section">
            <a:extLst>
              <a:ext uri="{FF2B5EF4-FFF2-40B4-BE49-F238E27FC236}">
                <a16:creationId xmlns:a16="http://schemas.microsoft.com/office/drawing/2014/main" id="{752D062F-7642-4523-941E-48995898C23B}"/>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r="-3"/>
          <a:stretch/>
        </p:blipFill>
        <p:spPr>
          <a:xfrm>
            <a:off x="1168152" y="1990486"/>
            <a:ext cx="4876946" cy="2314246"/>
          </a:xfrm>
          <a:prstGeom prst="rect">
            <a:avLst/>
          </a:prstGeom>
        </p:spPr>
      </p:pic>
      <p:cxnSp>
        <p:nvCxnSpPr>
          <p:cNvPr id="170" name="Straight Connector 113">
            <a:extLst>
              <a:ext uri="{FF2B5EF4-FFF2-40B4-BE49-F238E27FC236}">
                <a16:creationId xmlns:a16="http://schemas.microsoft.com/office/drawing/2014/main" id="{4231BC86-8965-4F95-9FD9-76313A7D60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770" y="3522131"/>
            <a:ext cx="452063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Arrow: Up 2">
            <a:extLst>
              <a:ext uri="{FF2B5EF4-FFF2-40B4-BE49-F238E27FC236}">
                <a16:creationId xmlns:a16="http://schemas.microsoft.com/office/drawing/2014/main" id="{27E2A0DD-3540-4B02-AFF6-505965A49DA9}"/>
              </a:ext>
              <a:ext uri="{C183D7F6-B498-43B3-948B-1728B52AA6E4}">
                <adec:decorative xmlns:adec="http://schemas.microsoft.com/office/drawing/2017/decorative" val="1"/>
              </a:ext>
            </a:extLst>
          </p:cNvPr>
          <p:cNvSpPr/>
          <p:nvPr/>
        </p:nvSpPr>
        <p:spPr>
          <a:xfrm>
            <a:off x="4732876" y="2169201"/>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61075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749C117F-F390-437B-ADB0-57E87EFF34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97" name="Picture 96">
              <a:extLst>
                <a:ext uri="{FF2B5EF4-FFF2-40B4-BE49-F238E27FC236}">
                  <a16:creationId xmlns:a16="http://schemas.microsoft.com/office/drawing/2014/main" id="{A7EF42F8-2417-49A6-95CE-DE9503B0AA6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98" name="Rectangle 97">
              <a:extLst>
                <a:ext uri="{FF2B5EF4-FFF2-40B4-BE49-F238E27FC236}">
                  <a16:creationId xmlns:a16="http://schemas.microsoft.com/office/drawing/2014/main" id="{AC6F623B-2003-4AED-B02F-541A150EC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99" name="Picture 98">
              <a:extLst>
                <a:ext uri="{FF2B5EF4-FFF2-40B4-BE49-F238E27FC236}">
                  <a16:creationId xmlns:a16="http://schemas.microsoft.com/office/drawing/2014/main" id="{CD11837A-4F3D-419F-ACE2-E80B1EA2846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a:off x="-16934" y="3147609"/>
              <a:ext cx="2478024" cy="612648"/>
            </a:xfrm>
            <a:prstGeom prst="rect">
              <a:avLst/>
            </a:prstGeom>
          </p:spPr>
        </p:pic>
        <p:pic>
          <p:nvPicPr>
            <p:cNvPr id="100" name="Picture 99">
              <a:extLst>
                <a:ext uri="{FF2B5EF4-FFF2-40B4-BE49-F238E27FC236}">
                  <a16:creationId xmlns:a16="http://schemas.microsoft.com/office/drawing/2014/main" id="{B9411D1A-7E2C-4A36-BE32-BF7A8E13072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a:off x="9736202" y="3147609"/>
              <a:ext cx="2478024" cy="612648"/>
            </a:xfrm>
            <a:prstGeom prst="rect">
              <a:avLst/>
            </a:prstGeom>
          </p:spPr>
        </p:pic>
      </p:grpSp>
      <p:cxnSp>
        <p:nvCxnSpPr>
          <p:cNvPr id="102" name="Straight Connector 101">
            <a:extLst>
              <a:ext uri="{FF2B5EF4-FFF2-40B4-BE49-F238E27FC236}">
                <a16:creationId xmlns:a16="http://schemas.microsoft.com/office/drawing/2014/main" id="{20742BC3-654B-4E41-9A6A-73A42E4776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104" name="Rectangle 103">
            <a:extLst>
              <a:ext uri="{FF2B5EF4-FFF2-40B4-BE49-F238E27FC236}">
                <a16:creationId xmlns:a16="http://schemas.microsoft.com/office/drawing/2014/main" id="{28FA177F-145C-478A-A7ED-8D021CE76B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1A96A522-1258-462E-AFC5-F5E3F14110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07" name="Picture 106">
              <a:extLst>
                <a:ext uri="{FF2B5EF4-FFF2-40B4-BE49-F238E27FC236}">
                  <a16:creationId xmlns:a16="http://schemas.microsoft.com/office/drawing/2014/main" id="{ECD43597-59D1-4246-A90D-26FE2B6081B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6"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108" name="Rectangle 107">
              <a:extLst>
                <a:ext uri="{FF2B5EF4-FFF2-40B4-BE49-F238E27FC236}">
                  <a16:creationId xmlns:a16="http://schemas.microsoft.com/office/drawing/2014/main" id="{2ED48CD8-BE7A-4992-8570-58DEE9826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9" name="Picture 108">
              <a:extLst>
                <a:ext uri="{FF2B5EF4-FFF2-40B4-BE49-F238E27FC236}">
                  <a16:creationId xmlns:a16="http://schemas.microsoft.com/office/drawing/2014/main" id="{9A68BD7C-72FC-4E92-88BB-3401D485D2B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cstate="email">
              <a:extLst>
                <a:ext uri="{28A0092B-C50C-407E-A947-70E740481C1C}">
                  <a14:useLocalDpi xmlns:a14="http://schemas.microsoft.com/office/drawing/2010/main"/>
                </a:ext>
              </a:extLst>
            </a:blip>
            <a:srcRect/>
            <a:stretch/>
          </p:blipFill>
          <p:spPr>
            <a:xfrm>
              <a:off x="-15736" y="3153832"/>
              <a:ext cx="777240" cy="606425"/>
            </a:xfrm>
            <a:prstGeom prst="rect">
              <a:avLst/>
            </a:prstGeom>
          </p:spPr>
        </p:pic>
        <p:pic>
          <p:nvPicPr>
            <p:cNvPr id="110" name="Picture 109">
              <a:extLst>
                <a:ext uri="{FF2B5EF4-FFF2-40B4-BE49-F238E27FC236}">
                  <a16:creationId xmlns:a16="http://schemas.microsoft.com/office/drawing/2014/main" id="{C8B73423-E00D-4FC9-9873-0C259A14BC1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cstate="email">
              <a:extLst>
                <a:ext uri="{28A0092B-C50C-407E-A947-70E740481C1C}">
                  <a14:useLocalDpi xmlns:a14="http://schemas.microsoft.com/office/drawing/2010/main"/>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21199203-B6AC-472B-8414-9270379A9839}"/>
              </a:ext>
            </a:extLst>
          </p:cNvPr>
          <p:cNvSpPr>
            <a:spLocks noGrp="1"/>
          </p:cNvSpPr>
          <p:nvPr>
            <p:ph type="title"/>
          </p:nvPr>
        </p:nvSpPr>
        <p:spPr>
          <a:xfrm>
            <a:off x="6553770" y="1041401"/>
            <a:ext cx="4538526" cy="2345264"/>
          </a:xfrm>
        </p:spPr>
        <p:txBody>
          <a:bodyPr vert="horz" lIns="91440" tIns="45720" rIns="91440" bIns="45720" rtlCol="0" anchor="b">
            <a:normAutofit/>
          </a:bodyPr>
          <a:lstStyle/>
          <a:p>
            <a:pPr>
              <a:lnSpc>
                <a:spcPct val="90000"/>
              </a:lnSpc>
            </a:pPr>
            <a:r>
              <a:rPr lang="en-US" sz="5400" b="1" dirty="0">
                <a:solidFill>
                  <a:srgbClr val="262626"/>
                </a:solidFill>
              </a:rPr>
              <a:t>Click on the ‘Hamburger’</a:t>
            </a:r>
          </a:p>
        </p:txBody>
      </p:sp>
      <p:pic>
        <p:nvPicPr>
          <p:cNvPr id="5" name="Content Placeholder 4">
            <a:extLst>
              <a:ext uri="{FF2B5EF4-FFF2-40B4-BE49-F238E27FC236}">
                <a16:creationId xmlns:a16="http://schemas.microsoft.com/office/drawing/2014/main" id="{E448C585-F444-41D1-AF38-7C661B6FA290}"/>
              </a:ext>
              <a:ext uri="{C183D7F6-B498-43B3-948B-1728B52AA6E4}">
                <adec:decorative xmlns:adec="http://schemas.microsoft.com/office/drawing/2017/decorative" val="1"/>
              </a:ext>
            </a:extLst>
          </p:cNvPr>
          <p:cNvPicPr>
            <a:picLocks noGrp="1" noChangeAspect="1"/>
          </p:cNvPicPr>
          <p:nvPr>
            <p:ph idx="1"/>
          </p:nvPr>
        </p:nvPicPr>
        <p:blipFill rotWithShape="1">
          <a:blip r:embed="rId8" cstate="email">
            <a:extLst>
              <a:ext uri="{28A0092B-C50C-407E-A947-70E740481C1C}">
                <a14:useLocalDpi xmlns:a14="http://schemas.microsoft.com/office/drawing/2010/main"/>
              </a:ext>
            </a:extLst>
          </a:blip>
          <a:srcRect/>
          <a:stretch/>
        </p:blipFill>
        <p:spPr>
          <a:xfrm>
            <a:off x="7514596" y="3789398"/>
            <a:ext cx="2386023" cy="1864677"/>
          </a:xfrm>
          <a:prstGeom prst="rect">
            <a:avLst/>
          </a:prstGeom>
        </p:spPr>
      </p:pic>
      <p:sp>
        <p:nvSpPr>
          <p:cNvPr id="112" name="Rectangle 111">
            <a:extLst>
              <a:ext uri="{FF2B5EF4-FFF2-40B4-BE49-F238E27FC236}">
                <a16:creationId xmlns:a16="http://schemas.microsoft.com/office/drawing/2014/main" id="{22EEABFB-D1AB-4BFF-84FC-449548E93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4976494"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Content Placeholder 3" descr="Screenshot of the MAP Mass home page with a green arrow pointing to the 'Hamburger' menu">
            <a:extLst>
              <a:ext uri="{FF2B5EF4-FFF2-40B4-BE49-F238E27FC236}">
                <a16:creationId xmlns:a16="http://schemas.microsoft.com/office/drawing/2014/main" id="{5E0F5764-9123-46B8-9FA6-BA7AC999D820}"/>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l="-1" b="-1805"/>
          <a:stretch/>
        </p:blipFill>
        <p:spPr>
          <a:xfrm>
            <a:off x="1197848" y="1785581"/>
            <a:ext cx="4747909" cy="3336704"/>
          </a:xfrm>
          <a:prstGeom prst="rect">
            <a:avLst/>
          </a:prstGeom>
        </p:spPr>
      </p:pic>
      <p:cxnSp>
        <p:nvCxnSpPr>
          <p:cNvPr id="114" name="Straight Connector 113">
            <a:extLst>
              <a:ext uri="{FF2B5EF4-FFF2-40B4-BE49-F238E27FC236}">
                <a16:creationId xmlns:a16="http://schemas.microsoft.com/office/drawing/2014/main" id="{4231BC86-8965-4F95-9FD9-76313A7D60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770" y="3522131"/>
            <a:ext cx="452063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B13DAC5F-D0F9-4394-9DE6-DC3CF0B3AEC3}"/>
              </a:ext>
              <a:ext uri="{C183D7F6-B498-43B3-948B-1728B52AA6E4}">
                <adec:decorative xmlns:adec="http://schemas.microsoft.com/office/drawing/2017/decorative" val="1"/>
              </a:ext>
            </a:extLst>
          </p:cNvPr>
          <p:cNvCxnSpPr>
            <a:cxnSpLocks/>
          </p:cNvCxnSpPr>
          <p:nvPr/>
        </p:nvCxnSpPr>
        <p:spPr>
          <a:xfrm flipH="1" flipV="1">
            <a:off x="2279917" y="1914406"/>
            <a:ext cx="5053390" cy="2554513"/>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68438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22AC0F86-9A78-4E84-A4B4-ADB8B2629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4AF78B9E-8BE2-4706-9377-A05FA25ABA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45" name="Picture 44">
              <a:extLst>
                <a:ext uri="{FF2B5EF4-FFF2-40B4-BE49-F238E27FC236}">
                  <a16:creationId xmlns:a16="http://schemas.microsoft.com/office/drawing/2014/main" id="{32CDFDE2-4DB3-4623-BA21-187D1B710FB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46" name="Rectangle 45">
              <a:extLst>
                <a:ext uri="{FF2B5EF4-FFF2-40B4-BE49-F238E27FC236}">
                  <a16:creationId xmlns:a16="http://schemas.microsoft.com/office/drawing/2014/main" id="{ED74B2AA-1443-4E9B-8462-F7F5B8525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47" name="Picture 46">
              <a:extLst>
                <a:ext uri="{FF2B5EF4-FFF2-40B4-BE49-F238E27FC236}">
                  <a16:creationId xmlns:a16="http://schemas.microsoft.com/office/drawing/2014/main" id="{9BB652B6-7300-49EC-9422-EF5342492AF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a:off x="-15736" y="3153832"/>
              <a:ext cx="777240" cy="606425"/>
            </a:xfrm>
            <a:prstGeom prst="rect">
              <a:avLst/>
            </a:prstGeom>
          </p:spPr>
        </p:pic>
        <p:pic>
          <p:nvPicPr>
            <p:cNvPr id="48" name="Picture 47">
              <a:extLst>
                <a:ext uri="{FF2B5EF4-FFF2-40B4-BE49-F238E27FC236}">
                  <a16:creationId xmlns:a16="http://schemas.microsoft.com/office/drawing/2014/main" id="{D0909587-01DE-424D-A15F-DAA28CF2CD3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8857ABA0-208A-434E-9B81-2D816FDEC35A}"/>
              </a:ext>
            </a:extLst>
          </p:cNvPr>
          <p:cNvSpPr>
            <a:spLocks noGrp="1"/>
          </p:cNvSpPr>
          <p:nvPr>
            <p:ph type="title"/>
          </p:nvPr>
        </p:nvSpPr>
        <p:spPr>
          <a:xfrm>
            <a:off x="7535825" y="982132"/>
            <a:ext cx="3360772" cy="1303867"/>
          </a:xfrm>
        </p:spPr>
        <p:txBody>
          <a:bodyPr>
            <a:normAutofit/>
          </a:bodyPr>
          <a:lstStyle/>
          <a:p>
            <a:pPr>
              <a:lnSpc>
                <a:spcPct val="90000"/>
              </a:lnSpc>
            </a:pPr>
            <a:r>
              <a:rPr lang="en-US" sz="3600" b="1" dirty="0"/>
              <a:t>Drop-down Menu</a:t>
            </a:r>
          </a:p>
        </p:txBody>
      </p:sp>
      <p:sp>
        <p:nvSpPr>
          <p:cNvPr id="50" name="Rectangle 49">
            <a:extLst>
              <a:ext uri="{FF2B5EF4-FFF2-40B4-BE49-F238E27FC236}">
                <a16:creationId xmlns:a16="http://schemas.microsoft.com/office/drawing/2014/main" id="{69A54E25-1C05-48E5-A5CC-3778C1D363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a:extLst>
              <a:ext uri="{FF2B5EF4-FFF2-40B4-BE49-F238E27FC236}">
                <a16:creationId xmlns:a16="http://schemas.microsoft.com/office/drawing/2014/main" id="{0E5D0023-B23E-4823-8D72-B07FFF8CAE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37" name="Content Placeholder 7">
            <a:extLst>
              <a:ext uri="{FF2B5EF4-FFF2-40B4-BE49-F238E27FC236}">
                <a16:creationId xmlns:a16="http://schemas.microsoft.com/office/drawing/2014/main" id="{F989EED0-DBD5-4F68-BC4A-BAC070BA0BDD}"/>
              </a:ext>
            </a:extLst>
          </p:cNvPr>
          <p:cNvSpPr>
            <a:spLocks noGrp="1"/>
          </p:cNvSpPr>
          <p:nvPr>
            <p:ph idx="1"/>
          </p:nvPr>
        </p:nvSpPr>
        <p:spPr>
          <a:xfrm>
            <a:off x="7535824" y="2556932"/>
            <a:ext cx="3360771" cy="3318936"/>
          </a:xfrm>
        </p:spPr>
        <p:txBody>
          <a:bodyPr>
            <a:normAutofit/>
          </a:bodyPr>
          <a:lstStyle/>
          <a:p>
            <a:r>
              <a:rPr lang="en-US" sz="2800" b="1" dirty="0"/>
              <a:t>Required MAP Trainer Webinars</a:t>
            </a:r>
          </a:p>
        </p:txBody>
      </p:sp>
      <p:pic>
        <p:nvPicPr>
          <p:cNvPr id="13" name="Content Placeholder 3" descr="Screenshot of the MAP Mass home page with a green arrow pointing to the &quot;Required MAP Trainer Webinars&quot; link on the side menu">
            <a:extLst>
              <a:ext uri="{FF2B5EF4-FFF2-40B4-BE49-F238E27FC236}">
                <a16:creationId xmlns:a16="http://schemas.microsoft.com/office/drawing/2014/main" id="{917B76E0-EC6C-486E-9C31-DADB6AD3C15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062077" y="1181640"/>
            <a:ext cx="3543574" cy="4336224"/>
          </a:xfrm>
          <a:prstGeom prst="rect">
            <a:avLst/>
          </a:prstGeom>
        </p:spPr>
      </p:pic>
      <p:sp>
        <p:nvSpPr>
          <p:cNvPr id="3" name="Arrow: Right 2">
            <a:extLst>
              <a:ext uri="{FF2B5EF4-FFF2-40B4-BE49-F238E27FC236}">
                <a16:creationId xmlns:a16="http://schemas.microsoft.com/office/drawing/2014/main" id="{49D7BD87-0F10-4950-89E4-CBAAF991D128}"/>
              </a:ext>
              <a:ext uri="{C183D7F6-B498-43B3-948B-1728B52AA6E4}">
                <adec:decorative xmlns:adec="http://schemas.microsoft.com/office/drawing/2017/decorative" val="1"/>
              </a:ext>
            </a:extLst>
          </p:cNvPr>
          <p:cNvSpPr/>
          <p:nvPr/>
        </p:nvSpPr>
        <p:spPr>
          <a:xfrm>
            <a:off x="1114871" y="255693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27500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6363C-6FAA-4B15-B014-B381018376AD}"/>
              </a:ext>
            </a:extLst>
          </p:cNvPr>
          <p:cNvSpPr>
            <a:spLocks noGrp="1"/>
          </p:cNvSpPr>
          <p:nvPr>
            <p:ph type="title"/>
          </p:nvPr>
        </p:nvSpPr>
        <p:spPr/>
        <p:txBody>
          <a:bodyPr vert="horz" lIns="228600" tIns="228600" rIns="228600" bIns="0" rtlCol="0">
            <a:normAutofit/>
          </a:bodyPr>
          <a:lstStyle/>
          <a:p>
            <a:pPr algn="l">
              <a:lnSpc>
                <a:spcPct val="90000"/>
              </a:lnSpc>
            </a:pPr>
            <a:r>
              <a:rPr lang="en-US" sz="3700" b="1" dirty="0"/>
              <a:t>Previous MAP Trainer Webinars</a:t>
            </a:r>
          </a:p>
        </p:txBody>
      </p:sp>
      <p:sp>
        <p:nvSpPr>
          <p:cNvPr id="10" name="Content Placeholder 9">
            <a:extLst>
              <a:ext uri="{FF2B5EF4-FFF2-40B4-BE49-F238E27FC236}">
                <a16:creationId xmlns:a16="http://schemas.microsoft.com/office/drawing/2014/main" id="{A0A07FC3-9B6F-484B-BD04-68C9255F4E1B}"/>
              </a:ext>
            </a:extLst>
          </p:cNvPr>
          <p:cNvSpPr>
            <a:spLocks noGrp="1"/>
          </p:cNvSpPr>
          <p:nvPr>
            <p:ph sz="half" idx="1"/>
          </p:nvPr>
        </p:nvSpPr>
        <p:spPr/>
        <p:txBody>
          <a:bodyPr/>
          <a:lstStyle/>
          <a:p>
            <a:endParaRPr lang="en-US"/>
          </a:p>
        </p:txBody>
      </p:sp>
      <p:sp>
        <p:nvSpPr>
          <p:cNvPr id="11" name="Content Placeholder 10">
            <a:extLst>
              <a:ext uri="{FF2B5EF4-FFF2-40B4-BE49-F238E27FC236}">
                <a16:creationId xmlns:a16="http://schemas.microsoft.com/office/drawing/2014/main" id="{DD759E86-9E70-4899-99C1-B5B5450B174E}"/>
              </a:ext>
            </a:extLst>
          </p:cNvPr>
          <p:cNvSpPr>
            <a:spLocks noGrp="1"/>
          </p:cNvSpPr>
          <p:nvPr>
            <p:ph sz="half" idx="2"/>
          </p:nvPr>
        </p:nvSpPr>
        <p:spPr/>
        <p:txBody>
          <a:bodyPr/>
          <a:lstStyle/>
          <a:p>
            <a:endParaRPr lang="en-US"/>
          </a:p>
        </p:txBody>
      </p:sp>
      <p:pic>
        <p:nvPicPr>
          <p:cNvPr id="4" name="Content Placeholder 3" descr="Screenshot of the MAP Training Resources page with a green arrow pointing to the Semiannual MAP Trainer Webinars">
            <a:extLst>
              <a:ext uri="{FF2B5EF4-FFF2-40B4-BE49-F238E27FC236}">
                <a16:creationId xmlns:a16="http://schemas.microsoft.com/office/drawing/2014/main" id="{DA531A69-AD78-4068-A59B-DCE9EA72BA1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263849" y="2560319"/>
            <a:ext cx="4835199" cy="3514584"/>
          </a:xfrm>
          <a:prstGeom prst="rect">
            <a:avLst/>
          </a:prstGeom>
          <a:ln w="57150" cmpd="thickThin">
            <a:solidFill>
              <a:schemeClr val="tx1">
                <a:lumMod val="50000"/>
                <a:lumOff val="50000"/>
              </a:schemeClr>
            </a:solidFill>
            <a:miter lim="800000"/>
          </a:ln>
        </p:spPr>
      </p:pic>
      <p:pic>
        <p:nvPicPr>
          <p:cNvPr id="5" name="Content Placeholder 4" descr="Screenshot of the MAP Mass home page with an arrow pointing to the &quot;MAP Training Resources&quot; section">
            <a:extLst>
              <a:ext uri="{FF2B5EF4-FFF2-40B4-BE49-F238E27FC236}">
                <a16:creationId xmlns:a16="http://schemas.microsoft.com/office/drawing/2014/main" id="{7E14A759-5616-469F-ADAA-B2A11F1B70F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181344" y="2560319"/>
            <a:ext cx="4828764" cy="3514584"/>
          </a:xfrm>
          <a:prstGeom prst="rect">
            <a:avLst/>
          </a:prstGeom>
          <a:ln w="57150" cmpd="thickThin">
            <a:solidFill>
              <a:schemeClr val="tx1">
                <a:lumMod val="50000"/>
                <a:lumOff val="50000"/>
              </a:schemeClr>
            </a:solidFill>
            <a:miter lim="800000"/>
          </a:ln>
        </p:spPr>
      </p:pic>
      <p:sp>
        <p:nvSpPr>
          <p:cNvPr id="12" name="Arrow: Up 11">
            <a:extLst>
              <a:ext uri="{FF2B5EF4-FFF2-40B4-BE49-F238E27FC236}">
                <a16:creationId xmlns:a16="http://schemas.microsoft.com/office/drawing/2014/main" id="{1FB975A4-1B55-44D0-AA33-ADC60E43E08B}"/>
              </a:ext>
              <a:ext uri="{C183D7F6-B498-43B3-948B-1728B52AA6E4}">
                <adec:decorative xmlns:adec="http://schemas.microsoft.com/office/drawing/2017/decorative" val="1"/>
              </a:ext>
            </a:extLst>
          </p:cNvPr>
          <p:cNvSpPr/>
          <p:nvPr/>
        </p:nvSpPr>
        <p:spPr>
          <a:xfrm>
            <a:off x="2061029" y="5585700"/>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Left 12">
            <a:extLst>
              <a:ext uri="{FF2B5EF4-FFF2-40B4-BE49-F238E27FC236}">
                <a16:creationId xmlns:a16="http://schemas.microsoft.com/office/drawing/2014/main" id="{9CAB91CF-61DD-475F-8B08-F4B0EB2F10B0}"/>
              </a:ext>
              <a:ext uri="{C183D7F6-B498-43B3-948B-1728B52AA6E4}">
                <adec:decorative xmlns:adec="http://schemas.microsoft.com/office/drawing/2017/decorative" val="1"/>
              </a:ext>
            </a:extLst>
          </p:cNvPr>
          <p:cNvSpPr/>
          <p:nvPr/>
        </p:nvSpPr>
        <p:spPr>
          <a:xfrm>
            <a:off x="9487266" y="3730752"/>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16169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D56E41F-B8E0-4D18-B554-FD40260DE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2DB31E17-E562-4F82-98D0-858C84120F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74" name="Picture 73">
              <a:extLst>
                <a:ext uri="{FF2B5EF4-FFF2-40B4-BE49-F238E27FC236}">
                  <a16:creationId xmlns:a16="http://schemas.microsoft.com/office/drawing/2014/main" id="{58BF3B07-5EF6-4E5B-834E-C1398DB60AD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75" name="Rectangle 74">
              <a:extLst>
                <a:ext uri="{FF2B5EF4-FFF2-40B4-BE49-F238E27FC236}">
                  <a16:creationId xmlns:a16="http://schemas.microsoft.com/office/drawing/2014/main" id="{3DDA1859-D108-4C60-B38B-C85485AB38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6" name="Picture 75">
              <a:extLst>
                <a:ext uri="{FF2B5EF4-FFF2-40B4-BE49-F238E27FC236}">
                  <a16:creationId xmlns:a16="http://schemas.microsoft.com/office/drawing/2014/main" id="{E498EA77-084B-43CC-B94D-566F1D8E1EE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a:off x="-15736" y="3153832"/>
              <a:ext cx="777240" cy="606425"/>
            </a:xfrm>
            <a:prstGeom prst="rect">
              <a:avLst/>
            </a:prstGeom>
          </p:spPr>
        </p:pic>
        <p:pic>
          <p:nvPicPr>
            <p:cNvPr id="77" name="Picture 76">
              <a:extLst>
                <a:ext uri="{FF2B5EF4-FFF2-40B4-BE49-F238E27FC236}">
                  <a16:creationId xmlns:a16="http://schemas.microsoft.com/office/drawing/2014/main" id="{99B16D3F-47E8-419E-9C4E-ED6FC918FBB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a:off x="11436986" y="3153832"/>
              <a:ext cx="777240" cy="606425"/>
            </a:xfrm>
            <a:prstGeom prst="rect">
              <a:avLst/>
            </a:prstGeom>
          </p:spPr>
        </p:pic>
      </p:grpSp>
      <p:sp>
        <p:nvSpPr>
          <p:cNvPr id="4" name="Title 3"/>
          <p:cNvSpPr>
            <a:spLocks noGrp="1"/>
          </p:cNvSpPr>
          <p:nvPr>
            <p:ph type="title"/>
          </p:nvPr>
        </p:nvSpPr>
        <p:spPr>
          <a:xfrm>
            <a:off x="7535825" y="982132"/>
            <a:ext cx="3360772" cy="1303867"/>
          </a:xfrm>
        </p:spPr>
        <p:txBody>
          <a:bodyPr>
            <a:normAutofit/>
          </a:bodyPr>
          <a:lstStyle/>
          <a:p>
            <a:pPr>
              <a:lnSpc>
                <a:spcPct val="90000"/>
              </a:lnSpc>
            </a:pPr>
            <a:r>
              <a:rPr lang="en-US" sz="4100" b="1">
                <a:solidFill>
                  <a:srgbClr val="262626"/>
                </a:solidFill>
              </a:rPr>
              <a:t>MAP Flexibilities</a:t>
            </a:r>
          </a:p>
        </p:txBody>
      </p:sp>
      <p:sp>
        <p:nvSpPr>
          <p:cNvPr id="79" name="Rectangle 78">
            <a:extLst>
              <a:ext uri="{FF2B5EF4-FFF2-40B4-BE49-F238E27FC236}">
                <a16:creationId xmlns:a16="http://schemas.microsoft.com/office/drawing/2014/main" id="{23E937B9-07EE-456A-A31C-41A8866E2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creenshot of the Mass.gov MAP Recent News page"/>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1412683" y="1963799"/>
            <a:ext cx="5278777" cy="275159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1" name="Straight Connector 80">
            <a:extLst>
              <a:ext uri="{FF2B5EF4-FFF2-40B4-BE49-F238E27FC236}">
                <a16:creationId xmlns:a16="http://schemas.microsoft.com/office/drawing/2014/main" id="{FD2308B7-2829-44DD-B213-27EEBDED14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Content Placeholder 4"/>
          <p:cNvSpPr>
            <a:spLocks noGrp="1"/>
          </p:cNvSpPr>
          <p:nvPr>
            <p:ph idx="1"/>
          </p:nvPr>
        </p:nvSpPr>
        <p:spPr>
          <a:xfrm>
            <a:off x="7535824" y="2556932"/>
            <a:ext cx="3360771" cy="3318936"/>
          </a:xfrm>
        </p:spPr>
        <p:txBody>
          <a:bodyPr>
            <a:normAutofit/>
          </a:bodyPr>
          <a:lstStyle/>
          <a:p>
            <a:r>
              <a:rPr lang="en-US" b="1" dirty="0">
                <a:solidFill>
                  <a:srgbClr val="262626"/>
                </a:solidFill>
              </a:rPr>
              <a:t>Mass.gov</a:t>
            </a:r>
          </a:p>
          <a:p>
            <a:r>
              <a:rPr lang="en-US" b="1" dirty="0">
                <a:solidFill>
                  <a:srgbClr val="262626"/>
                </a:solidFill>
              </a:rPr>
              <a:t>Medication Administration Program</a:t>
            </a:r>
          </a:p>
          <a:p>
            <a:r>
              <a:rPr lang="en-US" b="1" dirty="0">
                <a:solidFill>
                  <a:srgbClr val="262626"/>
                </a:solidFill>
              </a:rPr>
              <a:t>Recent MAP News</a:t>
            </a:r>
          </a:p>
          <a:p>
            <a:pPr marL="0" indent="0">
              <a:buNone/>
            </a:pPr>
            <a:endParaRPr lang="en-US" b="1" dirty="0">
              <a:solidFill>
                <a:srgbClr val="262626"/>
              </a:solidFill>
            </a:endParaRPr>
          </a:p>
        </p:txBody>
      </p:sp>
    </p:spTree>
    <p:extLst>
      <p:ext uri="{BB962C8B-B14F-4D97-AF65-F5344CB8AC3E}">
        <p14:creationId xmlns:p14="http://schemas.microsoft.com/office/powerpoint/2010/main" val="28655259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EA69821-C239-4E8E-BE13-2F9DB3847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4" cstate="email">
              <a:extLst>
                <a:ext uri="{28A0092B-C50C-407E-A947-70E740481C1C}">
                  <a14:useLocalDpi xmlns:a14="http://schemas.microsoft.com/office/drawing/2010/main"/>
                </a:ext>
              </a:extLst>
            </a:blip>
            <a:stretch/>
          </a:blipFill>
          <a:ln w="15875" cap="flat" cmpd="sng" algn="ctr">
            <a:solidFill>
              <a:srgbClr val="B15E2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grpSp>
        <p:nvGrpSpPr>
          <p:cNvPr id="10" name="Group 9">
            <a:extLst>
              <a:ext uri="{FF2B5EF4-FFF2-40B4-BE49-F238E27FC236}">
                <a16:creationId xmlns:a16="http://schemas.microsoft.com/office/drawing/2014/main" id="{EB1E5758-C4C6-4881-AAD9-E5EE115DE2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1" name="Picture 10">
              <a:extLst>
                <a:ext uri="{FF2B5EF4-FFF2-40B4-BE49-F238E27FC236}">
                  <a16:creationId xmlns:a16="http://schemas.microsoft.com/office/drawing/2014/main" id="{7485D9AA-FF41-41E7-AEAC-314165E1598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A7AAE047-5456-48AD-A251-9B629B4BC3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cmpd="sng" algn="ctr">
              <a:solidFill>
                <a:schemeClr val="accent1"/>
              </a:solidFill>
              <a:prstDash val="solid"/>
              <a:miter lim="800000"/>
            </a:ln>
            <a:effectLst>
              <a:innerShdw blurRad="25400" dist="12700" dir="13500000">
                <a:srgbClr val="000000">
                  <a:alpha val="45000"/>
                </a:srgbClr>
              </a:innerShdw>
            </a:effectLst>
          </p:spPr>
        </p:sp>
        <p:pic>
          <p:nvPicPr>
            <p:cNvPr id="13" name="Picture 12">
              <a:extLst>
                <a:ext uri="{FF2B5EF4-FFF2-40B4-BE49-F238E27FC236}">
                  <a16:creationId xmlns:a16="http://schemas.microsoft.com/office/drawing/2014/main" id="{AF2FAF40-8EB6-4923-A7E6-706BE2B81F7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cstate="email">
              <a:extLst>
                <a:ext uri="{28A0092B-C50C-407E-A947-70E740481C1C}">
                  <a14:useLocalDpi xmlns:a14="http://schemas.microsoft.com/office/drawing/2010/main"/>
                </a:ext>
              </a:extLst>
            </a:blip>
            <a:srcRect/>
            <a:stretch/>
          </p:blipFill>
          <p:spPr>
            <a:xfrm rot="5400000">
              <a:off x="5706471" y="76265"/>
              <a:ext cx="758952" cy="606425"/>
            </a:xfrm>
            <a:prstGeom prst="rect">
              <a:avLst/>
            </a:prstGeom>
          </p:spPr>
        </p:pic>
        <p:pic>
          <p:nvPicPr>
            <p:cNvPr id="14" name="Picture 13">
              <a:extLst>
                <a:ext uri="{FF2B5EF4-FFF2-40B4-BE49-F238E27FC236}">
                  <a16:creationId xmlns:a16="http://schemas.microsoft.com/office/drawing/2014/main" id="{4181DBE3-7C4F-41FD-A431-64ACD4661B6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cstate="email">
              <a:extLst>
                <a:ext uri="{28A0092B-C50C-407E-A947-70E740481C1C}">
                  <a14:useLocalDpi xmlns:a14="http://schemas.microsoft.com/office/drawing/2010/main"/>
                </a:ext>
              </a:extLst>
            </a:blip>
            <a:srcRect/>
            <a:stretch/>
          </p:blipFill>
          <p:spPr>
            <a:xfrm rot="5400000">
              <a:off x="5706470" y="6173526"/>
              <a:ext cx="758952" cy="606425"/>
            </a:xfrm>
            <a:prstGeom prst="rect">
              <a:avLst/>
            </a:prstGeom>
          </p:spPr>
        </p:pic>
      </p:grpSp>
      <p:sp>
        <p:nvSpPr>
          <p:cNvPr id="2" name="Title 1"/>
          <p:cNvSpPr>
            <a:spLocks noGrp="1"/>
          </p:cNvSpPr>
          <p:nvPr>
            <p:ph type="title"/>
          </p:nvPr>
        </p:nvSpPr>
        <p:spPr>
          <a:xfrm>
            <a:off x="1295402" y="982132"/>
            <a:ext cx="9601196" cy="1303867"/>
          </a:xfrm>
        </p:spPr>
        <p:txBody>
          <a:bodyPr>
            <a:normAutofit/>
          </a:bodyPr>
          <a:lstStyle/>
          <a:p>
            <a:r>
              <a:rPr lang="en-US" b="1" dirty="0"/>
              <a:t>Insulin Pen Administration</a:t>
            </a:r>
          </a:p>
        </p:txBody>
      </p:sp>
      <p:cxnSp>
        <p:nvCxnSpPr>
          <p:cNvPr id="16" name="Straight Connector 15">
            <a:extLst>
              <a:ext uri="{FF2B5EF4-FFF2-40B4-BE49-F238E27FC236}">
                <a16:creationId xmlns:a16="http://schemas.microsoft.com/office/drawing/2014/main" id="{684DB465-2C98-4EF6-AB2C-BA288ACCB5B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1295401" y="2556932"/>
            <a:ext cx="9601196" cy="3318936"/>
          </a:xfrm>
        </p:spPr>
        <p:txBody>
          <a:bodyPr>
            <a:normAutofit/>
          </a:bodyPr>
          <a:lstStyle/>
          <a:p>
            <a:r>
              <a:rPr lang="en-US" b="1" dirty="0"/>
              <a:t>MAP – Insulin Pen Admin by MAP Certified Staff via Telehealth</a:t>
            </a:r>
            <a:endParaRPr lang="en-US" dirty="0"/>
          </a:p>
          <a:p>
            <a:r>
              <a:rPr lang="en-US" u="sng" dirty="0"/>
              <a:t>Summary</a:t>
            </a:r>
            <a:r>
              <a:rPr lang="en-US" dirty="0"/>
              <a:t>: Allows MAP Certified staff, rather than licensed health care professional, to administer insulin pens, with support of licensed health care professional </a:t>
            </a:r>
            <a:r>
              <a:rPr lang="en-US" u="sng" dirty="0"/>
              <a:t>via telehealth</a:t>
            </a:r>
            <a:r>
              <a:rPr lang="en-US" dirty="0"/>
              <a:t>. </a:t>
            </a:r>
          </a:p>
          <a:p>
            <a:r>
              <a:rPr lang="en-US" u="sng" dirty="0"/>
              <a:t>Recommendation</a:t>
            </a:r>
            <a:r>
              <a:rPr lang="en-US" dirty="0"/>
              <a:t>: </a:t>
            </a:r>
            <a:r>
              <a:rPr lang="en-US" b="1" dirty="0"/>
              <a:t>Extend</a:t>
            </a:r>
            <a:r>
              <a:rPr lang="en-US" dirty="0"/>
              <a:t> </a:t>
            </a:r>
            <a:r>
              <a:rPr lang="en-US" b="1" dirty="0"/>
              <a:t>flexibility until 12/31/21. </a:t>
            </a:r>
            <a:endParaRPr lang="en-US" dirty="0"/>
          </a:p>
          <a:p>
            <a:pPr lvl="0"/>
            <a:r>
              <a:rPr lang="en-US" dirty="0"/>
              <a:t>Service Provider will notify MAP Coordinator or Agency Administrator of sites using this flexibility.</a:t>
            </a:r>
          </a:p>
          <a:p>
            <a:endParaRPr lang="en-US" dirty="0"/>
          </a:p>
        </p:txBody>
      </p:sp>
    </p:spTree>
    <p:extLst>
      <p:ext uri="{BB962C8B-B14F-4D97-AF65-F5344CB8AC3E}">
        <p14:creationId xmlns:p14="http://schemas.microsoft.com/office/powerpoint/2010/main" val="39828046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EA69821-C239-4E8E-BE13-2F9DB3847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4" cstate="email">
              <a:extLst>
                <a:ext uri="{28A0092B-C50C-407E-A947-70E740481C1C}">
                  <a14:useLocalDpi xmlns:a14="http://schemas.microsoft.com/office/drawing/2010/main"/>
                </a:ext>
              </a:extLst>
            </a:blip>
            <a:stretch/>
          </a:blipFill>
          <a:ln w="15875" cap="flat" cmpd="sng" algn="ctr">
            <a:solidFill>
              <a:srgbClr val="B15E2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grpSp>
        <p:nvGrpSpPr>
          <p:cNvPr id="10" name="Group 9">
            <a:extLst>
              <a:ext uri="{FF2B5EF4-FFF2-40B4-BE49-F238E27FC236}">
                <a16:creationId xmlns:a16="http://schemas.microsoft.com/office/drawing/2014/main" id="{EB1E5758-C4C6-4881-AAD9-E5EE115DE2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1" name="Picture 10">
              <a:extLst>
                <a:ext uri="{FF2B5EF4-FFF2-40B4-BE49-F238E27FC236}">
                  <a16:creationId xmlns:a16="http://schemas.microsoft.com/office/drawing/2014/main" id="{7485D9AA-FF41-41E7-AEAC-314165E1598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A7AAE047-5456-48AD-A251-9B629B4BC3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cmpd="sng" algn="ctr">
              <a:solidFill>
                <a:schemeClr val="accent1"/>
              </a:solidFill>
              <a:prstDash val="solid"/>
              <a:miter lim="800000"/>
            </a:ln>
            <a:effectLst>
              <a:innerShdw blurRad="25400" dist="12700" dir="13500000">
                <a:srgbClr val="000000">
                  <a:alpha val="45000"/>
                </a:srgbClr>
              </a:innerShdw>
            </a:effectLst>
          </p:spPr>
        </p:sp>
        <p:pic>
          <p:nvPicPr>
            <p:cNvPr id="13" name="Picture 12">
              <a:extLst>
                <a:ext uri="{FF2B5EF4-FFF2-40B4-BE49-F238E27FC236}">
                  <a16:creationId xmlns:a16="http://schemas.microsoft.com/office/drawing/2014/main" id="{AF2FAF40-8EB6-4923-A7E6-706BE2B81F7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cstate="email">
              <a:extLst>
                <a:ext uri="{28A0092B-C50C-407E-A947-70E740481C1C}">
                  <a14:useLocalDpi xmlns:a14="http://schemas.microsoft.com/office/drawing/2010/main"/>
                </a:ext>
              </a:extLst>
            </a:blip>
            <a:srcRect/>
            <a:stretch/>
          </p:blipFill>
          <p:spPr>
            <a:xfrm rot="5400000">
              <a:off x="5706471" y="76265"/>
              <a:ext cx="758952" cy="606425"/>
            </a:xfrm>
            <a:prstGeom prst="rect">
              <a:avLst/>
            </a:prstGeom>
          </p:spPr>
        </p:pic>
        <p:pic>
          <p:nvPicPr>
            <p:cNvPr id="14" name="Picture 13">
              <a:extLst>
                <a:ext uri="{FF2B5EF4-FFF2-40B4-BE49-F238E27FC236}">
                  <a16:creationId xmlns:a16="http://schemas.microsoft.com/office/drawing/2014/main" id="{4181DBE3-7C4F-41FD-A431-64ACD4661B6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cstate="email">
              <a:extLst>
                <a:ext uri="{28A0092B-C50C-407E-A947-70E740481C1C}">
                  <a14:useLocalDpi xmlns:a14="http://schemas.microsoft.com/office/drawing/2010/main"/>
                </a:ext>
              </a:extLst>
            </a:blip>
            <a:srcRect/>
            <a:stretch/>
          </p:blipFill>
          <p:spPr>
            <a:xfrm rot="5400000">
              <a:off x="5706470" y="6173526"/>
              <a:ext cx="758952" cy="606425"/>
            </a:xfrm>
            <a:prstGeom prst="rect">
              <a:avLst/>
            </a:prstGeom>
          </p:spPr>
        </p:pic>
      </p:grpSp>
      <p:sp>
        <p:nvSpPr>
          <p:cNvPr id="2" name="Title 1"/>
          <p:cNvSpPr>
            <a:spLocks noGrp="1"/>
          </p:cNvSpPr>
          <p:nvPr>
            <p:ph type="title"/>
          </p:nvPr>
        </p:nvSpPr>
        <p:spPr>
          <a:xfrm>
            <a:off x="1295402" y="982132"/>
            <a:ext cx="9601196" cy="1303867"/>
          </a:xfrm>
        </p:spPr>
        <p:txBody>
          <a:bodyPr>
            <a:normAutofit fontScale="90000"/>
          </a:bodyPr>
          <a:lstStyle/>
          <a:p>
            <a:pPr>
              <a:lnSpc>
                <a:spcPct val="90000"/>
              </a:lnSpc>
            </a:pPr>
            <a:r>
              <a:rPr lang="en-US" b="1" dirty="0"/>
              <a:t>Rescue Inhalers and </a:t>
            </a:r>
            <a:br>
              <a:rPr lang="en-US" b="1" dirty="0"/>
            </a:br>
            <a:r>
              <a:rPr lang="en-US" b="1" dirty="0"/>
              <a:t>Epinephrine Auto-Injectors</a:t>
            </a:r>
            <a:br>
              <a:rPr lang="en-US" sz="2800" dirty="0"/>
            </a:br>
            <a:endParaRPr lang="en-US" sz="2800" dirty="0"/>
          </a:p>
        </p:txBody>
      </p:sp>
      <p:cxnSp>
        <p:nvCxnSpPr>
          <p:cNvPr id="16" name="Straight Connector 15">
            <a:extLst>
              <a:ext uri="{FF2B5EF4-FFF2-40B4-BE49-F238E27FC236}">
                <a16:creationId xmlns:a16="http://schemas.microsoft.com/office/drawing/2014/main" id="{684DB465-2C98-4EF6-AB2C-BA288ACCB5B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1295401" y="2556932"/>
            <a:ext cx="9601196" cy="3540330"/>
          </a:xfrm>
        </p:spPr>
        <p:txBody>
          <a:bodyPr>
            <a:normAutofit fontScale="92500" lnSpcReduction="10000"/>
          </a:bodyPr>
          <a:lstStyle/>
          <a:p>
            <a:pPr>
              <a:lnSpc>
                <a:spcPct val="90000"/>
              </a:lnSpc>
            </a:pPr>
            <a:r>
              <a:rPr lang="en-US" sz="2600" b="1" dirty="0"/>
              <a:t>MAP – Rescue Inhalers, Epinephrine Auto-Injectors and Oxygen in Community Programs</a:t>
            </a:r>
            <a:endParaRPr lang="en-US" sz="2600" dirty="0"/>
          </a:p>
          <a:p>
            <a:pPr>
              <a:lnSpc>
                <a:spcPct val="90000"/>
              </a:lnSpc>
            </a:pPr>
            <a:r>
              <a:rPr lang="en-US" sz="2600" u="sng" dirty="0"/>
              <a:t>Summary</a:t>
            </a:r>
            <a:r>
              <a:rPr lang="en-US" sz="2600" dirty="0"/>
              <a:t>: Allows non-certified staff to administer rescue medications at MAP Registered sites.</a:t>
            </a:r>
          </a:p>
          <a:p>
            <a:pPr>
              <a:lnSpc>
                <a:spcPct val="90000"/>
              </a:lnSpc>
            </a:pPr>
            <a:r>
              <a:rPr lang="en-US" sz="2600" u="sng" dirty="0"/>
              <a:t>Recommendation</a:t>
            </a:r>
            <a:r>
              <a:rPr lang="en-US" sz="2600" dirty="0"/>
              <a:t>: </a:t>
            </a:r>
            <a:r>
              <a:rPr lang="en-US" sz="2600" b="1" dirty="0"/>
              <a:t>Extend flexibility through 12/31/21.</a:t>
            </a:r>
            <a:endParaRPr lang="en-US" sz="2600" dirty="0"/>
          </a:p>
          <a:p>
            <a:pPr lvl="1">
              <a:lnSpc>
                <a:spcPct val="90000"/>
              </a:lnSpc>
            </a:pPr>
            <a:r>
              <a:rPr lang="en-US" sz="2600" dirty="0"/>
              <a:t>Amended order and advisory will not include oxygen as an authorized rescue medication.</a:t>
            </a:r>
          </a:p>
          <a:p>
            <a:pPr lvl="1">
              <a:lnSpc>
                <a:spcPct val="90000"/>
              </a:lnSpc>
            </a:pPr>
            <a:r>
              <a:rPr lang="en-US" sz="2600" dirty="0"/>
              <a:t>Service Provider will notify MAP Coordinator or Agency Administrator of sites using this flexibility.</a:t>
            </a:r>
          </a:p>
          <a:p>
            <a:pPr>
              <a:lnSpc>
                <a:spcPct val="90000"/>
              </a:lnSpc>
            </a:pPr>
            <a:endParaRPr lang="en-US" sz="2000" dirty="0"/>
          </a:p>
        </p:txBody>
      </p:sp>
    </p:spTree>
    <p:extLst>
      <p:ext uri="{BB962C8B-B14F-4D97-AF65-F5344CB8AC3E}">
        <p14:creationId xmlns:p14="http://schemas.microsoft.com/office/powerpoint/2010/main" val="35428195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EA69821-C239-4E8E-BE13-2F9DB3847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4" cstate="email">
              <a:extLst>
                <a:ext uri="{28A0092B-C50C-407E-A947-70E740481C1C}">
                  <a14:useLocalDpi xmlns:a14="http://schemas.microsoft.com/office/drawing/2010/main"/>
                </a:ext>
              </a:extLst>
            </a:blip>
            <a:stretch/>
          </a:blipFill>
          <a:ln w="15875" cap="flat" cmpd="sng" algn="ctr">
            <a:solidFill>
              <a:srgbClr val="B15E2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grpSp>
        <p:nvGrpSpPr>
          <p:cNvPr id="10" name="Group 9">
            <a:extLst>
              <a:ext uri="{FF2B5EF4-FFF2-40B4-BE49-F238E27FC236}">
                <a16:creationId xmlns:a16="http://schemas.microsoft.com/office/drawing/2014/main" id="{EB1E5758-C4C6-4881-AAD9-E5EE115DE2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1" name="Picture 10">
              <a:extLst>
                <a:ext uri="{FF2B5EF4-FFF2-40B4-BE49-F238E27FC236}">
                  <a16:creationId xmlns:a16="http://schemas.microsoft.com/office/drawing/2014/main" id="{7485D9AA-FF41-41E7-AEAC-314165E1598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A7AAE047-5456-48AD-A251-9B629B4BC3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cmpd="sng" algn="ctr">
              <a:solidFill>
                <a:schemeClr val="accent1"/>
              </a:solidFill>
              <a:prstDash val="solid"/>
              <a:miter lim="800000"/>
            </a:ln>
            <a:effectLst>
              <a:innerShdw blurRad="25400" dist="12700" dir="13500000">
                <a:srgbClr val="000000">
                  <a:alpha val="45000"/>
                </a:srgbClr>
              </a:innerShdw>
            </a:effectLst>
          </p:spPr>
        </p:sp>
        <p:pic>
          <p:nvPicPr>
            <p:cNvPr id="13" name="Picture 12">
              <a:extLst>
                <a:ext uri="{FF2B5EF4-FFF2-40B4-BE49-F238E27FC236}">
                  <a16:creationId xmlns:a16="http://schemas.microsoft.com/office/drawing/2014/main" id="{AF2FAF40-8EB6-4923-A7E6-706BE2B81F7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cstate="email">
              <a:extLst>
                <a:ext uri="{28A0092B-C50C-407E-A947-70E740481C1C}">
                  <a14:useLocalDpi xmlns:a14="http://schemas.microsoft.com/office/drawing/2010/main"/>
                </a:ext>
              </a:extLst>
            </a:blip>
            <a:srcRect/>
            <a:stretch/>
          </p:blipFill>
          <p:spPr>
            <a:xfrm rot="5400000">
              <a:off x="5706471" y="76265"/>
              <a:ext cx="758952" cy="606425"/>
            </a:xfrm>
            <a:prstGeom prst="rect">
              <a:avLst/>
            </a:prstGeom>
          </p:spPr>
        </p:pic>
        <p:pic>
          <p:nvPicPr>
            <p:cNvPr id="14" name="Picture 13">
              <a:extLst>
                <a:ext uri="{FF2B5EF4-FFF2-40B4-BE49-F238E27FC236}">
                  <a16:creationId xmlns:a16="http://schemas.microsoft.com/office/drawing/2014/main" id="{4181DBE3-7C4F-41FD-A431-64ACD4661B6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cstate="email">
              <a:extLst>
                <a:ext uri="{28A0092B-C50C-407E-A947-70E740481C1C}">
                  <a14:useLocalDpi xmlns:a14="http://schemas.microsoft.com/office/drawing/2010/main"/>
                </a:ext>
              </a:extLst>
            </a:blip>
            <a:srcRect/>
            <a:stretch/>
          </p:blipFill>
          <p:spPr>
            <a:xfrm rot="5400000">
              <a:off x="5706470" y="6173526"/>
              <a:ext cx="758952" cy="606425"/>
            </a:xfrm>
            <a:prstGeom prst="rect">
              <a:avLst/>
            </a:prstGeom>
          </p:spPr>
        </p:pic>
      </p:grpSp>
      <p:sp>
        <p:nvSpPr>
          <p:cNvPr id="2" name="Title 1"/>
          <p:cNvSpPr>
            <a:spLocks noGrp="1"/>
          </p:cNvSpPr>
          <p:nvPr>
            <p:ph type="title"/>
          </p:nvPr>
        </p:nvSpPr>
        <p:spPr>
          <a:xfrm>
            <a:off x="1295402" y="982132"/>
            <a:ext cx="9601196" cy="1303867"/>
          </a:xfrm>
        </p:spPr>
        <p:txBody>
          <a:bodyPr>
            <a:noAutofit/>
          </a:bodyPr>
          <a:lstStyle/>
          <a:p>
            <a:pPr>
              <a:lnSpc>
                <a:spcPct val="90000"/>
              </a:lnSpc>
            </a:pPr>
            <a:r>
              <a:rPr lang="en-US" b="1" dirty="0"/>
              <a:t>Leave of Absence </a:t>
            </a:r>
            <a:br>
              <a:rPr lang="en-US" b="1" dirty="0"/>
            </a:br>
            <a:r>
              <a:rPr lang="en-US" b="1" dirty="0"/>
              <a:t>Medication Supply Expansion</a:t>
            </a:r>
          </a:p>
        </p:txBody>
      </p:sp>
      <p:cxnSp>
        <p:nvCxnSpPr>
          <p:cNvPr id="16" name="Straight Connector 15">
            <a:extLst>
              <a:ext uri="{FF2B5EF4-FFF2-40B4-BE49-F238E27FC236}">
                <a16:creationId xmlns:a16="http://schemas.microsoft.com/office/drawing/2014/main" id="{684DB465-2C98-4EF6-AB2C-BA288ACCB5B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1295401" y="2556932"/>
            <a:ext cx="9601196" cy="3318936"/>
          </a:xfrm>
        </p:spPr>
        <p:txBody>
          <a:bodyPr>
            <a:normAutofit/>
          </a:bodyPr>
          <a:lstStyle/>
          <a:p>
            <a:r>
              <a:rPr lang="en-US" b="1" dirty="0"/>
              <a:t>MAP – Leave of Absence Medication Supply Expansion</a:t>
            </a:r>
            <a:endParaRPr lang="en-US" dirty="0"/>
          </a:p>
          <a:p>
            <a:r>
              <a:rPr lang="en-US" u="sng" dirty="0"/>
              <a:t>Summary</a:t>
            </a:r>
            <a:r>
              <a:rPr lang="en-US" dirty="0"/>
              <a:t>: Allows MAP Certified staff to prepare a LOA medication supply greater than currently allowed in MAP Policy without a pharmacist </a:t>
            </a:r>
          </a:p>
          <a:p>
            <a:r>
              <a:rPr lang="en-US" u="sng" dirty="0"/>
              <a:t>Recommendation</a:t>
            </a:r>
            <a:r>
              <a:rPr lang="en-US" dirty="0"/>
              <a:t>: </a:t>
            </a:r>
            <a:r>
              <a:rPr lang="en-US" b="1" dirty="0"/>
              <a:t>Extend flexibility through 12/31/21. </a:t>
            </a:r>
            <a:endParaRPr lang="en-US" dirty="0"/>
          </a:p>
          <a:p>
            <a:pPr lvl="0"/>
            <a:r>
              <a:rPr lang="en-US" dirty="0"/>
              <a:t>Service Provider will notify MAP Coordinator or Agency Administrator of sites using this flexibility. </a:t>
            </a:r>
          </a:p>
          <a:p>
            <a:endParaRPr lang="en-US" dirty="0"/>
          </a:p>
        </p:txBody>
      </p:sp>
    </p:spTree>
    <p:extLst>
      <p:ext uri="{BB962C8B-B14F-4D97-AF65-F5344CB8AC3E}">
        <p14:creationId xmlns:p14="http://schemas.microsoft.com/office/powerpoint/2010/main" val="281094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03E8C8A2-D2DA-42F8-84AA-AC5AB4251D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50" name="Picture 49">
              <a:extLst>
                <a:ext uri="{FF2B5EF4-FFF2-40B4-BE49-F238E27FC236}">
                  <a16:creationId xmlns:a16="http://schemas.microsoft.com/office/drawing/2014/main" id="{9A5D1FE1-4883-49B4-AD3E-D0A3F8DCE12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51" name="Rectangle 50">
              <a:extLst>
                <a:ext uri="{FF2B5EF4-FFF2-40B4-BE49-F238E27FC236}">
                  <a16:creationId xmlns:a16="http://schemas.microsoft.com/office/drawing/2014/main" id="{7F829EAE-7CB1-410F-BAF1-55BD6DC249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52" name="Picture 51">
              <a:extLst>
                <a:ext uri="{FF2B5EF4-FFF2-40B4-BE49-F238E27FC236}">
                  <a16:creationId xmlns:a16="http://schemas.microsoft.com/office/drawing/2014/main" id="{4EA5F8CE-974F-4443-AB3C-4799C332304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a:off x="-16934" y="3147609"/>
              <a:ext cx="2478024" cy="612648"/>
            </a:xfrm>
            <a:prstGeom prst="rect">
              <a:avLst/>
            </a:prstGeom>
          </p:spPr>
        </p:pic>
        <p:pic>
          <p:nvPicPr>
            <p:cNvPr id="53" name="Picture 52">
              <a:extLst>
                <a:ext uri="{FF2B5EF4-FFF2-40B4-BE49-F238E27FC236}">
                  <a16:creationId xmlns:a16="http://schemas.microsoft.com/office/drawing/2014/main" id="{94075D0C-1739-4729-A5C8-5C5707A942F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a:off x="9736202" y="3147609"/>
              <a:ext cx="2478024" cy="612648"/>
            </a:xfrm>
            <a:prstGeom prst="rect">
              <a:avLst/>
            </a:prstGeom>
          </p:spPr>
        </p:pic>
      </p:grpSp>
      <p:cxnSp>
        <p:nvCxnSpPr>
          <p:cNvPr id="55" name="Straight Connector 54">
            <a:extLst>
              <a:ext uri="{FF2B5EF4-FFF2-40B4-BE49-F238E27FC236}">
                <a16:creationId xmlns:a16="http://schemas.microsoft.com/office/drawing/2014/main" id="{0DFD28A6-39F3-425F-8050-E5BF1B4523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57" name="Rectangle 56">
            <a:extLst>
              <a:ext uri="{FF2B5EF4-FFF2-40B4-BE49-F238E27FC236}">
                <a16:creationId xmlns:a16="http://schemas.microsoft.com/office/drawing/2014/main" id="{263958DE-3089-4707-A79D-8ADBDE5971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58">
            <a:extLst>
              <a:ext uri="{FF2B5EF4-FFF2-40B4-BE49-F238E27FC236}">
                <a16:creationId xmlns:a16="http://schemas.microsoft.com/office/drawing/2014/main" id="{7C81077B-766D-44B3-909D-A26D42DA9C3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29962" cy="6856214"/>
            <a:chOff x="-15736" y="0"/>
            <a:chExt cx="12229962" cy="6856214"/>
          </a:xfrm>
        </p:grpSpPr>
        <p:pic>
          <p:nvPicPr>
            <p:cNvPr id="60" name="Picture 59">
              <a:extLst>
                <a:ext uri="{FF2B5EF4-FFF2-40B4-BE49-F238E27FC236}">
                  <a16:creationId xmlns:a16="http://schemas.microsoft.com/office/drawing/2014/main" id="{5CC93258-4B7E-4DC5-AE91-AFAAD833ADB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6"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74" name="Rectangle 60">
              <a:extLst>
                <a:ext uri="{FF2B5EF4-FFF2-40B4-BE49-F238E27FC236}">
                  <a16:creationId xmlns:a16="http://schemas.microsoft.com/office/drawing/2014/main" id="{05610CE6-9E44-431C-9AFA-E552B5D546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62" name="Picture 61">
              <a:extLst>
                <a:ext uri="{FF2B5EF4-FFF2-40B4-BE49-F238E27FC236}">
                  <a16:creationId xmlns:a16="http://schemas.microsoft.com/office/drawing/2014/main" id="{8B4315B7-9CDC-4449-9705-67DAFE6F7A2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cstate="email">
              <a:extLst>
                <a:ext uri="{28A0092B-C50C-407E-A947-70E740481C1C}">
                  <a14:useLocalDpi xmlns:a14="http://schemas.microsoft.com/office/drawing/2010/main"/>
                </a:ext>
              </a:extLst>
            </a:blip>
            <a:srcRect/>
            <a:stretch/>
          </p:blipFill>
          <p:spPr>
            <a:xfrm>
              <a:off x="-15736" y="3153832"/>
              <a:ext cx="777240" cy="606425"/>
            </a:xfrm>
            <a:prstGeom prst="rect">
              <a:avLst/>
            </a:prstGeom>
          </p:spPr>
        </p:pic>
        <p:pic>
          <p:nvPicPr>
            <p:cNvPr id="75" name="Picture 62">
              <a:extLst>
                <a:ext uri="{FF2B5EF4-FFF2-40B4-BE49-F238E27FC236}">
                  <a16:creationId xmlns:a16="http://schemas.microsoft.com/office/drawing/2014/main" id="{32D66995-395F-42A2-AB99-8B0E853BA11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cstate="email">
              <a:extLst>
                <a:ext uri="{28A0092B-C50C-407E-A947-70E740481C1C}">
                  <a14:useLocalDpi xmlns:a14="http://schemas.microsoft.com/office/drawing/2010/main"/>
                </a:ext>
              </a:extLst>
            </a:blip>
            <a:srcRect/>
            <a:stretch/>
          </p:blipFill>
          <p:spPr>
            <a:xfrm>
              <a:off x="11436986" y="3153832"/>
              <a:ext cx="777240" cy="606425"/>
            </a:xfrm>
            <a:prstGeom prst="rect">
              <a:avLst/>
            </a:prstGeom>
          </p:spPr>
        </p:pic>
      </p:grpSp>
      <p:sp>
        <p:nvSpPr>
          <p:cNvPr id="4" name="Title 3"/>
          <p:cNvSpPr>
            <a:spLocks noGrp="1"/>
          </p:cNvSpPr>
          <p:nvPr>
            <p:ph type="title"/>
          </p:nvPr>
        </p:nvSpPr>
        <p:spPr>
          <a:xfrm>
            <a:off x="4564279" y="1041401"/>
            <a:ext cx="6528018" cy="2345264"/>
          </a:xfrm>
        </p:spPr>
        <p:txBody>
          <a:bodyPr vert="horz" lIns="91440" tIns="45720" rIns="91440" bIns="45720" rtlCol="0" anchor="b">
            <a:normAutofit/>
          </a:bodyPr>
          <a:lstStyle/>
          <a:p>
            <a:r>
              <a:rPr lang="en-US" sz="5400" b="1" dirty="0"/>
              <a:t>What’s New</a:t>
            </a:r>
          </a:p>
        </p:txBody>
      </p:sp>
      <p:pic>
        <p:nvPicPr>
          <p:cNvPr id="6" name="Picture 5">
            <a:extLst>
              <a:ext uri="{FF2B5EF4-FFF2-40B4-BE49-F238E27FC236}">
                <a16:creationId xmlns:a16="http://schemas.microsoft.com/office/drawing/2014/main" id="{1BC5E7EB-C72A-4F57-AD9C-423ACC33E7BB}"/>
              </a:ext>
              <a:ext uri="{C183D7F6-B498-43B3-948B-1728B52AA6E4}">
                <adec:decorative xmlns:adec="http://schemas.microsoft.com/office/drawing/2017/decorative" val="1"/>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081874" y="1041400"/>
            <a:ext cx="3059206" cy="4775200"/>
          </a:xfrm>
          <a:prstGeom prst="rect">
            <a:avLst/>
          </a:prstGeom>
          <a:ln w="57150" cmpd="thickThin">
            <a:solidFill>
              <a:schemeClr val="tx1">
                <a:lumMod val="50000"/>
                <a:lumOff val="50000"/>
              </a:schemeClr>
            </a:solidFill>
            <a:miter lim="800000"/>
          </a:ln>
        </p:spPr>
      </p:pic>
      <p:cxnSp>
        <p:nvCxnSpPr>
          <p:cNvPr id="65" name="Straight Connector 64">
            <a:extLst>
              <a:ext uri="{FF2B5EF4-FFF2-40B4-BE49-F238E27FC236}">
                <a16:creationId xmlns:a16="http://schemas.microsoft.com/office/drawing/2014/main" id="{2C4AED10-D735-4820-BE3F-7B5DE8BBC4B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82168" y="3522131"/>
            <a:ext cx="649224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01659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EA69821-C239-4E8E-BE13-2F9DB3847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4" cstate="email">
              <a:extLst>
                <a:ext uri="{28A0092B-C50C-407E-A947-70E740481C1C}">
                  <a14:useLocalDpi xmlns:a14="http://schemas.microsoft.com/office/drawing/2010/main"/>
                </a:ext>
              </a:extLst>
            </a:blip>
            <a:stretch/>
          </a:blipFill>
          <a:ln w="15875" cap="flat" cmpd="sng" algn="ctr">
            <a:solidFill>
              <a:srgbClr val="B15E2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grpSp>
        <p:nvGrpSpPr>
          <p:cNvPr id="10" name="Group 9">
            <a:extLst>
              <a:ext uri="{FF2B5EF4-FFF2-40B4-BE49-F238E27FC236}">
                <a16:creationId xmlns:a16="http://schemas.microsoft.com/office/drawing/2014/main" id="{EB1E5758-C4C6-4881-AAD9-E5EE115DE2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1" name="Picture 10">
              <a:extLst>
                <a:ext uri="{FF2B5EF4-FFF2-40B4-BE49-F238E27FC236}">
                  <a16:creationId xmlns:a16="http://schemas.microsoft.com/office/drawing/2014/main" id="{7485D9AA-FF41-41E7-AEAC-314165E1598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A7AAE047-5456-48AD-A251-9B629B4BC3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cmpd="sng" algn="ctr">
              <a:solidFill>
                <a:schemeClr val="accent1"/>
              </a:solidFill>
              <a:prstDash val="solid"/>
              <a:miter lim="800000"/>
            </a:ln>
            <a:effectLst>
              <a:innerShdw blurRad="25400" dist="12700" dir="13500000">
                <a:srgbClr val="000000">
                  <a:alpha val="45000"/>
                </a:srgbClr>
              </a:innerShdw>
            </a:effectLst>
          </p:spPr>
        </p:sp>
        <p:pic>
          <p:nvPicPr>
            <p:cNvPr id="13" name="Picture 12">
              <a:extLst>
                <a:ext uri="{FF2B5EF4-FFF2-40B4-BE49-F238E27FC236}">
                  <a16:creationId xmlns:a16="http://schemas.microsoft.com/office/drawing/2014/main" id="{AF2FAF40-8EB6-4923-A7E6-706BE2B81F7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cstate="email">
              <a:extLst>
                <a:ext uri="{28A0092B-C50C-407E-A947-70E740481C1C}">
                  <a14:useLocalDpi xmlns:a14="http://schemas.microsoft.com/office/drawing/2010/main"/>
                </a:ext>
              </a:extLst>
            </a:blip>
            <a:srcRect/>
            <a:stretch/>
          </p:blipFill>
          <p:spPr>
            <a:xfrm rot="5400000">
              <a:off x="5706471" y="76265"/>
              <a:ext cx="758952" cy="606425"/>
            </a:xfrm>
            <a:prstGeom prst="rect">
              <a:avLst/>
            </a:prstGeom>
          </p:spPr>
        </p:pic>
        <p:pic>
          <p:nvPicPr>
            <p:cNvPr id="14" name="Picture 13">
              <a:extLst>
                <a:ext uri="{FF2B5EF4-FFF2-40B4-BE49-F238E27FC236}">
                  <a16:creationId xmlns:a16="http://schemas.microsoft.com/office/drawing/2014/main" id="{4181DBE3-7C4F-41FD-A431-64ACD4661B6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cstate="email">
              <a:extLst>
                <a:ext uri="{28A0092B-C50C-407E-A947-70E740481C1C}">
                  <a14:useLocalDpi xmlns:a14="http://schemas.microsoft.com/office/drawing/2010/main"/>
                </a:ext>
              </a:extLst>
            </a:blip>
            <a:srcRect/>
            <a:stretch/>
          </p:blipFill>
          <p:spPr>
            <a:xfrm rot="5400000">
              <a:off x="5706470" y="6173526"/>
              <a:ext cx="758952" cy="606425"/>
            </a:xfrm>
            <a:prstGeom prst="rect">
              <a:avLst/>
            </a:prstGeom>
          </p:spPr>
        </p:pic>
      </p:grpSp>
      <p:sp>
        <p:nvSpPr>
          <p:cNvPr id="2" name="Title 1"/>
          <p:cNvSpPr>
            <a:spLocks noGrp="1"/>
          </p:cNvSpPr>
          <p:nvPr>
            <p:ph type="title"/>
          </p:nvPr>
        </p:nvSpPr>
        <p:spPr>
          <a:xfrm>
            <a:off x="1295402" y="982132"/>
            <a:ext cx="9601196" cy="1303867"/>
          </a:xfrm>
        </p:spPr>
        <p:txBody>
          <a:bodyPr>
            <a:normAutofit/>
          </a:bodyPr>
          <a:lstStyle/>
          <a:p>
            <a:r>
              <a:rPr lang="en-US" b="1" dirty="0"/>
              <a:t>Virtual 2 Person Count and Disposal</a:t>
            </a:r>
          </a:p>
        </p:txBody>
      </p:sp>
      <p:cxnSp>
        <p:nvCxnSpPr>
          <p:cNvPr id="16" name="Straight Connector 15">
            <a:extLst>
              <a:ext uri="{FF2B5EF4-FFF2-40B4-BE49-F238E27FC236}">
                <a16:creationId xmlns:a16="http://schemas.microsoft.com/office/drawing/2014/main" id="{684DB465-2C98-4EF6-AB2C-BA288ACCB5B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1295401" y="2556932"/>
            <a:ext cx="9601196" cy="3318936"/>
          </a:xfrm>
        </p:spPr>
        <p:txBody>
          <a:bodyPr>
            <a:normAutofit/>
          </a:bodyPr>
          <a:lstStyle/>
          <a:p>
            <a:pPr>
              <a:lnSpc>
                <a:spcPct val="90000"/>
              </a:lnSpc>
            </a:pPr>
            <a:r>
              <a:rPr lang="en-US" b="1" dirty="0"/>
              <a:t>MAP – Virtual Two-Person Count and Disposal of Countable Controlled Substances </a:t>
            </a:r>
            <a:endParaRPr lang="en-US" dirty="0"/>
          </a:p>
          <a:p>
            <a:pPr>
              <a:lnSpc>
                <a:spcPct val="90000"/>
              </a:lnSpc>
            </a:pPr>
            <a:r>
              <a:rPr lang="en-US" u="sng" dirty="0"/>
              <a:t>Summary</a:t>
            </a:r>
            <a:r>
              <a:rPr lang="en-US" dirty="0"/>
              <a:t>: Allows the required two-person count MAP drug security measure to be conducted with one in-person MAP Certified staff and a second </a:t>
            </a:r>
            <a:r>
              <a:rPr lang="en-US" u="sng" dirty="0"/>
              <a:t>virtual</a:t>
            </a:r>
            <a:r>
              <a:rPr lang="en-US" dirty="0"/>
              <a:t> MAP Certified staff. </a:t>
            </a:r>
          </a:p>
          <a:p>
            <a:pPr>
              <a:lnSpc>
                <a:spcPct val="90000"/>
              </a:lnSpc>
            </a:pPr>
            <a:r>
              <a:rPr lang="en-US" u="sng" dirty="0"/>
              <a:t>Recommendation</a:t>
            </a:r>
            <a:r>
              <a:rPr lang="en-US" dirty="0"/>
              <a:t>: </a:t>
            </a:r>
            <a:r>
              <a:rPr lang="en-US" b="1" dirty="0"/>
              <a:t>Allow flexibility to expire on 9/15/21.</a:t>
            </a:r>
            <a:endParaRPr lang="en-US" dirty="0"/>
          </a:p>
          <a:p>
            <a:pPr lvl="0">
              <a:lnSpc>
                <a:spcPct val="90000"/>
              </a:lnSpc>
            </a:pPr>
            <a:r>
              <a:rPr lang="en-US" dirty="0"/>
              <a:t>MAP Registered sites may apply, through the Service Provider, for a waiver to use a second MAP Certified staff virtually. </a:t>
            </a:r>
          </a:p>
        </p:txBody>
      </p:sp>
    </p:spTree>
    <p:extLst>
      <p:ext uri="{BB962C8B-B14F-4D97-AF65-F5344CB8AC3E}">
        <p14:creationId xmlns:p14="http://schemas.microsoft.com/office/powerpoint/2010/main" val="36278165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EA69821-C239-4E8E-BE13-2F9DB3847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4" cstate="email">
              <a:extLst>
                <a:ext uri="{28A0092B-C50C-407E-A947-70E740481C1C}">
                  <a14:useLocalDpi xmlns:a14="http://schemas.microsoft.com/office/drawing/2010/main"/>
                </a:ext>
              </a:extLst>
            </a:blip>
            <a:stretch/>
          </a:blipFill>
          <a:ln w="15875" cap="flat" cmpd="sng" algn="ctr">
            <a:solidFill>
              <a:srgbClr val="B15E2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grpSp>
        <p:nvGrpSpPr>
          <p:cNvPr id="10" name="Group 9">
            <a:extLst>
              <a:ext uri="{FF2B5EF4-FFF2-40B4-BE49-F238E27FC236}">
                <a16:creationId xmlns:a16="http://schemas.microsoft.com/office/drawing/2014/main" id="{EB1E5758-C4C6-4881-AAD9-E5EE115DE2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1" name="Picture 10">
              <a:extLst>
                <a:ext uri="{FF2B5EF4-FFF2-40B4-BE49-F238E27FC236}">
                  <a16:creationId xmlns:a16="http://schemas.microsoft.com/office/drawing/2014/main" id="{7485D9AA-FF41-41E7-AEAC-314165E1598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A7AAE047-5456-48AD-A251-9B629B4BC3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cmpd="sng" algn="ctr">
              <a:solidFill>
                <a:schemeClr val="accent1"/>
              </a:solidFill>
              <a:prstDash val="solid"/>
              <a:miter lim="800000"/>
            </a:ln>
            <a:effectLst>
              <a:innerShdw blurRad="25400" dist="12700" dir="13500000">
                <a:srgbClr val="000000">
                  <a:alpha val="45000"/>
                </a:srgbClr>
              </a:innerShdw>
            </a:effectLst>
          </p:spPr>
        </p:sp>
        <p:pic>
          <p:nvPicPr>
            <p:cNvPr id="13" name="Picture 12">
              <a:extLst>
                <a:ext uri="{FF2B5EF4-FFF2-40B4-BE49-F238E27FC236}">
                  <a16:creationId xmlns:a16="http://schemas.microsoft.com/office/drawing/2014/main" id="{AF2FAF40-8EB6-4923-A7E6-706BE2B81F7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cstate="email">
              <a:extLst>
                <a:ext uri="{28A0092B-C50C-407E-A947-70E740481C1C}">
                  <a14:useLocalDpi xmlns:a14="http://schemas.microsoft.com/office/drawing/2010/main"/>
                </a:ext>
              </a:extLst>
            </a:blip>
            <a:srcRect/>
            <a:stretch/>
          </p:blipFill>
          <p:spPr>
            <a:xfrm rot="5400000">
              <a:off x="5706471" y="76265"/>
              <a:ext cx="758952" cy="606425"/>
            </a:xfrm>
            <a:prstGeom prst="rect">
              <a:avLst/>
            </a:prstGeom>
          </p:spPr>
        </p:pic>
        <p:pic>
          <p:nvPicPr>
            <p:cNvPr id="14" name="Picture 13">
              <a:extLst>
                <a:ext uri="{FF2B5EF4-FFF2-40B4-BE49-F238E27FC236}">
                  <a16:creationId xmlns:a16="http://schemas.microsoft.com/office/drawing/2014/main" id="{4181DBE3-7C4F-41FD-A431-64ACD4661B6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cstate="email">
              <a:extLst>
                <a:ext uri="{28A0092B-C50C-407E-A947-70E740481C1C}">
                  <a14:useLocalDpi xmlns:a14="http://schemas.microsoft.com/office/drawing/2010/main"/>
                </a:ext>
              </a:extLst>
            </a:blip>
            <a:srcRect/>
            <a:stretch/>
          </p:blipFill>
          <p:spPr>
            <a:xfrm rot="5400000">
              <a:off x="5706470" y="6173526"/>
              <a:ext cx="758952" cy="606425"/>
            </a:xfrm>
            <a:prstGeom prst="rect">
              <a:avLst/>
            </a:prstGeom>
          </p:spPr>
        </p:pic>
      </p:grpSp>
      <p:sp>
        <p:nvSpPr>
          <p:cNvPr id="2" name="Title 1"/>
          <p:cNvSpPr>
            <a:spLocks noGrp="1"/>
          </p:cNvSpPr>
          <p:nvPr>
            <p:ph type="title"/>
          </p:nvPr>
        </p:nvSpPr>
        <p:spPr>
          <a:xfrm>
            <a:off x="1295402" y="982132"/>
            <a:ext cx="9601196" cy="1303867"/>
          </a:xfrm>
        </p:spPr>
        <p:txBody>
          <a:bodyPr>
            <a:normAutofit/>
          </a:bodyPr>
          <a:lstStyle/>
          <a:p>
            <a:r>
              <a:rPr lang="en-US" b="1" dirty="0"/>
              <a:t>OTC Method B Remote Verification</a:t>
            </a:r>
          </a:p>
        </p:txBody>
      </p:sp>
      <p:cxnSp>
        <p:nvCxnSpPr>
          <p:cNvPr id="16" name="Straight Connector 15">
            <a:extLst>
              <a:ext uri="{FF2B5EF4-FFF2-40B4-BE49-F238E27FC236}">
                <a16:creationId xmlns:a16="http://schemas.microsoft.com/office/drawing/2014/main" id="{684DB465-2C98-4EF6-AB2C-BA288ACCB5B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1295401" y="2556932"/>
            <a:ext cx="9601196" cy="3318936"/>
          </a:xfrm>
        </p:spPr>
        <p:txBody>
          <a:bodyPr>
            <a:normAutofit/>
          </a:bodyPr>
          <a:lstStyle/>
          <a:p>
            <a:pPr>
              <a:lnSpc>
                <a:spcPct val="90000"/>
              </a:lnSpc>
            </a:pPr>
            <a:r>
              <a:rPr lang="en-US" b="1" dirty="0"/>
              <a:t>MAP – OTC Method B – Remote verification by licensed Health Care Professional</a:t>
            </a:r>
            <a:endParaRPr lang="en-US" dirty="0"/>
          </a:p>
          <a:p>
            <a:pPr>
              <a:lnSpc>
                <a:spcPct val="90000"/>
              </a:lnSpc>
            </a:pPr>
            <a:r>
              <a:rPr lang="en-US" u="sng" dirty="0"/>
              <a:t>Summary</a:t>
            </a:r>
            <a:r>
              <a:rPr lang="en-US" dirty="0"/>
              <a:t>: Allows MAP Certified staff to administer over-the-counter drugs and dietary supplements with the support of a licensed health care professional </a:t>
            </a:r>
            <a:r>
              <a:rPr lang="en-US" u="sng" dirty="0"/>
              <a:t>via telehealth</a:t>
            </a:r>
            <a:r>
              <a:rPr lang="en-US" dirty="0"/>
              <a:t>.</a:t>
            </a:r>
          </a:p>
          <a:p>
            <a:pPr>
              <a:lnSpc>
                <a:spcPct val="90000"/>
              </a:lnSpc>
            </a:pPr>
            <a:r>
              <a:rPr lang="en-US" u="sng" dirty="0"/>
              <a:t>Recommendation</a:t>
            </a:r>
            <a:r>
              <a:rPr lang="en-US" dirty="0"/>
              <a:t>: </a:t>
            </a:r>
            <a:r>
              <a:rPr lang="en-US" b="1" dirty="0"/>
              <a:t>Allow flexibility to expire on 9/15/21.</a:t>
            </a:r>
            <a:endParaRPr lang="en-US" dirty="0"/>
          </a:p>
          <a:p>
            <a:pPr lvl="0">
              <a:lnSpc>
                <a:spcPct val="90000"/>
              </a:lnSpc>
            </a:pPr>
            <a:r>
              <a:rPr lang="en-US" dirty="0"/>
              <a:t>MAP Registered sites may apply, through the Service Provider, for a waiver to use remote verification of Method B.</a:t>
            </a:r>
          </a:p>
        </p:txBody>
      </p:sp>
    </p:spTree>
    <p:extLst>
      <p:ext uri="{BB962C8B-B14F-4D97-AF65-F5344CB8AC3E}">
        <p14:creationId xmlns:p14="http://schemas.microsoft.com/office/powerpoint/2010/main" val="21385064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grpSp>
        <p:nvGrpSpPr>
          <p:cNvPr id="32" name="Group 15">
            <a:extLst>
              <a:ext uri="{FF2B5EF4-FFF2-40B4-BE49-F238E27FC236}">
                <a16:creationId xmlns:a16="http://schemas.microsoft.com/office/drawing/2014/main" id="{749C117F-F390-437B-ADB0-57E87EFF34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7" name="Picture 16">
              <a:extLst>
                <a:ext uri="{FF2B5EF4-FFF2-40B4-BE49-F238E27FC236}">
                  <a16:creationId xmlns:a16="http://schemas.microsoft.com/office/drawing/2014/main" id="{A7EF42F8-2417-49A6-95CE-DE9503B0AA6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18" name="Rectangle 17">
              <a:extLst>
                <a:ext uri="{FF2B5EF4-FFF2-40B4-BE49-F238E27FC236}">
                  <a16:creationId xmlns:a16="http://schemas.microsoft.com/office/drawing/2014/main" id="{AC6F623B-2003-4AED-B02F-541A150EC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9" name="Picture 18">
              <a:extLst>
                <a:ext uri="{FF2B5EF4-FFF2-40B4-BE49-F238E27FC236}">
                  <a16:creationId xmlns:a16="http://schemas.microsoft.com/office/drawing/2014/main" id="{CD11837A-4F3D-419F-ACE2-E80B1EA2846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a:off x="-16934" y="3147609"/>
              <a:ext cx="2478024" cy="612648"/>
            </a:xfrm>
            <a:prstGeom prst="rect">
              <a:avLst/>
            </a:prstGeom>
          </p:spPr>
        </p:pic>
        <p:pic>
          <p:nvPicPr>
            <p:cNvPr id="20" name="Picture 19">
              <a:extLst>
                <a:ext uri="{FF2B5EF4-FFF2-40B4-BE49-F238E27FC236}">
                  <a16:creationId xmlns:a16="http://schemas.microsoft.com/office/drawing/2014/main" id="{B9411D1A-7E2C-4A36-BE32-BF7A8E13072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a:off x="9736202" y="3147609"/>
              <a:ext cx="2478024" cy="612648"/>
            </a:xfrm>
            <a:prstGeom prst="rect">
              <a:avLst/>
            </a:prstGeom>
          </p:spPr>
        </p:pic>
      </p:grpSp>
      <p:cxnSp>
        <p:nvCxnSpPr>
          <p:cNvPr id="33" name="Straight Connector 21">
            <a:extLst>
              <a:ext uri="{FF2B5EF4-FFF2-40B4-BE49-F238E27FC236}">
                <a16:creationId xmlns:a16="http://schemas.microsoft.com/office/drawing/2014/main" id="{20742BC3-654B-4E41-9A6A-73A42E4776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34" name="Rectangle 23">
            <a:extLst>
              <a:ext uri="{FF2B5EF4-FFF2-40B4-BE49-F238E27FC236}">
                <a16:creationId xmlns:a16="http://schemas.microsoft.com/office/drawing/2014/main" id="{9401732C-37EE-4B98-A709-9530173F3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grpSp>
        <p:nvGrpSpPr>
          <p:cNvPr id="35" name="Group 25">
            <a:extLst>
              <a:ext uri="{FF2B5EF4-FFF2-40B4-BE49-F238E27FC236}">
                <a16:creationId xmlns:a16="http://schemas.microsoft.com/office/drawing/2014/main" id="{654E48C8-2A00-4C54-BC9C-B18EE49E9C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86"/>
            <a:ext cx="12229962" cy="6856214"/>
            <a:chOff x="-15736" y="0"/>
            <a:chExt cx="12229962" cy="6856214"/>
          </a:xfrm>
        </p:grpSpPr>
        <p:pic>
          <p:nvPicPr>
            <p:cNvPr id="27" name="Picture 26">
              <a:extLst>
                <a:ext uri="{FF2B5EF4-FFF2-40B4-BE49-F238E27FC236}">
                  <a16:creationId xmlns:a16="http://schemas.microsoft.com/office/drawing/2014/main" id="{CE0A0544-8F52-43F0-AC3E-DF683908B56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6"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36" name="Rectangle 27">
              <a:extLst>
                <a:ext uri="{FF2B5EF4-FFF2-40B4-BE49-F238E27FC236}">
                  <a16:creationId xmlns:a16="http://schemas.microsoft.com/office/drawing/2014/main" id="{2F4057D3-A680-4443-9E51-ED920A691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9" name="Picture 28">
              <a:extLst>
                <a:ext uri="{FF2B5EF4-FFF2-40B4-BE49-F238E27FC236}">
                  <a16:creationId xmlns:a16="http://schemas.microsoft.com/office/drawing/2014/main" id="{2F6853A4-7B38-4FDE-B024-AE8BA71E738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cstate="email">
              <a:extLst>
                <a:ext uri="{28A0092B-C50C-407E-A947-70E740481C1C}">
                  <a14:useLocalDpi xmlns:a14="http://schemas.microsoft.com/office/drawing/2010/main"/>
                </a:ext>
              </a:extLst>
            </a:blip>
            <a:srcRect/>
            <a:stretch/>
          </p:blipFill>
          <p:spPr>
            <a:xfrm>
              <a:off x="-15736" y="3153832"/>
              <a:ext cx="777240" cy="606425"/>
            </a:xfrm>
            <a:prstGeom prst="rect">
              <a:avLst/>
            </a:prstGeom>
          </p:spPr>
        </p:pic>
        <p:pic>
          <p:nvPicPr>
            <p:cNvPr id="37" name="Picture 29">
              <a:extLst>
                <a:ext uri="{FF2B5EF4-FFF2-40B4-BE49-F238E27FC236}">
                  <a16:creationId xmlns:a16="http://schemas.microsoft.com/office/drawing/2014/main" id="{86ADF4DB-4290-4441-8F8E-04152FE6063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cstate="email">
              <a:extLst>
                <a:ext uri="{28A0092B-C50C-407E-A947-70E740481C1C}">
                  <a14:useLocalDpi xmlns:a14="http://schemas.microsoft.com/office/drawing/2010/main"/>
                </a:ext>
              </a:extLst>
            </a:blip>
            <a:srcRect/>
            <a:stretch/>
          </p:blipFill>
          <p:spPr>
            <a:xfrm>
              <a:off x="11436986" y="3153832"/>
              <a:ext cx="777240" cy="606425"/>
            </a:xfrm>
            <a:prstGeom prst="rect">
              <a:avLst/>
            </a:prstGeom>
          </p:spPr>
        </p:pic>
      </p:grpSp>
      <p:sp>
        <p:nvSpPr>
          <p:cNvPr id="4" name="Title 3"/>
          <p:cNvSpPr>
            <a:spLocks noGrp="1"/>
          </p:cNvSpPr>
          <p:nvPr>
            <p:ph type="title"/>
          </p:nvPr>
        </p:nvSpPr>
        <p:spPr>
          <a:xfrm>
            <a:off x="997528" y="982132"/>
            <a:ext cx="4094017" cy="2823880"/>
          </a:xfrm>
        </p:spPr>
        <p:txBody>
          <a:bodyPr vert="horz" lIns="91440" tIns="45720" rIns="91440" bIns="45720" rtlCol="0" anchor="b">
            <a:normAutofit/>
          </a:bodyPr>
          <a:lstStyle/>
          <a:p>
            <a:r>
              <a:rPr lang="en-US" sz="5400" b="1" dirty="0">
                <a:solidFill>
                  <a:srgbClr val="262626"/>
                </a:solidFill>
              </a:rPr>
              <a:t>D&amp;S Diversified Technologies</a:t>
            </a:r>
          </a:p>
        </p:txBody>
      </p:sp>
      <p:sp>
        <p:nvSpPr>
          <p:cNvPr id="5" name="Text Placeholder 4"/>
          <p:cNvSpPr>
            <a:spLocks noGrp="1"/>
          </p:cNvSpPr>
          <p:nvPr>
            <p:ph type="body" sz="half" idx="2"/>
          </p:nvPr>
        </p:nvSpPr>
        <p:spPr>
          <a:xfrm>
            <a:off x="997528" y="4076944"/>
            <a:ext cx="4094017" cy="1679620"/>
          </a:xfrm>
        </p:spPr>
        <p:txBody>
          <a:bodyPr vert="horz" lIns="91440" tIns="45720" rIns="91440" bIns="45720" rtlCol="0" anchor="t">
            <a:normAutofit/>
          </a:bodyPr>
          <a:lstStyle/>
          <a:p>
            <a:r>
              <a:rPr lang="en-US" sz="2400" b="1" kern="1200" cap="none" dirty="0">
                <a:solidFill>
                  <a:srgbClr val="000000"/>
                </a:solidFill>
                <a:effectLst/>
                <a:latin typeface="+mn-lt"/>
                <a:ea typeface="+mn-ea"/>
                <a:cs typeface="+mn-cs"/>
              </a:rPr>
              <a:t>TestMaster Universe (TMU</a:t>
            </a:r>
            <a:r>
              <a:rPr lang="en-US" sz="2400" b="1" kern="1200" cap="none" dirty="0">
                <a:solidFill>
                  <a:srgbClr val="000000"/>
                </a:solidFill>
                <a:effectLst/>
                <a:latin typeface="+mn-lt"/>
                <a:ea typeface="+mn-ea"/>
                <a:cs typeface="+mn-cs"/>
                <a:sym typeface="Symbol"/>
              </a:rPr>
              <a:t></a:t>
            </a:r>
            <a:r>
              <a:rPr lang="en-US" sz="2400" b="1" kern="1200" cap="none" dirty="0">
                <a:solidFill>
                  <a:srgbClr val="000000"/>
                </a:solidFill>
                <a:effectLst/>
                <a:latin typeface="+mn-lt"/>
                <a:ea typeface="+mn-ea"/>
                <a:cs typeface="+mn-cs"/>
              </a:rPr>
              <a:t>)</a:t>
            </a:r>
          </a:p>
        </p:txBody>
      </p:sp>
      <p:pic>
        <p:nvPicPr>
          <p:cNvPr id="11" name="Picture Placeholder 10" descr="Graphical user interface, application&#10;&#10;Description automatically generated">
            <a:extLst>
              <a:ext uri="{FF2B5EF4-FFF2-40B4-BE49-F238E27FC236}">
                <a16:creationId xmlns:a16="http://schemas.microsoft.com/office/drawing/2014/main" id="{CFA4EE53-D27C-46B1-B661-AD3D75B613D2}"/>
              </a:ext>
            </a:extLst>
          </p:cNvPr>
          <p:cNvPicPr>
            <a:picLocks noGrp="1" noChangeAspect="1"/>
          </p:cNvPicPr>
          <p:nvPr>
            <p:ph type="pic" idx="1"/>
          </p:nvPr>
        </p:nvPicPr>
        <p:blipFill rotWithShape="1">
          <a:blip r:embed="rId8" cstate="email">
            <a:extLst>
              <a:ext uri="{28A0092B-C50C-407E-A947-70E740481C1C}">
                <a14:useLocalDpi xmlns:a14="http://schemas.microsoft.com/office/drawing/2010/main"/>
              </a:ext>
            </a:extLst>
          </a:blip>
          <a:srcRect/>
          <a:stretch/>
        </p:blipFill>
        <p:spPr>
          <a:xfrm>
            <a:off x="6067787" y="982131"/>
            <a:ext cx="4171227" cy="4893735"/>
          </a:xfrm>
          <a:prstGeom prst="rect">
            <a:avLst/>
          </a:prstGeom>
          <a:ln w="57150" cmpd="thickThin">
            <a:solidFill>
              <a:srgbClr val="7F7F7F"/>
            </a:solidFill>
            <a:miter lim="800000"/>
          </a:ln>
        </p:spPr>
      </p:pic>
    </p:spTree>
    <p:extLst>
      <p:ext uri="{BB962C8B-B14F-4D97-AF65-F5344CB8AC3E}">
        <p14:creationId xmlns:p14="http://schemas.microsoft.com/office/powerpoint/2010/main" val="4014353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749C117F-F390-437B-ADB0-57E87EFF34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37" name="Picture 36">
              <a:extLst>
                <a:ext uri="{FF2B5EF4-FFF2-40B4-BE49-F238E27FC236}">
                  <a16:creationId xmlns:a16="http://schemas.microsoft.com/office/drawing/2014/main" id="{A7EF42F8-2417-49A6-95CE-DE9503B0AA6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38" name="Rectangle 37">
              <a:extLst>
                <a:ext uri="{FF2B5EF4-FFF2-40B4-BE49-F238E27FC236}">
                  <a16:creationId xmlns:a16="http://schemas.microsoft.com/office/drawing/2014/main" id="{AC6F623B-2003-4AED-B02F-541A150EC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39" name="Picture 38">
              <a:extLst>
                <a:ext uri="{FF2B5EF4-FFF2-40B4-BE49-F238E27FC236}">
                  <a16:creationId xmlns:a16="http://schemas.microsoft.com/office/drawing/2014/main" id="{CD11837A-4F3D-419F-ACE2-E80B1EA2846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a:off x="-16934" y="3147609"/>
              <a:ext cx="2478024" cy="612648"/>
            </a:xfrm>
            <a:prstGeom prst="rect">
              <a:avLst/>
            </a:prstGeom>
          </p:spPr>
        </p:pic>
        <p:pic>
          <p:nvPicPr>
            <p:cNvPr id="40" name="Picture 39">
              <a:extLst>
                <a:ext uri="{FF2B5EF4-FFF2-40B4-BE49-F238E27FC236}">
                  <a16:creationId xmlns:a16="http://schemas.microsoft.com/office/drawing/2014/main" id="{B9411D1A-7E2C-4A36-BE32-BF7A8E13072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a:off x="9736202" y="3147609"/>
              <a:ext cx="2478024" cy="612648"/>
            </a:xfrm>
            <a:prstGeom prst="rect">
              <a:avLst/>
            </a:prstGeom>
          </p:spPr>
        </p:pic>
      </p:grpSp>
      <p:cxnSp>
        <p:nvCxnSpPr>
          <p:cNvPr id="42" name="Straight Connector 41">
            <a:extLst>
              <a:ext uri="{FF2B5EF4-FFF2-40B4-BE49-F238E27FC236}">
                <a16:creationId xmlns:a16="http://schemas.microsoft.com/office/drawing/2014/main" id="{20742BC3-654B-4E41-9A6A-73A42E4776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44" name="Rectangle 43">
            <a:extLst>
              <a:ext uri="{FF2B5EF4-FFF2-40B4-BE49-F238E27FC236}">
                <a16:creationId xmlns:a16="http://schemas.microsoft.com/office/drawing/2014/main" id="{9401732C-37EE-4B98-A709-9530173F3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654E48C8-2A00-4C54-BC9C-B18EE49E9C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86"/>
            <a:ext cx="12229962" cy="6856214"/>
            <a:chOff x="-15736" y="0"/>
            <a:chExt cx="12229962" cy="6856214"/>
          </a:xfrm>
        </p:grpSpPr>
        <p:pic>
          <p:nvPicPr>
            <p:cNvPr id="47" name="Picture 46">
              <a:extLst>
                <a:ext uri="{FF2B5EF4-FFF2-40B4-BE49-F238E27FC236}">
                  <a16:creationId xmlns:a16="http://schemas.microsoft.com/office/drawing/2014/main" id="{CE0A0544-8F52-43F0-AC3E-DF683908B56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6"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48" name="Rectangle 47">
              <a:extLst>
                <a:ext uri="{FF2B5EF4-FFF2-40B4-BE49-F238E27FC236}">
                  <a16:creationId xmlns:a16="http://schemas.microsoft.com/office/drawing/2014/main" id="{2F4057D3-A680-4443-9E51-ED920A691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49" name="Picture 48">
              <a:extLst>
                <a:ext uri="{FF2B5EF4-FFF2-40B4-BE49-F238E27FC236}">
                  <a16:creationId xmlns:a16="http://schemas.microsoft.com/office/drawing/2014/main" id="{2F6853A4-7B38-4FDE-B024-AE8BA71E738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cstate="email">
              <a:extLst>
                <a:ext uri="{28A0092B-C50C-407E-A947-70E740481C1C}">
                  <a14:useLocalDpi xmlns:a14="http://schemas.microsoft.com/office/drawing/2010/main"/>
                </a:ext>
              </a:extLst>
            </a:blip>
            <a:srcRect/>
            <a:stretch/>
          </p:blipFill>
          <p:spPr>
            <a:xfrm>
              <a:off x="-15736" y="3153832"/>
              <a:ext cx="777240" cy="606425"/>
            </a:xfrm>
            <a:prstGeom prst="rect">
              <a:avLst/>
            </a:prstGeom>
          </p:spPr>
        </p:pic>
        <p:pic>
          <p:nvPicPr>
            <p:cNvPr id="50" name="Picture 49">
              <a:extLst>
                <a:ext uri="{FF2B5EF4-FFF2-40B4-BE49-F238E27FC236}">
                  <a16:creationId xmlns:a16="http://schemas.microsoft.com/office/drawing/2014/main" id="{86ADF4DB-4290-4441-8F8E-04152FE6063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cstate="email">
              <a:extLst>
                <a:ext uri="{28A0092B-C50C-407E-A947-70E740481C1C}">
                  <a14:useLocalDpi xmlns:a14="http://schemas.microsoft.com/office/drawing/2010/main"/>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DC18ABFE-F34B-4FA7-A096-8AB2C2225EFE}"/>
              </a:ext>
            </a:extLst>
          </p:cNvPr>
          <p:cNvSpPr>
            <a:spLocks noGrp="1"/>
          </p:cNvSpPr>
          <p:nvPr>
            <p:ph type="title"/>
          </p:nvPr>
        </p:nvSpPr>
        <p:spPr>
          <a:xfrm>
            <a:off x="997528" y="982132"/>
            <a:ext cx="4094017" cy="2823880"/>
          </a:xfrm>
        </p:spPr>
        <p:txBody>
          <a:bodyPr vert="horz" lIns="91440" tIns="45720" rIns="91440" bIns="45720" rtlCol="0" anchor="b">
            <a:normAutofit/>
          </a:bodyPr>
          <a:lstStyle/>
          <a:p>
            <a:r>
              <a:rPr lang="en-US" sz="4800" b="1">
                <a:solidFill>
                  <a:srgbClr val="262626"/>
                </a:solidFill>
              </a:rPr>
              <a:t>Candidate Handbooks</a:t>
            </a:r>
          </a:p>
        </p:txBody>
      </p:sp>
      <p:sp>
        <p:nvSpPr>
          <p:cNvPr id="3" name="Content Placeholder 2">
            <a:extLst>
              <a:ext uri="{FF2B5EF4-FFF2-40B4-BE49-F238E27FC236}">
                <a16:creationId xmlns:a16="http://schemas.microsoft.com/office/drawing/2014/main" id="{1DF1C036-7CEB-4F29-8E60-D46D082A11C6}"/>
              </a:ext>
            </a:extLst>
          </p:cNvPr>
          <p:cNvSpPr>
            <a:spLocks noGrp="1"/>
          </p:cNvSpPr>
          <p:nvPr>
            <p:ph idx="1"/>
          </p:nvPr>
        </p:nvSpPr>
        <p:spPr>
          <a:xfrm>
            <a:off x="997528" y="4076944"/>
            <a:ext cx="4094017" cy="1679620"/>
          </a:xfrm>
        </p:spPr>
        <p:txBody>
          <a:bodyPr vert="horz" lIns="91440" tIns="45720" rIns="91440" bIns="45720" rtlCol="0" anchor="t">
            <a:normAutofit/>
          </a:bodyPr>
          <a:lstStyle/>
          <a:p>
            <a:pPr marL="0" indent="0" algn="ctr">
              <a:buNone/>
            </a:pPr>
            <a:r>
              <a:rPr lang="en-US" sz="2100" b="1" kern="1200" cap="none" dirty="0">
                <a:solidFill>
                  <a:srgbClr val="000000"/>
                </a:solidFill>
                <a:effectLst/>
              </a:rPr>
              <a:t>Each student must receive a D&amp;S MAP Candidate Handbook</a:t>
            </a:r>
          </a:p>
          <a:p>
            <a:pPr marL="0" indent="0" algn="ctr">
              <a:buNone/>
            </a:pPr>
            <a:r>
              <a:rPr lang="en-US" sz="2100" b="1" dirty="0">
                <a:solidFill>
                  <a:srgbClr val="C00000"/>
                </a:solidFill>
                <a:hlinkClick r:id="rId8"/>
              </a:rPr>
              <a:t>www.hdmaster.com</a:t>
            </a:r>
            <a:r>
              <a:rPr lang="en-US" sz="2100" b="1" dirty="0">
                <a:solidFill>
                  <a:srgbClr val="C00000"/>
                </a:solidFill>
              </a:rPr>
              <a:t> </a:t>
            </a:r>
            <a:endParaRPr lang="en-US" sz="2100" b="1" kern="1200" cap="none" dirty="0">
              <a:solidFill>
                <a:srgbClr val="C00000"/>
              </a:solidFill>
              <a:effectLst/>
            </a:endParaRPr>
          </a:p>
        </p:txBody>
      </p:sp>
      <p:pic>
        <p:nvPicPr>
          <p:cNvPr id="31" name="Picture 30">
            <a:extLst>
              <a:ext uri="{FF2B5EF4-FFF2-40B4-BE49-F238E27FC236}">
                <a16:creationId xmlns:a16="http://schemas.microsoft.com/office/drawing/2014/main" id="{33E3E9EB-7E87-4F01-BDF6-AD93449827D1}"/>
              </a:ext>
              <a:ext uri="{C183D7F6-B498-43B3-948B-1728B52AA6E4}">
                <adec:decorative xmlns:adec="http://schemas.microsoft.com/office/drawing/2017/decorative" val="1"/>
              </a:ext>
            </a:extLst>
          </p:cNvPr>
          <p:cNvPicPr/>
          <p:nvPr/>
        </p:nvPicPr>
        <p:blipFill rotWithShape="1">
          <a:blip r:embed="rId9" cstate="email">
            <a:extLst>
              <a:ext uri="{28A0092B-C50C-407E-A947-70E740481C1C}">
                <a14:useLocalDpi xmlns:a14="http://schemas.microsoft.com/office/drawing/2010/main"/>
              </a:ext>
            </a:extLst>
          </a:blip>
          <a:srcRect/>
          <a:stretch/>
        </p:blipFill>
        <p:spPr bwMode="auto">
          <a:xfrm>
            <a:off x="5418668" y="1085320"/>
            <a:ext cx="5469466" cy="4687356"/>
          </a:xfrm>
          <a:prstGeom prst="rect">
            <a:avLst/>
          </a:prstGeom>
          <a:ln w="57150" cmpd="thickThin">
            <a:solidFill>
              <a:srgbClr val="7F7F7F"/>
            </a:solidFill>
            <a:miter lim="800000"/>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184294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3A5DF-1B35-4428-BC52-01D46585B920}"/>
              </a:ext>
            </a:extLst>
          </p:cNvPr>
          <p:cNvSpPr>
            <a:spLocks noGrp="1"/>
          </p:cNvSpPr>
          <p:nvPr>
            <p:ph type="title"/>
          </p:nvPr>
        </p:nvSpPr>
        <p:spPr>
          <a:xfrm>
            <a:off x="1295402" y="982132"/>
            <a:ext cx="9601196" cy="1303867"/>
          </a:xfrm>
        </p:spPr>
        <p:txBody>
          <a:bodyPr>
            <a:normAutofit/>
          </a:bodyPr>
          <a:lstStyle/>
          <a:p>
            <a:r>
              <a:rPr lang="en-US" sz="5400" b="1" dirty="0">
                <a:solidFill>
                  <a:srgbClr val="262626"/>
                </a:solidFill>
              </a:rPr>
              <a:t>TMU</a:t>
            </a:r>
            <a:r>
              <a:rPr lang="en-US" sz="5400" b="1" dirty="0">
                <a:solidFill>
                  <a:srgbClr val="262626"/>
                </a:solidFill>
                <a:sym typeface="Symbol"/>
              </a:rPr>
              <a:t></a:t>
            </a:r>
            <a:r>
              <a:rPr lang="en-US" sz="5400" b="1" dirty="0">
                <a:solidFill>
                  <a:srgbClr val="262626"/>
                </a:solidFill>
              </a:rPr>
              <a:t> Data Entry </a:t>
            </a:r>
          </a:p>
        </p:txBody>
      </p:sp>
      <p:graphicFrame>
        <p:nvGraphicFramePr>
          <p:cNvPr id="34" name="Content Placeholder 2" descr="Two boxes showing which information needs to be entered and when in the TMU system. The initial entry should only include the student's name, email address, and phone number. The student should complete the rest of their demographics including address, date of birth, social security number, etc.">
            <a:extLst>
              <a:ext uri="{FF2B5EF4-FFF2-40B4-BE49-F238E27FC236}">
                <a16:creationId xmlns:a16="http://schemas.microsoft.com/office/drawing/2014/main" id="{F3051B16-6A74-48E8-A00C-652F3DA55113}"/>
              </a:ext>
            </a:extLst>
          </p:cNvPr>
          <p:cNvGraphicFramePr>
            <a:graphicFrameLocks noGrp="1"/>
          </p:cNvGraphicFramePr>
          <p:nvPr>
            <p:ph idx="1"/>
            <p:extLst>
              <p:ext uri="{D42A27DB-BD31-4B8C-83A1-F6EECF244321}">
                <p14:modId xmlns:p14="http://schemas.microsoft.com/office/powerpoint/2010/main" val="3492474790"/>
              </p:ext>
            </p:extLst>
          </p:nvPr>
        </p:nvGraphicFramePr>
        <p:xfrm>
          <a:off x="1295400" y="2772384"/>
          <a:ext cx="9601197" cy="28748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05403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7E61F402-3445-458A-9A2B-D28FD2883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A673C096-95AE-4644-B76C-1DF1B667DC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39" name="Picture 38">
              <a:extLst>
                <a:ext uri="{FF2B5EF4-FFF2-40B4-BE49-F238E27FC236}">
                  <a16:creationId xmlns:a16="http://schemas.microsoft.com/office/drawing/2014/main" id="{77A91835-418B-4867-87D7-1376A57F3F7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40" name="Rectangle 39">
              <a:extLst>
                <a:ext uri="{FF2B5EF4-FFF2-40B4-BE49-F238E27FC236}">
                  <a16:creationId xmlns:a16="http://schemas.microsoft.com/office/drawing/2014/main" id="{65B511A1-E0EC-49FE-8068-9DA29CD00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41" name="Picture 40">
              <a:extLst>
                <a:ext uri="{FF2B5EF4-FFF2-40B4-BE49-F238E27FC236}">
                  <a16:creationId xmlns:a16="http://schemas.microsoft.com/office/drawing/2014/main" id="{4A61BC5F-ADA4-4DBA-9C6B-E17E0B82EC5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a:off x="-15736" y="3153832"/>
              <a:ext cx="777240" cy="606425"/>
            </a:xfrm>
            <a:prstGeom prst="rect">
              <a:avLst/>
            </a:prstGeom>
          </p:spPr>
        </p:pic>
        <p:pic>
          <p:nvPicPr>
            <p:cNvPr id="42" name="Picture 41">
              <a:extLst>
                <a:ext uri="{FF2B5EF4-FFF2-40B4-BE49-F238E27FC236}">
                  <a16:creationId xmlns:a16="http://schemas.microsoft.com/office/drawing/2014/main" id="{1CE6F7D2-ACED-47D2-BEFD-FB26F75374A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7049F7BF-E717-4A50-A77E-29525903CCC9}"/>
              </a:ext>
            </a:extLst>
          </p:cNvPr>
          <p:cNvSpPr>
            <a:spLocks noGrp="1"/>
          </p:cNvSpPr>
          <p:nvPr>
            <p:ph type="title"/>
          </p:nvPr>
        </p:nvSpPr>
        <p:spPr>
          <a:xfrm>
            <a:off x="1295401" y="982132"/>
            <a:ext cx="4365169" cy="1325373"/>
          </a:xfrm>
        </p:spPr>
        <p:txBody>
          <a:bodyPr anchor="b">
            <a:noAutofit/>
          </a:bodyPr>
          <a:lstStyle/>
          <a:p>
            <a:r>
              <a:rPr lang="en-US" b="1" dirty="0">
                <a:solidFill>
                  <a:srgbClr val="262626"/>
                </a:solidFill>
              </a:rPr>
              <a:t>Transcription </a:t>
            </a:r>
            <a:br>
              <a:rPr lang="en-US" b="1" dirty="0">
                <a:solidFill>
                  <a:srgbClr val="262626"/>
                </a:solidFill>
              </a:rPr>
            </a:br>
            <a:r>
              <a:rPr lang="en-US" b="1" dirty="0">
                <a:solidFill>
                  <a:srgbClr val="262626"/>
                </a:solidFill>
              </a:rPr>
              <a:t>Pre-test</a:t>
            </a:r>
          </a:p>
        </p:txBody>
      </p:sp>
      <p:cxnSp>
        <p:nvCxnSpPr>
          <p:cNvPr id="44" name="Straight Connector 43">
            <a:extLst>
              <a:ext uri="{FF2B5EF4-FFF2-40B4-BE49-F238E27FC236}">
                <a16:creationId xmlns:a16="http://schemas.microsoft.com/office/drawing/2014/main" id="{2BE880E9-2B86-4CDB-B5B7-308745CDD1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3D00165D-3F48-4152-97AB-4C2C9F615019}"/>
              </a:ext>
            </a:extLst>
          </p:cNvPr>
          <p:cNvSpPr>
            <a:spLocks noGrp="1"/>
          </p:cNvSpPr>
          <p:nvPr>
            <p:ph idx="1"/>
          </p:nvPr>
        </p:nvSpPr>
        <p:spPr>
          <a:xfrm>
            <a:off x="1295401" y="2493774"/>
            <a:ext cx="4365169" cy="3382094"/>
          </a:xfrm>
        </p:spPr>
        <p:txBody>
          <a:bodyPr>
            <a:normAutofit/>
          </a:bodyPr>
          <a:lstStyle/>
          <a:p>
            <a:pPr algn="ctr"/>
            <a:r>
              <a:rPr lang="en-US" sz="3200" b="1" dirty="0">
                <a:solidFill>
                  <a:srgbClr val="262626"/>
                </a:solidFill>
              </a:rPr>
              <a:t>The training ‘end date’ must be entered into TMU</a:t>
            </a:r>
            <a:r>
              <a:rPr lang="en-US" sz="3200" b="1" dirty="0">
                <a:solidFill>
                  <a:srgbClr val="262626"/>
                </a:solidFill>
                <a:sym typeface="Symbol"/>
              </a:rPr>
              <a:t></a:t>
            </a:r>
            <a:r>
              <a:rPr lang="en-US" sz="3200" b="1" dirty="0">
                <a:solidFill>
                  <a:srgbClr val="262626"/>
                </a:solidFill>
              </a:rPr>
              <a:t> before the student may take the transcription ‘pretest’</a:t>
            </a:r>
          </a:p>
        </p:txBody>
      </p:sp>
      <p:pic>
        <p:nvPicPr>
          <p:cNvPr id="12" name="Picture Placeholder 2">
            <a:extLst>
              <a:ext uri="{FF2B5EF4-FFF2-40B4-BE49-F238E27FC236}">
                <a16:creationId xmlns:a16="http://schemas.microsoft.com/office/drawing/2014/main" id="{DF076461-54EB-4FA5-94FB-9C65DCEBA6E5}"/>
              </a:ext>
              <a:ext uri="{C183D7F6-B498-43B3-948B-1728B52AA6E4}">
                <adec:decorative xmlns:adec="http://schemas.microsoft.com/office/drawing/2017/decorative" val="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372343" y="1158640"/>
            <a:ext cx="3412760" cy="4596808"/>
          </a:xfrm>
          <a:prstGeom prst="rect">
            <a:avLst/>
          </a:prstGeom>
        </p:spPr>
      </p:pic>
    </p:spTree>
    <p:extLst>
      <p:ext uri="{BB962C8B-B14F-4D97-AF65-F5344CB8AC3E}">
        <p14:creationId xmlns:p14="http://schemas.microsoft.com/office/powerpoint/2010/main" val="18845821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303867"/>
          </a:xfrm>
        </p:spPr>
        <p:txBody>
          <a:bodyPr>
            <a:normAutofit/>
          </a:bodyPr>
          <a:lstStyle/>
          <a:p>
            <a:r>
              <a:rPr lang="en-US" sz="5400" b="1" dirty="0"/>
              <a:t>‘Contacts’ in TMU</a:t>
            </a:r>
            <a:r>
              <a:rPr lang="en-US" sz="5400" b="1" dirty="0">
                <a:sym typeface="Symbol"/>
              </a:rPr>
              <a:t></a:t>
            </a:r>
            <a:endParaRPr lang="en-US" sz="5400" b="1" dirty="0"/>
          </a:p>
        </p:txBody>
      </p:sp>
      <p:pic>
        <p:nvPicPr>
          <p:cNvPr id="4" name="Picture 3">
            <a:extLst>
              <a:ext uri="{FF2B5EF4-FFF2-40B4-BE49-F238E27FC236}">
                <a16:creationId xmlns:a16="http://schemas.microsoft.com/office/drawing/2014/main" id="{6FC57D0F-671E-4C46-930E-4BF9BD486777}"/>
              </a:ex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401095" y="2665141"/>
            <a:ext cx="2880894" cy="3102517"/>
          </a:xfrm>
          <a:prstGeom prst="rect">
            <a:avLst/>
          </a:prstGeom>
          <a:ln w="57150" cmpd="thickThin">
            <a:solidFill>
              <a:schemeClr val="tx1">
                <a:lumMod val="50000"/>
                <a:lumOff val="50000"/>
              </a:schemeClr>
            </a:solidFill>
            <a:miter lim="800000"/>
          </a:ln>
        </p:spPr>
      </p:pic>
      <p:sp>
        <p:nvSpPr>
          <p:cNvPr id="3" name="Content Placeholder 2"/>
          <p:cNvSpPr>
            <a:spLocks noGrp="1"/>
          </p:cNvSpPr>
          <p:nvPr>
            <p:ph idx="1"/>
          </p:nvPr>
        </p:nvSpPr>
        <p:spPr>
          <a:xfrm>
            <a:off x="4639732" y="2556932"/>
            <a:ext cx="6256863" cy="3318936"/>
          </a:xfrm>
        </p:spPr>
        <p:txBody>
          <a:bodyPr>
            <a:normAutofit/>
          </a:bodyPr>
          <a:lstStyle/>
          <a:p>
            <a:r>
              <a:rPr lang="en-US" b="1" dirty="0"/>
              <a:t>To receive all the notifications from D&amp;S  that the student receives</a:t>
            </a:r>
          </a:p>
          <a:p>
            <a:pPr lvl="1"/>
            <a:r>
              <a:rPr lang="en-US" b="1" dirty="0"/>
              <a:t>You must be listed as a contact in the student’s record</a:t>
            </a:r>
          </a:p>
          <a:p>
            <a:pPr lvl="2"/>
            <a:r>
              <a:rPr lang="en-US" b="1" dirty="0"/>
              <a:t>D&amp;S  888-734-6211</a:t>
            </a:r>
          </a:p>
          <a:p>
            <a:endParaRPr lang="en-US" dirty="0"/>
          </a:p>
        </p:txBody>
      </p:sp>
    </p:spTree>
    <p:extLst>
      <p:ext uri="{BB962C8B-B14F-4D97-AF65-F5344CB8AC3E}">
        <p14:creationId xmlns:p14="http://schemas.microsoft.com/office/powerpoint/2010/main" val="12058763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Click on ‘Students’</a:t>
            </a:r>
          </a:p>
        </p:txBody>
      </p:sp>
      <p:pic>
        <p:nvPicPr>
          <p:cNvPr id="7" name="Picture 2" descr="Screenshot of the TMU page with red arrows pointing to the students' tab and how to search for them"/>
          <p:cNvPicPr>
            <a:picLocks noGrp="1" noChangeAspect="1" noChangeArrowheads="1"/>
          </p:cNvPicPr>
          <p:nvPr>
            <p:ph idx="1"/>
          </p:nvPr>
        </p:nvPicPr>
        <p:blipFill rotWithShape="1">
          <a:blip r:embed="rId3" cstate="email">
            <a:extLst>
              <a:ext uri="{28A0092B-C50C-407E-A947-70E740481C1C}">
                <a14:useLocalDpi xmlns:a14="http://schemas.microsoft.com/office/drawing/2010/main"/>
              </a:ext>
            </a:extLst>
          </a:blip>
          <a:srcRect/>
          <a:stretch/>
        </p:blipFill>
        <p:spPr bwMode="auto">
          <a:xfrm>
            <a:off x="1212908" y="2683624"/>
            <a:ext cx="9900059" cy="3252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30309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Click on ‘View’</a:t>
            </a:r>
          </a:p>
        </p:txBody>
      </p:sp>
      <p:pic>
        <p:nvPicPr>
          <p:cNvPr id="2050" name="Picture 2" descr="Screenshot of the TMU page with a red arrow pointing to the View option when searching for a student"/>
          <p:cNvPicPr>
            <a:picLocks noGrp="1" noChangeAspect="1" noChangeArrowheads="1"/>
          </p:cNvPicPr>
          <p:nvPr>
            <p:ph idx="1"/>
          </p:nvPr>
        </p:nvPicPr>
        <p:blipFill rotWithShape="1">
          <a:blip r:embed="rId3" cstate="email">
            <a:extLst>
              <a:ext uri="{28A0092B-C50C-407E-A947-70E740481C1C}">
                <a14:useLocalDpi xmlns:a14="http://schemas.microsoft.com/office/drawing/2010/main"/>
              </a:ext>
            </a:extLst>
          </a:blip>
          <a:srcRect/>
          <a:stretch/>
        </p:blipFill>
        <p:spPr bwMode="auto">
          <a:xfrm>
            <a:off x="2492184" y="2520139"/>
            <a:ext cx="7376312" cy="3640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06815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Click on ‘Contacts’</a:t>
            </a:r>
            <a:endParaRPr lang="en-US" sz="5400" dirty="0"/>
          </a:p>
        </p:txBody>
      </p:sp>
      <p:pic>
        <p:nvPicPr>
          <p:cNvPr id="3074" name="Picture 2" descr="Screenshot of the TMU page with a red arrow pointing to the Contacts section of the student's page"/>
          <p:cNvPicPr>
            <a:picLocks noGrp="1" noChangeAspect="1" noChangeArrowheads="1"/>
          </p:cNvPicPr>
          <p:nvPr>
            <p:ph idx="1"/>
          </p:nvPr>
        </p:nvPicPr>
        <p:blipFill rotWithShape="1">
          <a:blip r:embed="rId3" cstate="email">
            <a:extLst>
              <a:ext uri="{28A0092B-C50C-407E-A947-70E740481C1C}">
                <a14:useLocalDpi xmlns:a14="http://schemas.microsoft.com/office/drawing/2010/main"/>
              </a:ext>
            </a:extLst>
          </a:blip>
          <a:srcRect/>
          <a:stretch/>
        </p:blipFill>
        <p:spPr bwMode="auto">
          <a:xfrm>
            <a:off x="1428487" y="2516587"/>
            <a:ext cx="9320678" cy="3597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4392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8" name="Group 70">
            <a:extLst>
              <a:ext uri="{FF2B5EF4-FFF2-40B4-BE49-F238E27FC236}">
                <a16:creationId xmlns:a16="http://schemas.microsoft.com/office/drawing/2014/main" id="{749C117F-F390-437B-ADB0-57E87EFF34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72" name="Picture 71">
              <a:extLst>
                <a:ext uri="{FF2B5EF4-FFF2-40B4-BE49-F238E27FC236}">
                  <a16:creationId xmlns:a16="http://schemas.microsoft.com/office/drawing/2014/main" id="{A7EF42F8-2417-49A6-95CE-DE9503B0AA6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73" name="Rectangle 72">
              <a:extLst>
                <a:ext uri="{FF2B5EF4-FFF2-40B4-BE49-F238E27FC236}">
                  <a16:creationId xmlns:a16="http://schemas.microsoft.com/office/drawing/2014/main" id="{AC6F623B-2003-4AED-B02F-541A150EC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74" name="Picture 73">
              <a:extLst>
                <a:ext uri="{FF2B5EF4-FFF2-40B4-BE49-F238E27FC236}">
                  <a16:creationId xmlns:a16="http://schemas.microsoft.com/office/drawing/2014/main" id="{CD11837A-4F3D-419F-ACE2-E80B1EA2846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cstate="email">
              <a:extLst>
                <a:ext uri="{28A0092B-C50C-407E-A947-70E740481C1C}">
                  <a14:useLocalDpi xmlns:a14="http://schemas.microsoft.com/office/drawing/2010/main"/>
                </a:ext>
              </a:extLst>
            </a:blip>
            <a:srcRect/>
            <a:stretch/>
          </p:blipFill>
          <p:spPr>
            <a:xfrm>
              <a:off x="-16934" y="3147609"/>
              <a:ext cx="2478024" cy="612648"/>
            </a:xfrm>
            <a:prstGeom prst="rect">
              <a:avLst/>
            </a:prstGeom>
          </p:spPr>
        </p:pic>
        <p:pic>
          <p:nvPicPr>
            <p:cNvPr id="75" name="Picture 74">
              <a:extLst>
                <a:ext uri="{FF2B5EF4-FFF2-40B4-BE49-F238E27FC236}">
                  <a16:creationId xmlns:a16="http://schemas.microsoft.com/office/drawing/2014/main" id="{B9411D1A-7E2C-4A36-BE32-BF7A8E13072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cstate="email">
              <a:extLst>
                <a:ext uri="{28A0092B-C50C-407E-A947-70E740481C1C}">
                  <a14:useLocalDpi xmlns:a14="http://schemas.microsoft.com/office/drawing/2010/main"/>
                </a:ext>
              </a:extLst>
            </a:blip>
            <a:srcRect/>
            <a:stretch/>
          </p:blipFill>
          <p:spPr>
            <a:xfrm>
              <a:off x="9736202" y="3147609"/>
              <a:ext cx="2478024" cy="612648"/>
            </a:xfrm>
            <a:prstGeom prst="rect">
              <a:avLst/>
            </a:prstGeom>
          </p:spPr>
        </p:pic>
      </p:grpSp>
      <p:cxnSp>
        <p:nvCxnSpPr>
          <p:cNvPr id="1029" name="Straight Connector 76">
            <a:extLst>
              <a:ext uri="{FF2B5EF4-FFF2-40B4-BE49-F238E27FC236}">
                <a16:creationId xmlns:a16="http://schemas.microsoft.com/office/drawing/2014/main" id="{20742BC3-654B-4E41-9A6A-73A42E4776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1030" name="Rectangle 78">
            <a:extLst>
              <a:ext uri="{FF2B5EF4-FFF2-40B4-BE49-F238E27FC236}">
                <a16:creationId xmlns:a16="http://schemas.microsoft.com/office/drawing/2014/main" id="{1CD07172-CD61-45EB-BEE3-F644503E5C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031" name="Rectangle 80">
            <a:extLst>
              <a:ext uri="{FF2B5EF4-FFF2-40B4-BE49-F238E27FC236}">
                <a16:creationId xmlns:a16="http://schemas.microsoft.com/office/drawing/2014/main" id="{1EADA5DB-ED12-413A-AAB5-6A8D1152E6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5" cstate="email">
              <a:extLst>
                <a:ext uri="{28A0092B-C50C-407E-A947-70E740481C1C}">
                  <a14:useLocalDpi xmlns:a14="http://schemas.microsoft.com/office/drawing/2010/main"/>
                </a:ext>
              </a:extLst>
            </a:blip>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8BA45E5C-ACB9-49E8-B4DB-5255C2376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26852" y="872061"/>
            <a:ext cx="3073940" cy="3436688"/>
          </a:xfrm>
        </p:spPr>
        <p:txBody>
          <a:bodyPr vert="horz" lIns="91440" tIns="45720" rIns="91440" bIns="45720" rtlCol="0" anchor="b">
            <a:normAutofit/>
          </a:bodyPr>
          <a:lstStyle/>
          <a:p>
            <a:r>
              <a:rPr lang="en-US" b="1" dirty="0">
                <a:solidFill>
                  <a:srgbClr val="262626"/>
                </a:solidFill>
              </a:rPr>
              <a:t>Study Guide</a:t>
            </a:r>
          </a:p>
        </p:txBody>
      </p:sp>
      <p:sp>
        <p:nvSpPr>
          <p:cNvPr id="3" name="Text Placeholder 2"/>
          <p:cNvSpPr>
            <a:spLocks noGrp="1"/>
          </p:cNvSpPr>
          <p:nvPr>
            <p:ph type="body" idx="1"/>
          </p:nvPr>
        </p:nvSpPr>
        <p:spPr>
          <a:xfrm>
            <a:off x="826851" y="4439732"/>
            <a:ext cx="3112851" cy="1452641"/>
          </a:xfrm>
        </p:spPr>
        <p:txBody>
          <a:bodyPr vert="horz" lIns="91440" tIns="45720" rIns="91440" bIns="45720" rtlCol="0" anchor="t">
            <a:normAutofit/>
          </a:bodyPr>
          <a:lstStyle/>
          <a:p>
            <a:r>
              <a:rPr lang="en-US" sz="2100" b="1" kern="1200" cap="none" dirty="0">
                <a:solidFill>
                  <a:srgbClr val="000000"/>
                </a:solidFill>
                <a:effectLst/>
                <a:latin typeface="+mn-lt"/>
                <a:ea typeface="+mn-ea"/>
                <a:cs typeface="+mn-cs"/>
              </a:rPr>
              <a:t>MAP Certification Training</a:t>
            </a:r>
          </a:p>
        </p:txBody>
      </p:sp>
      <p:sp useBgFill="1">
        <p:nvSpPr>
          <p:cNvPr id="85" name="Rectangle 84">
            <a:extLst>
              <a:ext uri="{FF2B5EF4-FFF2-40B4-BE49-F238E27FC236}">
                <a16:creationId xmlns:a16="http://schemas.microsoft.com/office/drawing/2014/main" id="{857E618C-1D7B-4A51-90C1-6106CD8A1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7">
            <a:extLst>
              <a:ext uri="{FF2B5EF4-FFF2-40B4-BE49-F238E27FC236}">
                <a16:creationId xmlns:a16="http://schemas.microsoft.com/office/drawing/2014/main" id="{B1AB042F-A554-4019-B062-89FDC6D3F821}"/>
              </a:ext>
              <a:ext uri="{C183D7F6-B498-43B3-948B-1728B52AA6E4}">
                <adec:decorative xmlns:adec="http://schemas.microsoft.com/office/drawing/2017/decorative" val="1"/>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699090" y="956198"/>
            <a:ext cx="1524000" cy="169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esponsibilities in Action Study Guide page">
            <a:extLst>
              <a:ext uri="{FF2B5EF4-FFF2-40B4-BE49-F238E27FC236}">
                <a16:creationId xmlns:a16="http://schemas.microsoft.com/office/drawing/2014/main" id="{12DC4B45-8A7C-449E-AFEB-C10DC5116AA2}"/>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034235" y="389290"/>
            <a:ext cx="5307365" cy="6077634"/>
          </a:xfrm>
          <a:prstGeom prst="rect">
            <a:avLst/>
          </a:prstGeom>
        </p:spPr>
      </p:pic>
    </p:spTree>
    <p:extLst>
      <p:ext uri="{BB962C8B-B14F-4D97-AF65-F5344CB8AC3E}">
        <p14:creationId xmlns:p14="http://schemas.microsoft.com/office/powerpoint/2010/main" val="1808573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Click on ‘Add Contacts’</a:t>
            </a:r>
            <a:endParaRPr lang="en-US" sz="5400" dirty="0"/>
          </a:p>
        </p:txBody>
      </p:sp>
      <p:pic>
        <p:nvPicPr>
          <p:cNvPr id="5" name="Picture 2" descr="Screenshot of the TMU page with a red arrow pointing to the Add Contact button"/>
          <p:cNvPicPr>
            <a:picLocks noGrp="1" noChangeAspect="1" noChangeArrowheads="1"/>
          </p:cNvPicPr>
          <p:nvPr>
            <p:ph idx="1"/>
          </p:nvPr>
        </p:nvPicPr>
        <p:blipFill rotWithShape="1">
          <a:blip r:embed="rId3" cstate="email">
            <a:extLst>
              <a:ext uri="{28A0092B-C50C-407E-A947-70E740481C1C}">
                <a14:useLocalDpi xmlns:a14="http://schemas.microsoft.com/office/drawing/2010/main"/>
              </a:ext>
            </a:extLst>
          </a:blip>
          <a:srcRect/>
          <a:stretch/>
        </p:blipFill>
        <p:spPr bwMode="auto">
          <a:xfrm>
            <a:off x="1223207" y="2538768"/>
            <a:ext cx="9761711" cy="3530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46023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Click on ‘Link Contact’</a:t>
            </a:r>
            <a:endParaRPr lang="en-US" sz="5400" dirty="0"/>
          </a:p>
        </p:txBody>
      </p:sp>
      <p:pic>
        <p:nvPicPr>
          <p:cNvPr id="5122" name="Picture 2" descr="Screenshot of the TMU page with red arrows pointing to the student you would like to add as a contact and the Link Contact button"/>
          <p:cNvPicPr>
            <a:picLocks noGrp="1" noChangeAspect="1" noChangeArrowheads="1"/>
          </p:cNvPicPr>
          <p:nvPr>
            <p:ph idx="1"/>
          </p:nvPr>
        </p:nvPicPr>
        <p:blipFill rotWithShape="1">
          <a:blip r:embed="rId3" cstate="email">
            <a:extLst>
              <a:ext uri="{28A0092B-C50C-407E-A947-70E740481C1C}">
                <a14:useLocalDpi xmlns:a14="http://schemas.microsoft.com/office/drawing/2010/main"/>
              </a:ext>
            </a:extLst>
          </a:blip>
          <a:srcRect/>
          <a:stretch/>
        </p:blipFill>
        <p:spPr bwMode="auto">
          <a:xfrm>
            <a:off x="1297835" y="2893364"/>
            <a:ext cx="9866011" cy="1762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56227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7DEDD00-5E71-418B-9C3C-9B71B01822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1" name="Picture 10">
              <a:extLst>
                <a:ext uri="{FF2B5EF4-FFF2-40B4-BE49-F238E27FC236}">
                  <a16:creationId xmlns:a16="http://schemas.microsoft.com/office/drawing/2014/main" id="{F08AA894-60A7-4A09-919E-54EF7C3EC82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44680684-9D82-4E2B-9E9A-778390DA9E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E28899EB-8201-46DC-A208-67136E6BA1A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a:off x="-15736" y="3153832"/>
              <a:ext cx="777240" cy="606425"/>
            </a:xfrm>
            <a:prstGeom prst="rect">
              <a:avLst/>
            </a:prstGeom>
          </p:spPr>
        </p:pic>
        <p:pic>
          <p:nvPicPr>
            <p:cNvPr id="14" name="Picture 13">
              <a:extLst>
                <a:ext uri="{FF2B5EF4-FFF2-40B4-BE49-F238E27FC236}">
                  <a16:creationId xmlns:a16="http://schemas.microsoft.com/office/drawing/2014/main" id="{58681DBB-DB5A-40DF-8333-C7E1C945B5B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5D2A8E3E-3273-4759-8123-D6042C1E9CBC}"/>
              </a:ext>
            </a:extLst>
          </p:cNvPr>
          <p:cNvSpPr>
            <a:spLocks noGrp="1"/>
          </p:cNvSpPr>
          <p:nvPr>
            <p:ph type="title"/>
          </p:nvPr>
        </p:nvSpPr>
        <p:spPr>
          <a:xfrm>
            <a:off x="1295402" y="982132"/>
            <a:ext cx="9601196" cy="1303867"/>
          </a:xfrm>
        </p:spPr>
        <p:txBody>
          <a:bodyPr>
            <a:normAutofit/>
          </a:bodyPr>
          <a:lstStyle/>
          <a:p>
            <a:r>
              <a:rPr lang="en-US" b="1" dirty="0">
                <a:solidFill>
                  <a:srgbClr val="262626"/>
                </a:solidFill>
              </a:rPr>
              <a:t>Testing Tips; students should….</a:t>
            </a:r>
          </a:p>
        </p:txBody>
      </p:sp>
      <p:graphicFrame>
        <p:nvGraphicFramePr>
          <p:cNvPr id="5" name="Content Placeholder 2" descr="Students should: practice on the device that they will be using when testing, use an updated browser to support transcription in TMU, get familiar with Zoom, login a few minutes early, speak loudly and clearly, and point with their finger when reading.">
            <a:extLst>
              <a:ext uri="{FF2B5EF4-FFF2-40B4-BE49-F238E27FC236}">
                <a16:creationId xmlns:a16="http://schemas.microsoft.com/office/drawing/2014/main" id="{BD5A2F22-C7A4-4EC2-BAD7-EAC75BC40D62}"/>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2781475218"/>
              </p:ext>
            </p:extLst>
          </p:nvPr>
        </p:nvGraphicFramePr>
        <p:xfrm>
          <a:off x="1295401" y="2675822"/>
          <a:ext cx="9601197" cy="298567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5145354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770B183-0E7E-436E-9C1E-922779B71F87}"/>
              </a:ext>
            </a:extLst>
          </p:cNvPr>
          <p:cNvSpPr>
            <a:spLocks noGrp="1"/>
          </p:cNvSpPr>
          <p:nvPr>
            <p:ph type="title"/>
          </p:nvPr>
        </p:nvSpPr>
        <p:spPr>
          <a:xfrm>
            <a:off x="952108" y="635508"/>
            <a:ext cx="2730414" cy="2514093"/>
          </a:xfrm>
        </p:spPr>
        <p:txBody>
          <a:bodyPr>
            <a:normAutofit/>
          </a:bodyPr>
          <a:lstStyle/>
          <a:p>
            <a:r>
              <a:rPr lang="en-US" sz="4000" b="1" dirty="0">
                <a:solidFill>
                  <a:srgbClr val="FFFFFF"/>
                </a:solidFill>
              </a:rPr>
              <a:t>Knowledge Test Questions</a:t>
            </a: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0E83391-CB8B-4AEF-8FEB-EC4E7CC75202}"/>
              </a:ext>
            </a:extLst>
          </p:cNvPr>
          <p:cNvSpPr>
            <a:spLocks noGrp="1"/>
          </p:cNvSpPr>
          <p:nvPr>
            <p:ph idx="1"/>
          </p:nvPr>
        </p:nvSpPr>
        <p:spPr>
          <a:xfrm>
            <a:off x="5140934" y="469900"/>
            <a:ext cx="5953630" cy="5405968"/>
          </a:xfrm>
        </p:spPr>
        <p:txBody>
          <a:bodyPr anchor="ctr">
            <a:normAutofit/>
          </a:bodyPr>
          <a:lstStyle/>
          <a:p>
            <a:pPr marL="0" indent="0">
              <a:buNone/>
            </a:pPr>
            <a:r>
              <a:rPr lang="en-US" b="1" dirty="0"/>
              <a:t>How to answer a Knowledge Test Question:</a:t>
            </a:r>
          </a:p>
          <a:p>
            <a:pPr lvl="1"/>
            <a:r>
              <a:rPr lang="en-US" sz="2400" b="1" dirty="0"/>
              <a:t>Read the question and see if you know the answer before reading any of the answers</a:t>
            </a:r>
          </a:p>
          <a:p>
            <a:pPr lvl="1"/>
            <a:r>
              <a:rPr lang="en-US" sz="2400" b="1" dirty="0"/>
              <a:t>Notice if the stem has any ‘key’ words such as ‘most’, ‘first’, ‘last’, etc.</a:t>
            </a:r>
          </a:p>
          <a:p>
            <a:pPr lvl="1"/>
            <a:r>
              <a:rPr lang="en-US" sz="2400" b="1" dirty="0"/>
              <a:t>Read through all choices before selecting an answer</a:t>
            </a:r>
          </a:p>
          <a:p>
            <a:pPr lvl="1"/>
            <a:r>
              <a:rPr lang="en-US" sz="2400" b="1" dirty="0"/>
              <a:t>Narrow answers to 2 possible choices then pick the BEST of the 2 choices</a:t>
            </a:r>
          </a:p>
        </p:txBody>
      </p:sp>
      <p:pic>
        <p:nvPicPr>
          <p:cNvPr id="4" name="Picture 3">
            <a:extLst>
              <a:ext uri="{FF2B5EF4-FFF2-40B4-BE49-F238E27FC236}">
                <a16:creationId xmlns:a16="http://schemas.microsoft.com/office/drawing/2014/main" id="{B69904C8-B623-4095-9163-87A71B41C238}"/>
              </a:ex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57120" y="3114068"/>
            <a:ext cx="2730088" cy="2936974"/>
          </a:xfrm>
          <a:prstGeom prst="rect">
            <a:avLst/>
          </a:prstGeom>
        </p:spPr>
      </p:pic>
    </p:spTree>
    <p:extLst>
      <p:ext uri="{BB962C8B-B14F-4D97-AF65-F5344CB8AC3E}">
        <p14:creationId xmlns:p14="http://schemas.microsoft.com/office/powerpoint/2010/main" val="3748208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6E5E839-040E-4D3E-B50A-8D803DFE4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FF3F4B4-A2E6-47B5-92FB-37BEEAFA4C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 y="635508"/>
            <a:ext cx="3354470" cy="5586984"/>
          </a:xfrm>
        </p:spPr>
        <p:txBody>
          <a:bodyPr>
            <a:normAutofit/>
          </a:bodyPr>
          <a:lstStyle/>
          <a:p>
            <a:r>
              <a:rPr lang="en-US" sz="5400" b="1" dirty="0">
                <a:solidFill>
                  <a:schemeClr val="tx2"/>
                </a:solidFill>
              </a:rPr>
              <a:t>Common Testing Mistakes</a:t>
            </a:r>
          </a:p>
        </p:txBody>
      </p:sp>
      <p:sp>
        <p:nvSpPr>
          <p:cNvPr id="12" name="Rectangle 11">
            <a:extLst>
              <a:ext uri="{FF2B5EF4-FFF2-40B4-BE49-F238E27FC236}">
                <a16:creationId xmlns:a16="http://schemas.microsoft.com/office/drawing/2014/main" id="{1D124D17-3A82-47D5-80C1-F990ABB1E4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4082" y="469900"/>
            <a:ext cx="658298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617804" y="954756"/>
            <a:ext cx="5613283" cy="4853888"/>
          </a:xfrm>
        </p:spPr>
        <p:txBody>
          <a:bodyPr anchor="ctr">
            <a:normAutofit/>
          </a:bodyPr>
          <a:lstStyle/>
          <a:p>
            <a:r>
              <a:rPr lang="en-US" sz="2800" b="1" dirty="0">
                <a:solidFill>
                  <a:schemeClr val="bg1"/>
                </a:solidFill>
              </a:rPr>
              <a:t>Testing Trends</a:t>
            </a:r>
          </a:p>
          <a:p>
            <a:pPr lvl="1"/>
            <a:r>
              <a:rPr lang="en-US" sz="2800" b="1" dirty="0">
                <a:solidFill>
                  <a:schemeClr val="bg1"/>
                </a:solidFill>
              </a:rPr>
              <a:t>What staff commonly fail on when testing</a:t>
            </a:r>
          </a:p>
        </p:txBody>
      </p:sp>
      <p:sp>
        <p:nvSpPr>
          <p:cNvPr id="14" name="Rectangle 13">
            <a:extLst>
              <a:ext uri="{FF2B5EF4-FFF2-40B4-BE49-F238E27FC236}">
                <a16:creationId xmlns:a16="http://schemas.microsoft.com/office/drawing/2014/main" id="{AB4A78C8-C0E0-45DA-BC2C-2C8D4153B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8325" y="635508"/>
            <a:ext cx="6254496"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5985420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CAE66BF-D49B-49BE-9E51-63706A733D34}"/>
              </a:ext>
            </a:extLst>
          </p:cNvPr>
          <p:cNvSpPr>
            <a:spLocks noGrp="1"/>
          </p:cNvSpPr>
          <p:nvPr>
            <p:ph type="title"/>
          </p:nvPr>
        </p:nvSpPr>
        <p:spPr>
          <a:xfrm>
            <a:off x="952108" y="954756"/>
            <a:ext cx="2730414" cy="1981875"/>
          </a:xfrm>
        </p:spPr>
        <p:txBody>
          <a:bodyPr>
            <a:normAutofit/>
          </a:bodyPr>
          <a:lstStyle/>
          <a:p>
            <a:r>
              <a:rPr lang="en-US" b="1" dirty="0">
                <a:solidFill>
                  <a:srgbClr val="FFFFFF"/>
                </a:solidFill>
              </a:rPr>
              <a:t>Testing Trends</a:t>
            </a: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228B704-225F-4637-AD1F-CD106F583CC0}"/>
              </a:ext>
            </a:extLst>
          </p:cNvPr>
          <p:cNvSpPr>
            <a:spLocks noGrp="1"/>
          </p:cNvSpPr>
          <p:nvPr>
            <p:ph idx="1"/>
          </p:nvPr>
        </p:nvSpPr>
        <p:spPr>
          <a:xfrm>
            <a:off x="5140934" y="469900"/>
            <a:ext cx="5953630" cy="5405968"/>
          </a:xfrm>
        </p:spPr>
        <p:txBody>
          <a:bodyPr anchor="ctr">
            <a:normAutofit/>
          </a:bodyPr>
          <a:lstStyle/>
          <a:p>
            <a:r>
              <a:rPr lang="en-US" b="1" dirty="0"/>
              <a:t>Medication Administration</a:t>
            </a:r>
          </a:p>
          <a:p>
            <a:pPr lvl="1"/>
            <a:r>
              <a:rPr lang="en-US" sz="2400" b="1" dirty="0"/>
              <a:t>Common Mistakes: </a:t>
            </a:r>
          </a:p>
          <a:p>
            <a:pPr lvl="2"/>
            <a:r>
              <a:rPr lang="en-US" sz="2400" b="1" dirty="0"/>
              <a:t>Pop the wrong number of tabs</a:t>
            </a:r>
          </a:p>
          <a:p>
            <a:pPr lvl="2"/>
            <a:r>
              <a:rPr lang="en-US" sz="2400" b="1" dirty="0"/>
              <a:t>Forget to complete check #3</a:t>
            </a:r>
          </a:p>
          <a:p>
            <a:pPr lvl="2"/>
            <a:r>
              <a:rPr lang="en-US" sz="2400" b="1" dirty="0"/>
              <a:t>Forget to document in the Count Book </a:t>
            </a:r>
          </a:p>
          <a:p>
            <a:pPr lvl="2"/>
            <a:r>
              <a:rPr lang="en-US" sz="2400" b="1" dirty="0"/>
              <a:t>Document on the wrong Count Sheet page</a:t>
            </a:r>
          </a:p>
          <a:p>
            <a:pPr lvl="2"/>
            <a:r>
              <a:rPr lang="en-US" sz="2400" b="1" dirty="0"/>
              <a:t>Forget to secure the medication when done</a:t>
            </a:r>
          </a:p>
          <a:p>
            <a:pPr marL="0" indent="0">
              <a:buNone/>
            </a:pPr>
            <a:endParaRPr lang="en-US" dirty="0"/>
          </a:p>
        </p:txBody>
      </p:sp>
      <p:pic>
        <p:nvPicPr>
          <p:cNvPr id="9" name="Content Placeholder 2">
            <a:extLst>
              <a:ext uri="{FF2B5EF4-FFF2-40B4-BE49-F238E27FC236}">
                <a16:creationId xmlns:a16="http://schemas.microsoft.com/office/drawing/2014/main" id="{9DE77A12-9705-4CF3-BD04-6708FB612100}"/>
              </a:ext>
              <a:ext uri="{C183D7F6-B498-43B3-948B-1728B52AA6E4}">
                <adec:decorative xmlns:adec="http://schemas.microsoft.com/office/drawing/2017/decorative"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46152" y="2764226"/>
            <a:ext cx="2952024" cy="3350490"/>
          </a:xfrm>
          <a:prstGeom prst="rect">
            <a:avLst/>
          </a:prstGeom>
        </p:spPr>
      </p:pic>
    </p:spTree>
    <p:extLst>
      <p:ext uri="{BB962C8B-B14F-4D97-AF65-F5344CB8AC3E}">
        <p14:creationId xmlns:p14="http://schemas.microsoft.com/office/powerpoint/2010/main" val="11544465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68376-8D25-4B15-A176-50EA88AED0C1}"/>
              </a:ext>
            </a:extLst>
          </p:cNvPr>
          <p:cNvSpPr>
            <a:spLocks noGrp="1"/>
          </p:cNvSpPr>
          <p:nvPr>
            <p:ph type="title"/>
          </p:nvPr>
        </p:nvSpPr>
        <p:spPr>
          <a:xfrm>
            <a:off x="1295402" y="982132"/>
            <a:ext cx="9601196" cy="1303867"/>
          </a:xfrm>
        </p:spPr>
        <p:txBody>
          <a:bodyPr>
            <a:normAutofit/>
          </a:bodyPr>
          <a:lstStyle/>
          <a:p>
            <a:r>
              <a:rPr lang="en-US" sz="5400" b="1" dirty="0">
                <a:solidFill>
                  <a:srgbClr val="262626"/>
                </a:solidFill>
              </a:rPr>
              <a:t>Testing Trends</a:t>
            </a:r>
          </a:p>
        </p:txBody>
      </p:sp>
      <p:sp>
        <p:nvSpPr>
          <p:cNvPr id="3" name="Content Placeholder 2">
            <a:extLst>
              <a:ext uri="{FF2B5EF4-FFF2-40B4-BE49-F238E27FC236}">
                <a16:creationId xmlns:a16="http://schemas.microsoft.com/office/drawing/2014/main" id="{D24D4738-1779-44B7-89B0-B6C575D82985}"/>
              </a:ext>
            </a:extLst>
          </p:cNvPr>
          <p:cNvSpPr>
            <a:spLocks noGrp="1"/>
          </p:cNvSpPr>
          <p:nvPr>
            <p:ph idx="1"/>
          </p:nvPr>
        </p:nvSpPr>
        <p:spPr>
          <a:xfrm>
            <a:off x="1295402" y="2556932"/>
            <a:ext cx="6256866" cy="3318936"/>
          </a:xfrm>
        </p:spPr>
        <p:txBody>
          <a:bodyPr>
            <a:normAutofit/>
          </a:bodyPr>
          <a:lstStyle/>
          <a:p>
            <a:r>
              <a:rPr lang="en-US" b="1">
                <a:solidFill>
                  <a:srgbClr val="262626"/>
                </a:solidFill>
              </a:rPr>
              <a:t>When documenting on the Medication Sheet and in the Count Book</a:t>
            </a:r>
          </a:p>
          <a:p>
            <a:pPr lvl="1"/>
            <a:r>
              <a:rPr lang="en-US" b="1">
                <a:solidFill>
                  <a:srgbClr val="262626"/>
                </a:solidFill>
              </a:rPr>
              <a:t>Spelling counts</a:t>
            </a:r>
          </a:p>
          <a:p>
            <a:pPr lvl="1"/>
            <a:r>
              <a:rPr lang="en-US" b="1">
                <a:solidFill>
                  <a:srgbClr val="262626"/>
                </a:solidFill>
              </a:rPr>
              <a:t>Penmanship counts</a:t>
            </a:r>
          </a:p>
          <a:p>
            <a:endParaRPr lang="en-US">
              <a:solidFill>
                <a:srgbClr val="262626"/>
              </a:solidFill>
            </a:endParaRPr>
          </a:p>
        </p:txBody>
      </p:sp>
      <p:pic>
        <p:nvPicPr>
          <p:cNvPr id="6" name="Picture 5" descr="Graphical user interface, application, PowerPoint&#10;&#10;Description automatically generated">
            <a:extLst>
              <a:ext uri="{FF2B5EF4-FFF2-40B4-BE49-F238E27FC236}">
                <a16:creationId xmlns:a16="http://schemas.microsoft.com/office/drawing/2014/main" id="{69204334-51A4-4135-9CF4-F347F2AFEA9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553685" y="2701180"/>
            <a:ext cx="1802410" cy="2852640"/>
          </a:xfrm>
          <a:prstGeom prst="rect">
            <a:avLst/>
          </a:prstGeom>
          <a:ln w="57150" cmpd="thickThin">
            <a:solidFill>
              <a:srgbClr val="7F7F7F"/>
            </a:solidFill>
            <a:miter lim="800000"/>
          </a:ln>
        </p:spPr>
      </p:pic>
    </p:spTree>
    <p:extLst>
      <p:ext uri="{BB962C8B-B14F-4D97-AF65-F5344CB8AC3E}">
        <p14:creationId xmlns:p14="http://schemas.microsoft.com/office/powerpoint/2010/main" val="2517733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2D68376-8D25-4B15-A176-50EA88AED0C1}"/>
              </a:ext>
            </a:extLst>
          </p:cNvPr>
          <p:cNvSpPr>
            <a:spLocks noGrp="1"/>
          </p:cNvSpPr>
          <p:nvPr>
            <p:ph type="title"/>
          </p:nvPr>
        </p:nvSpPr>
        <p:spPr>
          <a:xfrm>
            <a:off x="952108" y="954757"/>
            <a:ext cx="2730414" cy="2169444"/>
          </a:xfrm>
        </p:spPr>
        <p:txBody>
          <a:bodyPr>
            <a:normAutofit/>
          </a:bodyPr>
          <a:lstStyle/>
          <a:p>
            <a:r>
              <a:rPr lang="en-US" b="1" dirty="0">
                <a:solidFill>
                  <a:srgbClr val="FFFFFF"/>
                </a:solidFill>
              </a:rPr>
              <a:t>Testing Trends</a:t>
            </a: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24D4738-1779-44B7-89B0-B6C575D82985}"/>
              </a:ext>
            </a:extLst>
          </p:cNvPr>
          <p:cNvSpPr>
            <a:spLocks noGrp="1"/>
          </p:cNvSpPr>
          <p:nvPr>
            <p:ph idx="1"/>
          </p:nvPr>
        </p:nvSpPr>
        <p:spPr>
          <a:xfrm>
            <a:off x="5140934" y="469900"/>
            <a:ext cx="5953630" cy="5405968"/>
          </a:xfrm>
        </p:spPr>
        <p:txBody>
          <a:bodyPr anchor="ctr">
            <a:normAutofit/>
          </a:bodyPr>
          <a:lstStyle/>
          <a:p>
            <a:r>
              <a:rPr lang="en-US" b="1" dirty="0"/>
              <a:t>Transcription</a:t>
            </a:r>
          </a:p>
          <a:p>
            <a:pPr lvl="1"/>
            <a:r>
              <a:rPr lang="en-US" sz="2400" b="1" dirty="0"/>
              <a:t>Spelling counts</a:t>
            </a:r>
          </a:p>
          <a:p>
            <a:pPr lvl="1"/>
            <a:r>
              <a:rPr lang="en-US" sz="2400" b="1" dirty="0"/>
              <a:t>Students should not initial the med sheet when completing transcription</a:t>
            </a:r>
          </a:p>
          <a:p>
            <a:pPr marL="457200" lvl="1" indent="0">
              <a:buNone/>
            </a:pPr>
            <a:endParaRPr lang="en-US" dirty="0"/>
          </a:p>
          <a:p>
            <a:endParaRPr lang="en-US" dirty="0"/>
          </a:p>
        </p:txBody>
      </p:sp>
      <p:pic>
        <p:nvPicPr>
          <p:cNvPr id="6146" name="Picture 2">
            <a:extLst>
              <a:ext uri="{C183D7F6-B498-43B3-948B-1728B52AA6E4}">
                <adec:decorative xmlns:adec="http://schemas.microsoft.com/office/drawing/2017/decorative" val="1"/>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99697" y="2747717"/>
            <a:ext cx="3044934" cy="3383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17478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grpSp>
        <p:nvGrpSpPr>
          <p:cNvPr id="192" name="Group 191">
            <a:extLst>
              <a:ext uri="{FF2B5EF4-FFF2-40B4-BE49-F238E27FC236}">
                <a16:creationId xmlns:a16="http://schemas.microsoft.com/office/drawing/2014/main" id="{DFB5D1BB-0703-437B-BD1E-1D07F8A27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93" name="Picture 192">
              <a:extLst>
                <a:ext uri="{FF2B5EF4-FFF2-40B4-BE49-F238E27FC236}">
                  <a16:creationId xmlns:a16="http://schemas.microsoft.com/office/drawing/2014/main" id="{3886586B-3F0F-4593-B272-AE75AD0F092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194" name="Rectangle 193">
              <a:extLst>
                <a:ext uri="{FF2B5EF4-FFF2-40B4-BE49-F238E27FC236}">
                  <a16:creationId xmlns:a16="http://schemas.microsoft.com/office/drawing/2014/main" id="{020DEB59-BF94-41B5-8F16-8B10442EE0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95" name="Picture 194">
              <a:extLst>
                <a:ext uri="{FF2B5EF4-FFF2-40B4-BE49-F238E27FC236}">
                  <a16:creationId xmlns:a16="http://schemas.microsoft.com/office/drawing/2014/main" id="{9A3BEF6F-FC03-43B1-8D1B-8DA3A360DBF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a:off x="-15736" y="3153832"/>
              <a:ext cx="777240" cy="606425"/>
            </a:xfrm>
            <a:prstGeom prst="rect">
              <a:avLst/>
            </a:prstGeom>
          </p:spPr>
        </p:pic>
        <p:pic>
          <p:nvPicPr>
            <p:cNvPr id="196" name="Picture 195">
              <a:extLst>
                <a:ext uri="{FF2B5EF4-FFF2-40B4-BE49-F238E27FC236}">
                  <a16:creationId xmlns:a16="http://schemas.microsoft.com/office/drawing/2014/main" id="{0F49BA32-A501-4C79-9A72-92587AB9EE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a:off x="11436986" y="3153832"/>
              <a:ext cx="777240" cy="606425"/>
            </a:xfrm>
            <a:prstGeom prst="rect">
              <a:avLst/>
            </a:prstGeom>
          </p:spPr>
        </p:pic>
      </p:grpSp>
      <p:cxnSp>
        <p:nvCxnSpPr>
          <p:cNvPr id="197" name="Straight Connector 196">
            <a:extLst>
              <a:ext uri="{FF2B5EF4-FFF2-40B4-BE49-F238E27FC236}">
                <a16:creationId xmlns:a16="http://schemas.microsoft.com/office/drawing/2014/main" id="{883F92AF-2403-4558-B1D7-72130A1E4B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98" name="Rectangle 197">
            <a:extLst>
              <a:ext uri="{FF2B5EF4-FFF2-40B4-BE49-F238E27FC236}">
                <a16:creationId xmlns:a16="http://schemas.microsoft.com/office/drawing/2014/main" id="{22AC0F86-9A78-4E84-A4B4-ADB8B2629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9" name="Group 198">
            <a:extLst>
              <a:ext uri="{FF2B5EF4-FFF2-40B4-BE49-F238E27FC236}">
                <a16:creationId xmlns:a16="http://schemas.microsoft.com/office/drawing/2014/main" id="{4AF78B9E-8BE2-4706-9377-A05FA25ABA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200" name="Picture 199">
              <a:extLst>
                <a:ext uri="{FF2B5EF4-FFF2-40B4-BE49-F238E27FC236}">
                  <a16:creationId xmlns:a16="http://schemas.microsoft.com/office/drawing/2014/main" id="{32CDFDE2-4DB3-4623-BA21-187D1B710FB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01" name="Rectangle 200">
              <a:extLst>
                <a:ext uri="{FF2B5EF4-FFF2-40B4-BE49-F238E27FC236}">
                  <a16:creationId xmlns:a16="http://schemas.microsoft.com/office/drawing/2014/main" id="{ED74B2AA-1443-4E9B-8462-F7F5B8525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02" name="Picture 201">
              <a:extLst>
                <a:ext uri="{FF2B5EF4-FFF2-40B4-BE49-F238E27FC236}">
                  <a16:creationId xmlns:a16="http://schemas.microsoft.com/office/drawing/2014/main" id="{9BB652B6-7300-49EC-9422-EF5342492AF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a:off x="-15736" y="3153832"/>
              <a:ext cx="777240" cy="606425"/>
            </a:xfrm>
            <a:prstGeom prst="rect">
              <a:avLst/>
            </a:prstGeom>
          </p:spPr>
        </p:pic>
        <p:pic>
          <p:nvPicPr>
            <p:cNvPr id="203" name="Picture 202">
              <a:extLst>
                <a:ext uri="{FF2B5EF4-FFF2-40B4-BE49-F238E27FC236}">
                  <a16:creationId xmlns:a16="http://schemas.microsoft.com/office/drawing/2014/main" id="{D0909587-01DE-424D-A15F-DAA28CF2CD3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a:off x="11436986" y="3153832"/>
              <a:ext cx="777240" cy="606425"/>
            </a:xfrm>
            <a:prstGeom prst="rect">
              <a:avLst/>
            </a:prstGeom>
          </p:spPr>
        </p:pic>
      </p:grpSp>
      <p:sp>
        <p:nvSpPr>
          <p:cNvPr id="4" name="Title 3"/>
          <p:cNvSpPr>
            <a:spLocks noGrp="1"/>
          </p:cNvSpPr>
          <p:nvPr>
            <p:ph type="title"/>
          </p:nvPr>
        </p:nvSpPr>
        <p:spPr>
          <a:xfrm>
            <a:off x="7535825" y="982132"/>
            <a:ext cx="3360772" cy="1303867"/>
          </a:xfrm>
        </p:spPr>
        <p:txBody>
          <a:bodyPr vert="horz" lIns="91440" tIns="45720" rIns="91440" bIns="45720" rtlCol="0" anchor="ctr">
            <a:normAutofit/>
          </a:bodyPr>
          <a:lstStyle/>
          <a:p>
            <a:r>
              <a:rPr lang="en-US" sz="4400" b="1" dirty="0"/>
              <a:t>Training</a:t>
            </a:r>
          </a:p>
        </p:txBody>
      </p:sp>
      <p:sp>
        <p:nvSpPr>
          <p:cNvPr id="204" name="Rectangle 203">
            <a:extLst>
              <a:ext uri="{FF2B5EF4-FFF2-40B4-BE49-F238E27FC236}">
                <a16:creationId xmlns:a16="http://schemas.microsoft.com/office/drawing/2014/main" id="{69A54E25-1C05-48E5-A5CC-3778C1D363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a:extLst>
              <a:ext uri="{C183D7F6-B498-43B3-948B-1728B52AA6E4}">
                <adec:decorative xmlns:adec="http://schemas.microsoft.com/office/drawing/2017/decorative" val="1"/>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b="-1"/>
          <a:stretch/>
        </p:blipFill>
        <p:spPr bwMode="auto">
          <a:xfrm>
            <a:off x="1412683" y="1410208"/>
            <a:ext cx="5278777" cy="385878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05" name="Straight Connector 204">
            <a:extLst>
              <a:ext uri="{FF2B5EF4-FFF2-40B4-BE49-F238E27FC236}">
                <a16:creationId xmlns:a16="http://schemas.microsoft.com/office/drawing/2014/main" id="{0E5D0023-B23E-4823-8D72-B07FFF8CAE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half" idx="2"/>
          </p:nvPr>
        </p:nvSpPr>
        <p:spPr>
          <a:xfrm>
            <a:off x="7535824" y="2556932"/>
            <a:ext cx="3360771" cy="3318936"/>
          </a:xfrm>
        </p:spPr>
        <p:txBody>
          <a:bodyPr vert="horz" lIns="91440" tIns="45720" rIns="91440" bIns="45720" rtlCol="0" anchor="t">
            <a:normAutofit/>
          </a:bodyPr>
          <a:lstStyle/>
          <a:p>
            <a:pPr marL="342900" indent="-342900" algn="l">
              <a:buFont typeface="Arial"/>
              <a:buChar char="•"/>
            </a:pPr>
            <a:r>
              <a:rPr lang="en-US" b="1" dirty="0"/>
              <a:t>Mapmass.com</a:t>
            </a:r>
          </a:p>
          <a:p>
            <a:pPr marL="342900" indent="-342900" algn="l">
              <a:buFont typeface="Arial"/>
              <a:buChar char="•"/>
            </a:pPr>
            <a:r>
              <a:rPr lang="en-US" b="1" dirty="0"/>
              <a:t>Moodle</a:t>
            </a:r>
          </a:p>
          <a:p>
            <a:pPr marL="342900" indent="-342900" algn="l">
              <a:buFont typeface="Arial"/>
              <a:buChar char="•"/>
            </a:pPr>
            <a:r>
              <a:rPr lang="en-US" b="1" dirty="0"/>
              <a:t>Center for Developmental Disabilities Evaluation and Research (CDDER)</a:t>
            </a:r>
          </a:p>
          <a:p>
            <a:pPr marL="342900" indent="-342900" algn="l">
              <a:buFont typeface="Arial"/>
              <a:buChar char="•"/>
            </a:pPr>
            <a:endParaRPr lang="en-US" b="1" dirty="0"/>
          </a:p>
        </p:txBody>
      </p:sp>
    </p:spTree>
    <p:extLst>
      <p:ext uri="{BB962C8B-B14F-4D97-AF65-F5344CB8AC3E}">
        <p14:creationId xmlns:p14="http://schemas.microsoft.com/office/powerpoint/2010/main" val="6684864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DFB5D1BB-0703-437B-BD1E-1D07F8A27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72" name="Picture 71">
              <a:extLst>
                <a:ext uri="{FF2B5EF4-FFF2-40B4-BE49-F238E27FC236}">
                  <a16:creationId xmlns:a16="http://schemas.microsoft.com/office/drawing/2014/main" id="{3886586B-3F0F-4593-B272-AE75AD0F092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73" name="Rectangle 72">
              <a:extLst>
                <a:ext uri="{FF2B5EF4-FFF2-40B4-BE49-F238E27FC236}">
                  <a16:creationId xmlns:a16="http://schemas.microsoft.com/office/drawing/2014/main" id="{020DEB59-BF94-41B5-8F16-8B10442EE0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4" name="Picture 73">
              <a:extLst>
                <a:ext uri="{FF2B5EF4-FFF2-40B4-BE49-F238E27FC236}">
                  <a16:creationId xmlns:a16="http://schemas.microsoft.com/office/drawing/2014/main" id="{9A3BEF6F-FC03-43B1-8D1B-8DA3A360DBF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a:off x="-15736" y="3153832"/>
              <a:ext cx="777240" cy="606425"/>
            </a:xfrm>
            <a:prstGeom prst="rect">
              <a:avLst/>
            </a:prstGeom>
          </p:spPr>
        </p:pic>
        <p:pic>
          <p:nvPicPr>
            <p:cNvPr id="75" name="Picture 74">
              <a:extLst>
                <a:ext uri="{FF2B5EF4-FFF2-40B4-BE49-F238E27FC236}">
                  <a16:creationId xmlns:a16="http://schemas.microsoft.com/office/drawing/2014/main" id="{0F49BA32-A501-4C79-9A72-92587AB9EE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a:off x="11436986" y="3153832"/>
              <a:ext cx="777240" cy="606425"/>
            </a:xfrm>
            <a:prstGeom prst="rect">
              <a:avLst/>
            </a:prstGeom>
          </p:spPr>
        </p:pic>
      </p:grpSp>
      <p:cxnSp>
        <p:nvCxnSpPr>
          <p:cNvPr id="77" name="Straight Connector 76">
            <a:extLst>
              <a:ext uri="{FF2B5EF4-FFF2-40B4-BE49-F238E27FC236}">
                <a16:creationId xmlns:a16="http://schemas.microsoft.com/office/drawing/2014/main" id="{883F92AF-2403-4558-B1D7-72130A1E4B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79" name="Rectangle 78">
            <a:extLst>
              <a:ext uri="{FF2B5EF4-FFF2-40B4-BE49-F238E27FC236}">
                <a16:creationId xmlns:a16="http://schemas.microsoft.com/office/drawing/2014/main" id="{22AC0F86-9A78-4E84-A4B4-ADB8B2629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a:extLst>
              <a:ext uri="{FF2B5EF4-FFF2-40B4-BE49-F238E27FC236}">
                <a16:creationId xmlns:a16="http://schemas.microsoft.com/office/drawing/2014/main" id="{4AF78B9E-8BE2-4706-9377-A05FA25ABA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82" name="Picture 81">
              <a:extLst>
                <a:ext uri="{FF2B5EF4-FFF2-40B4-BE49-F238E27FC236}">
                  <a16:creationId xmlns:a16="http://schemas.microsoft.com/office/drawing/2014/main" id="{32CDFDE2-4DB3-4623-BA21-187D1B710FB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83" name="Rectangle 82">
              <a:extLst>
                <a:ext uri="{FF2B5EF4-FFF2-40B4-BE49-F238E27FC236}">
                  <a16:creationId xmlns:a16="http://schemas.microsoft.com/office/drawing/2014/main" id="{ED74B2AA-1443-4E9B-8462-F7F5B8525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84" name="Picture 83">
              <a:extLst>
                <a:ext uri="{FF2B5EF4-FFF2-40B4-BE49-F238E27FC236}">
                  <a16:creationId xmlns:a16="http://schemas.microsoft.com/office/drawing/2014/main" id="{9BB652B6-7300-49EC-9422-EF5342492AF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a:off x="-15736" y="3153832"/>
              <a:ext cx="777240" cy="606425"/>
            </a:xfrm>
            <a:prstGeom prst="rect">
              <a:avLst/>
            </a:prstGeom>
          </p:spPr>
        </p:pic>
        <p:pic>
          <p:nvPicPr>
            <p:cNvPr id="85" name="Picture 84">
              <a:extLst>
                <a:ext uri="{FF2B5EF4-FFF2-40B4-BE49-F238E27FC236}">
                  <a16:creationId xmlns:a16="http://schemas.microsoft.com/office/drawing/2014/main" id="{D0909587-01DE-424D-A15F-DAA28CF2CD3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a:off x="11436986" y="3153832"/>
              <a:ext cx="777240" cy="606425"/>
            </a:xfrm>
            <a:prstGeom prst="rect">
              <a:avLst/>
            </a:prstGeom>
          </p:spPr>
        </p:pic>
      </p:grpSp>
      <p:sp>
        <p:nvSpPr>
          <p:cNvPr id="4" name="Title 3"/>
          <p:cNvSpPr>
            <a:spLocks noGrp="1"/>
          </p:cNvSpPr>
          <p:nvPr>
            <p:ph type="title"/>
          </p:nvPr>
        </p:nvSpPr>
        <p:spPr>
          <a:xfrm>
            <a:off x="7535825" y="982132"/>
            <a:ext cx="3360772" cy="1303867"/>
          </a:xfrm>
        </p:spPr>
        <p:txBody>
          <a:bodyPr vert="horz" lIns="91440" tIns="45720" rIns="91440" bIns="45720" rtlCol="0" anchor="ctr">
            <a:normAutofit/>
          </a:bodyPr>
          <a:lstStyle/>
          <a:p>
            <a:r>
              <a:rPr lang="en-US" sz="4400" b="1" dirty="0"/>
              <a:t>Testing</a:t>
            </a:r>
          </a:p>
        </p:txBody>
      </p:sp>
      <p:sp>
        <p:nvSpPr>
          <p:cNvPr id="87" name="Rectangle 86">
            <a:extLst>
              <a:ext uri="{FF2B5EF4-FFF2-40B4-BE49-F238E27FC236}">
                <a16:creationId xmlns:a16="http://schemas.microsoft.com/office/drawing/2014/main" id="{69A54E25-1C05-48E5-A5CC-3778C1D363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a:extLst>
              <a:ext uri="{C183D7F6-B498-43B3-948B-1728B52AA6E4}">
                <adec:decorative xmlns:adec="http://schemas.microsoft.com/office/drawing/2017/decorative" val="1"/>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b="-1"/>
          <a:stretch/>
        </p:blipFill>
        <p:spPr bwMode="auto">
          <a:xfrm>
            <a:off x="1412683" y="1410208"/>
            <a:ext cx="5278777" cy="385878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9" name="Straight Connector 88">
            <a:extLst>
              <a:ext uri="{FF2B5EF4-FFF2-40B4-BE49-F238E27FC236}">
                <a16:creationId xmlns:a16="http://schemas.microsoft.com/office/drawing/2014/main" id="{0E5D0023-B23E-4823-8D72-B07FFF8CAE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half" idx="2"/>
          </p:nvPr>
        </p:nvSpPr>
        <p:spPr>
          <a:xfrm>
            <a:off x="7535824" y="2556932"/>
            <a:ext cx="3360771" cy="3318936"/>
          </a:xfrm>
        </p:spPr>
        <p:txBody>
          <a:bodyPr vert="horz" lIns="91440" tIns="45720" rIns="91440" bIns="45720" rtlCol="0" anchor="t">
            <a:normAutofit/>
          </a:bodyPr>
          <a:lstStyle/>
          <a:p>
            <a:pPr algn="l">
              <a:buFont typeface="Arial"/>
              <a:buChar char="•"/>
            </a:pPr>
            <a:r>
              <a:rPr lang="en-US" b="1" dirty="0"/>
              <a:t>D&amp;S Diversified Technologies</a:t>
            </a:r>
          </a:p>
          <a:p>
            <a:pPr marL="342900" indent="-342900" algn="l">
              <a:buFont typeface="Arial"/>
              <a:buChar char="•"/>
            </a:pPr>
            <a:r>
              <a:rPr lang="en-US" b="1" dirty="0">
                <a:hlinkClick r:id="rId7"/>
              </a:rPr>
              <a:t>www.hdmaster.com</a:t>
            </a:r>
            <a:endParaRPr lang="en-US" b="1" dirty="0"/>
          </a:p>
          <a:p>
            <a:pPr marL="342900" indent="-342900" algn="l">
              <a:buFont typeface="Arial"/>
              <a:buChar char="•"/>
            </a:pPr>
            <a:r>
              <a:rPr lang="en-US" b="1" dirty="0"/>
              <a:t>Testmaster Universe (TMU</a:t>
            </a:r>
            <a:r>
              <a:rPr lang="en-US" b="1" dirty="0">
                <a:sym typeface="Symbol"/>
              </a:rPr>
              <a:t></a:t>
            </a:r>
            <a:r>
              <a:rPr lang="en-US" b="1" dirty="0"/>
              <a:t>)</a:t>
            </a:r>
          </a:p>
          <a:p>
            <a:pPr marL="800100" lvl="1" indent="-342900">
              <a:buFont typeface="Arial"/>
              <a:buChar char="•"/>
            </a:pPr>
            <a:r>
              <a:rPr lang="en-US" sz="1800" b="1" dirty="0"/>
              <a:t>ma.tmuniverse.com </a:t>
            </a:r>
          </a:p>
        </p:txBody>
      </p:sp>
    </p:spTree>
    <p:extLst>
      <p:ext uri="{BB962C8B-B14F-4D97-AF65-F5344CB8AC3E}">
        <p14:creationId xmlns:p14="http://schemas.microsoft.com/office/powerpoint/2010/main" val="553513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68D3EAE6-5AC4-4EF7-BA5E-FF047F0576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42" name="Picture 41">
              <a:extLst>
                <a:ext uri="{FF2B5EF4-FFF2-40B4-BE49-F238E27FC236}">
                  <a16:creationId xmlns:a16="http://schemas.microsoft.com/office/drawing/2014/main" id="{25223CC4-CEF2-43BE-A268-7574A7F5721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43" name="Rectangle 42">
              <a:extLst>
                <a:ext uri="{FF2B5EF4-FFF2-40B4-BE49-F238E27FC236}">
                  <a16:creationId xmlns:a16="http://schemas.microsoft.com/office/drawing/2014/main" id="{0AD518D9-DA34-42A4-AE7C-2449A29A2A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44" name="Picture 43">
              <a:extLst>
                <a:ext uri="{FF2B5EF4-FFF2-40B4-BE49-F238E27FC236}">
                  <a16:creationId xmlns:a16="http://schemas.microsoft.com/office/drawing/2014/main" id="{F57E9183-A8C2-4E29-854A-122252F8C7B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a:off x="-16934" y="3147609"/>
              <a:ext cx="2478024" cy="612648"/>
            </a:xfrm>
            <a:prstGeom prst="rect">
              <a:avLst/>
            </a:prstGeom>
          </p:spPr>
        </p:pic>
        <p:pic>
          <p:nvPicPr>
            <p:cNvPr id="45" name="Picture 44">
              <a:extLst>
                <a:ext uri="{FF2B5EF4-FFF2-40B4-BE49-F238E27FC236}">
                  <a16:creationId xmlns:a16="http://schemas.microsoft.com/office/drawing/2014/main" id="{427F9D8B-907D-42F0-8748-A986C12C509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a:off x="9736202" y="3147609"/>
              <a:ext cx="2478024" cy="612648"/>
            </a:xfrm>
            <a:prstGeom prst="rect">
              <a:avLst/>
            </a:prstGeom>
          </p:spPr>
        </p:pic>
      </p:grpSp>
      <p:cxnSp>
        <p:nvCxnSpPr>
          <p:cNvPr id="47" name="Straight Connector 46">
            <a:extLst>
              <a:ext uri="{FF2B5EF4-FFF2-40B4-BE49-F238E27FC236}">
                <a16:creationId xmlns:a16="http://schemas.microsoft.com/office/drawing/2014/main" id="{2127D324-ED99-4DAD-96B2-75E77B6EE6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49" name="Rectangle 48">
            <a:extLst>
              <a:ext uri="{FF2B5EF4-FFF2-40B4-BE49-F238E27FC236}">
                <a16:creationId xmlns:a16="http://schemas.microsoft.com/office/drawing/2014/main" id="{C458EB8A-C7C5-4211-9687-A5EE0C6DD0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5D94D4E-6D90-4017-88B5-20FB900382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86"/>
            <a:ext cx="12229962" cy="6856214"/>
            <a:chOff x="-15736" y="0"/>
            <a:chExt cx="12229962" cy="6856214"/>
          </a:xfrm>
        </p:grpSpPr>
        <p:pic>
          <p:nvPicPr>
            <p:cNvPr id="52" name="Picture 51">
              <a:extLst>
                <a:ext uri="{FF2B5EF4-FFF2-40B4-BE49-F238E27FC236}">
                  <a16:creationId xmlns:a16="http://schemas.microsoft.com/office/drawing/2014/main" id="{55383EC4-D6DD-4C5A-913E-9FBB97309C9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6"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53" name="Rectangle 52">
              <a:extLst>
                <a:ext uri="{FF2B5EF4-FFF2-40B4-BE49-F238E27FC236}">
                  <a16:creationId xmlns:a16="http://schemas.microsoft.com/office/drawing/2014/main" id="{C9779F7A-4308-4A06-9EE1-97A003037C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54" name="Picture 53">
              <a:extLst>
                <a:ext uri="{FF2B5EF4-FFF2-40B4-BE49-F238E27FC236}">
                  <a16:creationId xmlns:a16="http://schemas.microsoft.com/office/drawing/2014/main" id="{A0F2FC2F-2244-4240-94B0-9D51B33BA54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cstate="email">
              <a:extLst>
                <a:ext uri="{28A0092B-C50C-407E-A947-70E740481C1C}">
                  <a14:useLocalDpi xmlns:a14="http://schemas.microsoft.com/office/drawing/2010/main"/>
                </a:ext>
              </a:extLst>
            </a:blip>
            <a:srcRect/>
            <a:stretch/>
          </p:blipFill>
          <p:spPr>
            <a:xfrm>
              <a:off x="-15736" y="3153832"/>
              <a:ext cx="777240" cy="606425"/>
            </a:xfrm>
            <a:prstGeom prst="rect">
              <a:avLst/>
            </a:prstGeom>
          </p:spPr>
        </p:pic>
        <p:pic>
          <p:nvPicPr>
            <p:cNvPr id="55" name="Picture 54">
              <a:extLst>
                <a:ext uri="{FF2B5EF4-FFF2-40B4-BE49-F238E27FC236}">
                  <a16:creationId xmlns:a16="http://schemas.microsoft.com/office/drawing/2014/main" id="{03307054-69F1-41D9-993D-AE5A21F8696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cstate="email">
              <a:extLst>
                <a:ext uri="{28A0092B-C50C-407E-A947-70E740481C1C}">
                  <a14:useLocalDpi xmlns:a14="http://schemas.microsoft.com/office/drawing/2010/main"/>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90419BD0-F5AD-4972-B919-6649F5F6F450}"/>
              </a:ext>
            </a:extLst>
          </p:cNvPr>
          <p:cNvSpPr>
            <a:spLocks noGrp="1"/>
          </p:cNvSpPr>
          <p:nvPr>
            <p:ph type="title"/>
          </p:nvPr>
        </p:nvSpPr>
        <p:spPr>
          <a:xfrm>
            <a:off x="1102619" y="4404852"/>
            <a:ext cx="9989677" cy="1054745"/>
          </a:xfrm>
        </p:spPr>
        <p:txBody>
          <a:bodyPr vert="horz" lIns="91440" tIns="45720" rIns="91440" bIns="45720" rtlCol="0" anchor="b">
            <a:normAutofit/>
          </a:bodyPr>
          <a:lstStyle/>
          <a:p>
            <a:r>
              <a:rPr lang="en-US" sz="5400" b="1" kern="1200" cap="none" dirty="0">
                <a:ln w="3175" cmpd="sng">
                  <a:noFill/>
                </a:ln>
                <a:solidFill>
                  <a:schemeClr val="tx1">
                    <a:lumMod val="85000"/>
                    <a:lumOff val="15000"/>
                  </a:schemeClr>
                </a:solidFill>
                <a:effectLst/>
                <a:latin typeface="+mj-lt"/>
                <a:ea typeface="+mj-ea"/>
                <a:cs typeface="+mj-cs"/>
              </a:rPr>
              <a:t>Multiple Med Pass Video</a:t>
            </a:r>
          </a:p>
        </p:txBody>
      </p:sp>
      <p:sp>
        <p:nvSpPr>
          <p:cNvPr id="3" name="Text Placeholder 2">
            <a:extLst>
              <a:ext uri="{FF2B5EF4-FFF2-40B4-BE49-F238E27FC236}">
                <a16:creationId xmlns:a16="http://schemas.microsoft.com/office/drawing/2014/main" id="{08ED7910-A930-4811-A95C-1D66089BC2AB}"/>
              </a:ext>
            </a:extLst>
          </p:cNvPr>
          <p:cNvSpPr>
            <a:spLocks noGrp="1"/>
          </p:cNvSpPr>
          <p:nvPr>
            <p:ph type="body" idx="1"/>
          </p:nvPr>
        </p:nvSpPr>
        <p:spPr>
          <a:xfrm>
            <a:off x="1298448" y="5565530"/>
            <a:ext cx="9603727" cy="405501"/>
          </a:xfrm>
        </p:spPr>
        <p:txBody>
          <a:bodyPr vert="horz" lIns="91440" tIns="45720" rIns="91440" bIns="45720" rtlCol="0" anchor="t">
            <a:noAutofit/>
          </a:bodyPr>
          <a:lstStyle/>
          <a:p>
            <a:r>
              <a:rPr lang="en-US" dirty="0"/>
              <a:t>How to prepare more than one medication for the same person</a:t>
            </a:r>
          </a:p>
        </p:txBody>
      </p:sp>
      <p:sp>
        <p:nvSpPr>
          <p:cNvPr id="57" name="Rectangle 56">
            <a:extLst>
              <a:ext uri="{FF2B5EF4-FFF2-40B4-BE49-F238E27FC236}">
                <a16:creationId xmlns:a16="http://schemas.microsoft.com/office/drawing/2014/main" id="{B6E7B777-18B2-4C35-B506-702DC68D25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11086" y="1092200"/>
            <a:ext cx="8962768" cy="3128346"/>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AP Mass home page with a green arrow pointing to the &quot;Trainer Resources&quot; section">
            <a:extLst>
              <a:ext uri="{FF2B5EF4-FFF2-40B4-BE49-F238E27FC236}">
                <a16:creationId xmlns:a16="http://schemas.microsoft.com/office/drawing/2014/main" id="{7C47F049-8170-4C8B-8B73-15AB078B59D4}"/>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776502" y="1257341"/>
            <a:ext cx="4243375" cy="2798064"/>
          </a:xfrm>
          <a:prstGeom prst="rect">
            <a:avLst/>
          </a:prstGeom>
        </p:spPr>
      </p:pic>
      <p:pic>
        <p:nvPicPr>
          <p:cNvPr id="4" name="Picture 3">
            <a:extLst>
              <a:ext uri="{FF2B5EF4-FFF2-40B4-BE49-F238E27FC236}">
                <a16:creationId xmlns:a16="http://schemas.microsoft.com/office/drawing/2014/main" id="{CCD95121-BB6E-4B59-B7E8-0930B58112AF}"/>
              </a:ext>
              <a:ext uri="{C183D7F6-B498-43B3-948B-1728B52AA6E4}">
                <adec:decorative xmlns:adec="http://schemas.microsoft.com/office/drawing/2017/decorative" val="1"/>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6180744" y="1257341"/>
            <a:ext cx="4227694" cy="2798064"/>
          </a:xfrm>
          <a:prstGeom prst="rect">
            <a:avLst/>
          </a:prstGeom>
        </p:spPr>
      </p:pic>
      <p:cxnSp>
        <p:nvCxnSpPr>
          <p:cNvPr id="59" name="Straight Connector 58">
            <a:extLst>
              <a:ext uri="{FF2B5EF4-FFF2-40B4-BE49-F238E27FC236}">
                <a16:creationId xmlns:a16="http://schemas.microsoft.com/office/drawing/2014/main" id="{ADF7A100-AC98-48E5-8ADC-222C893FB29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164080" y="5518838"/>
            <a:ext cx="7863840"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Up Arrow 5">
            <a:extLst>
              <a:ext uri="{C183D7F6-B498-43B3-948B-1728B52AA6E4}">
                <adec:decorative xmlns:adec="http://schemas.microsoft.com/office/drawing/2017/decorative" val="1"/>
              </a:ext>
            </a:extLst>
          </p:cNvPr>
          <p:cNvSpPr/>
          <p:nvPr/>
        </p:nvSpPr>
        <p:spPr>
          <a:xfrm>
            <a:off x="2509975" y="3693246"/>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61264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03E8C8A2-D2DA-42F8-84AA-AC5AB4251D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33" name="Picture 32">
              <a:extLst>
                <a:ext uri="{FF2B5EF4-FFF2-40B4-BE49-F238E27FC236}">
                  <a16:creationId xmlns:a16="http://schemas.microsoft.com/office/drawing/2014/main" id="{9A5D1FE1-4883-49B4-AD3E-D0A3F8DCE12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34" name="Rectangle 33">
              <a:extLst>
                <a:ext uri="{FF2B5EF4-FFF2-40B4-BE49-F238E27FC236}">
                  <a16:creationId xmlns:a16="http://schemas.microsoft.com/office/drawing/2014/main" id="{7F829EAE-7CB1-410F-BAF1-55BD6DC249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35" name="Picture 34">
              <a:extLst>
                <a:ext uri="{FF2B5EF4-FFF2-40B4-BE49-F238E27FC236}">
                  <a16:creationId xmlns:a16="http://schemas.microsoft.com/office/drawing/2014/main" id="{4EA5F8CE-974F-4443-AB3C-4799C332304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a:off x="-16934" y="3147609"/>
              <a:ext cx="2478024" cy="612648"/>
            </a:xfrm>
            <a:prstGeom prst="rect">
              <a:avLst/>
            </a:prstGeom>
          </p:spPr>
        </p:pic>
        <p:pic>
          <p:nvPicPr>
            <p:cNvPr id="36" name="Picture 35">
              <a:extLst>
                <a:ext uri="{FF2B5EF4-FFF2-40B4-BE49-F238E27FC236}">
                  <a16:creationId xmlns:a16="http://schemas.microsoft.com/office/drawing/2014/main" id="{94075D0C-1739-4729-A5C8-5C5707A942F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a:off x="9736202" y="3147609"/>
              <a:ext cx="2478024" cy="612648"/>
            </a:xfrm>
            <a:prstGeom prst="rect">
              <a:avLst/>
            </a:prstGeom>
          </p:spPr>
        </p:pic>
      </p:grpSp>
      <p:cxnSp>
        <p:nvCxnSpPr>
          <p:cNvPr id="38" name="Straight Connector 37">
            <a:extLst>
              <a:ext uri="{FF2B5EF4-FFF2-40B4-BE49-F238E27FC236}">
                <a16:creationId xmlns:a16="http://schemas.microsoft.com/office/drawing/2014/main" id="{0DFD28A6-39F3-425F-8050-E5BF1B4523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40" name="Rectangle 39">
            <a:extLst>
              <a:ext uri="{FF2B5EF4-FFF2-40B4-BE49-F238E27FC236}">
                <a16:creationId xmlns:a16="http://schemas.microsoft.com/office/drawing/2014/main" id="{51D58666-E26B-4EAE-AA74-9C74E4BAF3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67288C4F-0F6C-4226-B8D2-C0EE4786C5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29962" cy="6856214"/>
            <a:chOff x="-15736" y="0"/>
            <a:chExt cx="12229962" cy="6856214"/>
          </a:xfrm>
        </p:grpSpPr>
        <p:pic>
          <p:nvPicPr>
            <p:cNvPr id="43" name="Picture 42">
              <a:extLst>
                <a:ext uri="{FF2B5EF4-FFF2-40B4-BE49-F238E27FC236}">
                  <a16:creationId xmlns:a16="http://schemas.microsoft.com/office/drawing/2014/main" id="{DA0DC220-B0FC-4268-9E45-0705DA26964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6"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44" name="Rectangle 43">
              <a:extLst>
                <a:ext uri="{FF2B5EF4-FFF2-40B4-BE49-F238E27FC236}">
                  <a16:creationId xmlns:a16="http://schemas.microsoft.com/office/drawing/2014/main" id="{5D2CA09E-2D13-478A-A98B-3A66ED6468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45" name="Picture 44">
              <a:extLst>
                <a:ext uri="{FF2B5EF4-FFF2-40B4-BE49-F238E27FC236}">
                  <a16:creationId xmlns:a16="http://schemas.microsoft.com/office/drawing/2014/main" id="{E14C9FAD-7A39-47B3-9F08-4C4F9DA206D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cstate="email">
              <a:extLst>
                <a:ext uri="{28A0092B-C50C-407E-A947-70E740481C1C}">
                  <a14:useLocalDpi xmlns:a14="http://schemas.microsoft.com/office/drawing/2010/main"/>
                </a:ext>
              </a:extLst>
            </a:blip>
            <a:srcRect/>
            <a:stretch/>
          </p:blipFill>
          <p:spPr>
            <a:xfrm>
              <a:off x="-15736" y="3153832"/>
              <a:ext cx="777240" cy="606425"/>
            </a:xfrm>
            <a:prstGeom prst="rect">
              <a:avLst/>
            </a:prstGeom>
          </p:spPr>
        </p:pic>
        <p:pic>
          <p:nvPicPr>
            <p:cNvPr id="46" name="Picture 45">
              <a:extLst>
                <a:ext uri="{FF2B5EF4-FFF2-40B4-BE49-F238E27FC236}">
                  <a16:creationId xmlns:a16="http://schemas.microsoft.com/office/drawing/2014/main" id="{FDCB6FF3-6165-4BB2-80C5-7A6D0D25D56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cstate="email">
              <a:extLst>
                <a:ext uri="{28A0092B-C50C-407E-A947-70E740481C1C}">
                  <a14:useLocalDpi xmlns:a14="http://schemas.microsoft.com/office/drawing/2010/main"/>
                </a:ext>
              </a:extLst>
            </a:blip>
            <a:srcRect/>
            <a:stretch/>
          </p:blipFill>
          <p:spPr>
            <a:xfrm>
              <a:off x="11436986" y="3153832"/>
              <a:ext cx="777240" cy="606425"/>
            </a:xfrm>
            <a:prstGeom prst="rect">
              <a:avLst/>
            </a:prstGeom>
          </p:spPr>
        </p:pic>
      </p:grpSp>
      <p:sp>
        <p:nvSpPr>
          <p:cNvPr id="2" name="Title 1"/>
          <p:cNvSpPr>
            <a:spLocks noGrp="1"/>
          </p:cNvSpPr>
          <p:nvPr>
            <p:ph type="title"/>
          </p:nvPr>
        </p:nvSpPr>
        <p:spPr>
          <a:xfrm>
            <a:off x="1072267" y="1041401"/>
            <a:ext cx="6528018" cy="2345264"/>
          </a:xfrm>
        </p:spPr>
        <p:txBody>
          <a:bodyPr vert="horz" lIns="91440" tIns="45720" rIns="91440" bIns="45720" rtlCol="0" anchor="b">
            <a:normAutofit/>
          </a:bodyPr>
          <a:lstStyle/>
          <a:p>
            <a:r>
              <a:rPr lang="en-US" sz="5400" b="1" dirty="0"/>
              <a:t>MAP Focus Group </a:t>
            </a:r>
          </a:p>
        </p:txBody>
      </p:sp>
      <p:sp>
        <p:nvSpPr>
          <p:cNvPr id="3" name="Text Placeholder 2"/>
          <p:cNvSpPr>
            <a:spLocks noGrp="1"/>
          </p:cNvSpPr>
          <p:nvPr>
            <p:ph type="body" idx="1"/>
          </p:nvPr>
        </p:nvSpPr>
        <p:spPr>
          <a:xfrm>
            <a:off x="1072267" y="3657597"/>
            <a:ext cx="6528018" cy="1320802"/>
          </a:xfrm>
        </p:spPr>
        <p:txBody>
          <a:bodyPr vert="horz" lIns="91440" tIns="45720" rIns="91440" bIns="45720" rtlCol="0" anchor="t">
            <a:normAutofit/>
          </a:bodyPr>
          <a:lstStyle/>
          <a:p>
            <a:r>
              <a:rPr lang="en-US" b="1" dirty="0"/>
              <a:t>Training Challenges and Strategies</a:t>
            </a:r>
          </a:p>
        </p:txBody>
      </p:sp>
      <p:cxnSp>
        <p:nvCxnSpPr>
          <p:cNvPr id="48" name="Straight Connector 47">
            <a:extLst>
              <a:ext uri="{FF2B5EF4-FFF2-40B4-BE49-F238E27FC236}">
                <a16:creationId xmlns:a16="http://schemas.microsoft.com/office/drawing/2014/main" id="{EE0488CE-8E24-413E-B105-426B0506EB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08045" y="3541181"/>
            <a:ext cx="6492240" cy="0"/>
          </a:xfrm>
          <a:prstGeom prst="line">
            <a:avLst/>
          </a:prstGeom>
        </p:spPr>
        <p:style>
          <a:lnRef idx="2">
            <a:schemeClr val="accent1"/>
          </a:lnRef>
          <a:fillRef idx="0">
            <a:schemeClr val="accent1"/>
          </a:fillRef>
          <a:effectRef idx="1">
            <a:schemeClr val="accent1"/>
          </a:effectRef>
          <a:fontRef idx="minor">
            <a:schemeClr val="tx1"/>
          </a:fontRef>
        </p:style>
      </p:cxnSp>
      <p:pic>
        <p:nvPicPr>
          <p:cNvPr id="1026" name="Picture 2">
            <a:extLst>
              <a:ext uri="{C183D7F6-B498-43B3-948B-1728B52AA6E4}">
                <adec:decorative xmlns:adec="http://schemas.microsoft.com/office/drawing/2017/decorative" val="1"/>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7541157" y="737376"/>
            <a:ext cx="3911565" cy="5442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78622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03E8C8A2-D2DA-42F8-84AA-AC5AB4251D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33" name="Picture 32">
              <a:extLst>
                <a:ext uri="{FF2B5EF4-FFF2-40B4-BE49-F238E27FC236}">
                  <a16:creationId xmlns:a16="http://schemas.microsoft.com/office/drawing/2014/main" id="{9A5D1FE1-4883-49B4-AD3E-D0A3F8DCE12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34" name="Rectangle 33">
              <a:extLst>
                <a:ext uri="{FF2B5EF4-FFF2-40B4-BE49-F238E27FC236}">
                  <a16:creationId xmlns:a16="http://schemas.microsoft.com/office/drawing/2014/main" id="{7F829EAE-7CB1-410F-BAF1-55BD6DC249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35" name="Picture 34">
              <a:extLst>
                <a:ext uri="{FF2B5EF4-FFF2-40B4-BE49-F238E27FC236}">
                  <a16:creationId xmlns:a16="http://schemas.microsoft.com/office/drawing/2014/main" id="{4EA5F8CE-974F-4443-AB3C-4799C332304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a:off x="-16934" y="3147609"/>
              <a:ext cx="2478024" cy="612648"/>
            </a:xfrm>
            <a:prstGeom prst="rect">
              <a:avLst/>
            </a:prstGeom>
          </p:spPr>
        </p:pic>
        <p:pic>
          <p:nvPicPr>
            <p:cNvPr id="36" name="Picture 35">
              <a:extLst>
                <a:ext uri="{FF2B5EF4-FFF2-40B4-BE49-F238E27FC236}">
                  <a16:creationId xmlns:a16="http://schemas.microsoft.com/office/drawing/2014/main" id="{94075D0C-1739-4729-A5C8-5C5707A942F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a:off x="9736202" y="3147609"/>
              <a:ext cx="2478024" cy="612648"/>
            </a:xfrm>
            <a:prstGeom prst="rect">
              <a:avLst/>
            </a:prstGeom>
          </p:spPr>
        </p:pic>
      </p:grpSp>
      <p:cxnSp>
        <p:nvCxnSpPr>
          <p:cNvPr id="38" name="Straight Connector 37">
            <a:extLst>
              <a:ext uri="{FF2B5EF4-FFF2-40B4-BE49-F238E27FC236}">
                <a16:creationId xmlns:a16="http://schemas.microsoft.com/office/drawing/2014/main" id="{0DFD28A6-39F3-425F-8050-E5BF1B4523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40" name="Rectangle 39">
            <a:extLst>
              <a:ext uri="{FF2B5EF4-FFF2-40B4-BE49-F238E27FC236}">
                <a16:creationId xmlns:a16="http://schemas.microsoft.com/office/drawing/2014/main" id="{51D58666-E26B-4EAE-AA74-9C74E4BAF3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67288C4F-0F6C-4226-B8D2-C0EE4786C5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29962" cy="6856214"/>
            <a:chOff x="-15736" y="0"/>
            <a:chExt cx="12229962" cy="6856214"/>
          </a:xfrm>
        </p:grpSpPr>
        <p:pic>
          <p:nvPicPr>
            <p:cNvPr id="43" name="Picture 42">
              <a:extLst>
                <a:ext uri="{FF2B5EF4-FFF2-40B4-BE49-F238E27FC236}">
                  <a16:creationId xmlns:a16="http://schemas.microsoft.com/office/drawing/2014/main" id="{DA0DC220-B0FC-4268-9E45-0705DA26964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6"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44" name="Rectangle 43">
              <a:extLst>
                <a:ext uri="{FF2B5EF4-FFF2-40B4-BE49-F238E27FC236}">
                  <a16:creationId xmlns:a16="http://schemas.microsoft.com/office/drawing/2014/main" id="{5D2CA09E-2D13-478A-A98B-3A66ED6468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45" name="Picture 44">
              <a:extLst>
                <a:ext uri="{FF2B5EF4-FFF2-40B4-BE49-F238E27FC236}">
                  <a16:creationId xmlns:a16="http://schemas.microsoft.com/office/drawing/2014/main" id="{E14C9FAD-7A39-47B3-9F08-4C4F9DA206D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cstate="email">
              <a:extLst>
                <a:ext uri="{28A0092B-C50C-407E-A947-70E740481C1C}">
                  <a14:useLocalDpi xmlns:a14="http://schemas.microsoft.com/office/drawing/2010/main"/>
                </a:ext>
              </a:extLst>
            </a:blip>
            <a:srcRect/>
            <a:stretch/>
          </p:blipFill>
          <p:spPr>
            <a:xfrm>
              <a:off x="-15736" y="3153832"/>
              <a:ext cx="777240" cy="606425"/>
            </a:xfrm>
            <a:prstGeom prst="rect">
              <a:avLst/>
            </a:prstGeom>
          </p:spPr>
        </p:pic>
        <p:pic>
          <p:nvPicPr>
            <p:cNvPr id="46" name="Picture 45">
              <a:extLst>
                <a:ext uri="{FF2B5EF4-FFF2-40B4-BE49-F238E27FC236}">
                  <a16:creationId xmlns:a16="http://schemas.microsoft.com/office/drawing/2014/main" id="{FDCB6FF3-6165-4BB2-80C5-7A6D0D25D56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cstate="email">
              <a:extLst>
                <a:ext uri="{28A0092B-C50C-407E-A947-70E740481C1C}">
                  <a14:useLocalDpi xmlns:a14="http://schemas.microsoft.com/office/drawing/2010/main"/>
                </a:ext>
              </a:extLst>
            </a:blip>
            <a:srcRect/>
            <a:stretch/>
          </p:blipFill>
          <p:spPr>
            <a:xfrm>
              <a:off x="11436986" y="3153832"/>
              <a:ext cx="777240" cy="606425"/>
            </a:xfrm>
            <a:prstGeom prst="rect">
              <a:avLst/>
            </a:prstGeom>
          </p:spPr>
        </p:pic>
      </p:grpSp>
      <p:sp>
        <p:nvSpPr>
          <p:cNvPr id="2" name="Title 1"/>
          <p:cNvSpPr>
            <a:spLocks noGrp="1"/>
          </p:cNvSpPr>
          <p:nvPr>
            <p:ph type="title"/>
          </p:nvPr>
        </p:nvSpPr>
        <p:spPr>
          <a:xfrm>
            <a:off x="1072267" y="1041401"/>
            <a:ext cx="6528018" cy="2345264"/>
          </a:xfrm>
        </p:spPr>
        <p:txBody>
          <a:bodyPr vert="horz" lIns="91440" tIns="45720" rIns="91440" bIns="45720" rtlCol="0" anchor="b">
            <a:normAutofit/>
          </a:bodyPr>
          <a:lstStyle/>
          <a:p>
            <a:r>
              <a:rPr lang="en-US" sz="5400" b="1" dirty="0"/>
              <a:t>MAP Focus Group Training Challenges</a:t>
            </a:r>
          </a:p>
        </p:txBody>
      </p:sp>
      <p:sp>
        <p:nvSpPr>
          <p:cNvPr id="3" name="Text Placeholder 2"/>
          <p:cNvSpPr>
            <a:spLocks noGrp="1"/>
          </p:cNvSpPr>
          <p:nvPr>
            <p:ph type="body" idx="1"/>
          </p:nvPr>
        </p:nvSpPr>
        <p:spPr>
          <a:xfrm>
            <a:off x="1072267" y="3657596"/>
            <a:ext cx="6528018" cy="2368065"/>
          </a:xfrm>
        </p:spPr>
        <p:txBody>
          <a:bodyPr vert="horz" lIns="91440" tIns="45720" rIns="91440" bIns="45720" rtlCol="0" anchor="t">
            <a:normAutofit lnSpcReduction="10000"/>
          </a:bodyPr>
          <a:lstStyle/>
          <a:p>
            <a:pPr marL="342900" indent="-342900" algn="l">
              <a:buFont typeface="Arial" panose="020B0604020202020204" pitchFamily="34" charset="0"/>
              <a:buChar char="•"/>
            </a:pPr>
            <a:r>
              <a:rPr lang="en-US" b="1" dirty="0"/>
              <a:t>Lack of </a:t>
            </a:r>
          </a:p>
          <a:p>
            <a:pPr marL="800100" lvl="1" indent="-342900">
              <a:buFont typeface="Arial" panose="020B0604020202020204" pitchFamily="34" charset="0"/>
              <a:buChar char="•"/>
            </a:pPr>
            <a:r>
              <a:rPr lang="en-US" sz="2400" b="1" dirty="0"/>
              <a:t>Technology equipment</a:t>
            </a:r>
          </a:p>
          <a:p>
            <a:pPr marL="800100" lvl="1" indent="-342900">
              <a:buFont typeface="Arial" panose="020B0604020202020204" pitchFamily="34" charset="0"/>
              <a:buChar char="•"/>
            </a:pPr>
            <a:r>
              <a:rPr lang="en-US" sz="2400" b="1" dirty="0"/>
              <a:t>Time</a:t>
            </a:r>
          </a:p>
          <a:p>
            <a:pPr marL="800100" lvl="1" indent="-342900">
              <a:buFont typeface="Arial" panose="020B0604020202020204" pitchFamily="34" charset="0"/>
              <a:buChar char="•"/>
            </a:pPr>
            <a:r>
              <a:rPr lang="en-US" sz="2400" b="1" dirty="0"/>
              <a:t>Space</a:t>
            </a:r>
          </a:p>
          <a:p>
            <a:pPr marL="800100" lvl="1" indent="-342900">
              <a:buFont typeface="Arial" panose="020B0604020202020204" pitchFamily="34" charset="0"/>
              <a:buChar char="•"/>
            </a:pPr>
            <a:r>
              <a:rPr lang="en-US" sz="2400" b="1" dirty="0"/>
              <a:t>Motivation</a:t>
            </a:r>
          </a:p>
        </p:txBody>
      </p:sp>
      <p:cxnSp>
        <p:nvCxnSpPr>
          <p:cNvPr id="48" name="Straight Connector 47">
            <a:extLst>
              <a:ext uri="{FF2B5EF4-FFF2-40B4-BE49-F238E27FC236}">
                <a16:creationId xmlns:a16="http://schemas.microsoft.com/office/drawing/2014/main" id="{EE0488CE-8E24-413E-B105-426B0506EB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08045" y="3541181"/>
            <a:ext cx="6492240" cy="0"/>
          </a:xfrm>
          <a:prstGeom prst="line">
            <a:avLst/>
          </a:prstGeom>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3FDB64EE-FB13-4008-B6BE-1011E6A6E9CB}"/>
              </a:ext>
              <a:ext uri="{C183D7F6-B498-43B3-948B-1728B52AA6E4}">
                <adec:decorative xmlns:adec="http://schemas.microsoft.com/office/drawing/2017/decorative" val="1"/>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8208297" y="1654642"/>
            <a:ext cx="2652148" cy="3555987"/>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30809882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03E8C8A2-D2DA-42F8-84AA-AC5AB4251D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33" name="Picture 32">
              <a:extLst>
                <a:ext uri="{FF2B5EF4-FFF2-40B4-BE49-F238E27FC236}">
                  <a16:creationId xmlns:a16="http://schemas.microsoft.com/office/drawing/2014/main" id="{9A5D1FE1-4883-49B4-AD3E-D0A3F8DCE12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34" name="Rectangle 33">
              <a:extLst>
                <a:ext uri="{FF2B5EF4-FFF2-40B4-BE49-F238E27FC236}">
                  <a16:creationId xmlns:a16="http://schemas.microsoft.com/office/drawing/2014/main" id="{7F829EAE-7CB1-410F-BAF1-55BD6DC249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35" name="Picture 34">
              <a:extLst>
                <a:ext uri="{FF2B5EF4-FFF2-40B4-BE49-F238E27FC236}">
                  <a16:creationId xmlns:a16="http://schemas.microsoft.com/office/drawing/2014/main" id="{4EA5F8CE-974F-4443-AB3C-4799C332304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a:off x="-16934" y="3147609"/>
              <a:ext cx="2478024" cy="612648"/>
            </a:xfrm>
            <a:prstGeom prst="rect">
              <a:avLst/>
            </a:prstGeom>
          </p:spPr>
        </p:pic>
        <p:pic>
          <p:nvPicPr>
            <p:cNvPr id="36" name="Picture 35">
              <a:extLst>
                <a:ext uri="{FF2B5EF4-FFF2-40B4-BE49-F238E27FC236}">
                  <a16:creationId xmlns:a16="http://schemas.microsoft.com/office/drawing/2014/main" id="{94075D0C-1739-4729-A5C8-5C5707A942F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a:off x="9736202" y="3147609"/>
              <a:ext cx="2478024" cy="612648"/>
            </a:xfrm>
            <a:prstGeom prst="rect">
              <a:avLst/>
            </a:prstGeom>
          </p:spPr>
        </p:pic>
      </p:grpSp>
      <p:cxnSp>
        <p:nvCxnSpPr>
          <p:cNvPr id="38" name="Straight Connector 37">
            <a:extLst>
              <a:ext uri="{FF2B5EF4-FFF2-40B4-BE49-F238E27FC236}">
                <a16:creationId xmlns:a16="http://schemas.microsoft.com/office/drawing/2014/main" id="{0DFD28A6-39F3-425F-8050-E5BF1B4523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40" name="Rectangle 39">
            <a:extLst>
              <a:ext uri="{FF2B5EF4-FFF2-40B4-BE49-F238E27FC236}">
                <a16:creationId xmlns:a16="http://schemas.microsoft.com/office/drawing/2014/main" id="{51D58666-E26B-4EAE-AA74-9C74E4BAF3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67288C4F-0F6C-4226-B8D2-C0EE4786C5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29962" cy="6856214"/>
            <a:chOff x="-15736" y="0"/>
            <a:chExt cx="12229962" cy="6856214"/>
          </a:xfrm>
        </p:grpSpPr>
        <p:pic>
          <p:nvPicPr>
            <p:cNvPr id="43" name="Picture 42">
              <a:extLst>
                <a:ext uri="{FF2B5EF4-FFF2-40B4-BE49-F238E27FC236}">
                  <a16:creationId xmlns:a16="http://schemas.microsoft.com/office/drawing/2014/main" id="{DA0DC220-B0FC-4268-9E45-0705DA26964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6"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44" name="Rectangle 43">
              <a:extLst>
                <a:ext uri="{FF2B5EF4-FFF2-40B4-BE49-F238E27FC236}">
                  <a16:creationId xmlns:a16="http://schemas.microsoft.com/office/drawing/2014/main" id="{5D2CA09E-2D13-478A-A98B-3A66ED6468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45" name="Picture 44">
              <a:extLst>
                <a:ext uri="{FF2B5EF4-FFF2-40B4-BE49-F238E27FC236}">
                  <a16:creationId xmlns:a16="http://schemas.microsoft.com/office/drawing/2014/main" id="{E14C9FAD-7A39-47B3-9F08-4C4F9DA206D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cstate="email">
              <a:extLst>
                <a:ext uri="{28A0092B-C50C-407E-A947-70E740481C1C}">
                  <a14:useLocalDpi xmlns:a14="http://schemas.microsoft.com/office/drawing/2010/main"/>
                </a:ext>
              </a:extLst>
            </a:blip>
            <a:srcRect/>
            <a:stretch/>
          </p:blipFill>
          <p:spPr>
            <a:xfrm>
              <a:off x="-15736" y="3153832"/>
              <a:ext cx="777240" cy="606425"/>
            </a:xfrm>
            <a:prstGeom prst="rect">
              <a:avLst/>
            </a:prstGeom>
          </p:spPr>
        </p:pic>
        <p:pic>
          <p:nvPicPr>
            <p:cNvPr id="46" name="Picture 45">
              <a:extLst>
                <a:ext uri="{FF2B5EF4-FFF2-40B4-BE49-F238E27FC236}">
                  <a16:creationId xmlns:a16="http://schemas.microsoft.com/office/drawing/2014/main" id="{FDCB6FF3-6165-4BB2-80C5-7A6D0D25D56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cstate="email">
              <a:extLst>
                <a:ext uri="{28A0092B-C50C-407E-A947-70E740481C1C}">
                  <a14:useLocalDpi xmlns:a14="http://schemas.microsoft.com/office/drawing/2010/main"/>
                </a:ext>
              </a:extLst>
            </a:blip>
            <a:srcRect/>
            <a:stretch/>
          </p:blipFill>
          <p:spPr>
            <a:xfrm>
              <a:off x="11436986" y="3153832"/>
              <a:ext cx="777240" cy="606425"/>
            </a:xfrm>
            <a:prstGeom prst="rect">
              <a:avLst/>
            </a:prstGeom>
          </p:spPr>
        </p:pic>
      </p:grpSp>
      <p:sp>
        <p:nvSpPr>
          <p:cNvPr id="2" name="Title 1"/>
          <p:cNvSpPr>
            <a:spLocks noGrp="1"/>
          </p:cNvSpPr>
          <p:nvPr>
            <p:ph type="title"/>
          </p:nvPr>
        </p:nvSpPr>
        <p:spPr>
          <a:xfrm>
            <a:off x="1072267" y="1041401"/>
            <a:ext cx="6528018" cy="2345264"/>
          </a:xfrm>
        </p:spPr>
        <p:txBody>
          <a:bodyPr vert="horz" lIns="91440" tIns="45720" rIns="91440" bIns="45720" rtlCol="0" anchor="b">
            <a:normAutofit/>
          </a:bodyPr>
          <a:lstStyle/>
          <a:p>
            <a:r>
              <a:rPr lang="en-US" sz="5400" b="1" dirty="0"/>
              <a:t>MAP Focus Group Training Strategies</a:t>
            </a:r>
          </a:p>
        </p:txBody>
      </p:sp>
      <p:sp>
        <p:nvSpPr>
          <p:cNvPr id="3" name="Text Placeholder 2"/>
          <p:cNvSpPr>
            <a:spLocks noGrp="1"/>
          </p:cNvSpPr>
          <p:nvPr>
            <p:ph type="body" idx="1"/>
          </p:nvPr>
        </p:nvSpPr>
        <p:spPr>
          <a:xfrm>
            <a:off x="1030887" y="3541180"/>
            <a:ext cx="6528018" cy="2531373"/>
          </a:xfrm>
        </p:spPr>
        <p:txBody>
          <a:bodyPr vert="horz" lIns="91440" tIns="45720" rIns="91440" bIns="45720" rtlCol="0" anchor="t">
            <a:normAutofit fontScale="92500" lnSpcReduction="20000"/>
          </a:bodyPr>
          <a:lstStyle/>
          <a:p>
            <a:pPr marL="342900" indent="-342900" algn="l">
              <a:buFont typeface="Arial" panose="020B0604020202020204" pitchFamily="34" charset="0"/>
              <a:buChar char="•"/>
            </a:pPr>
            <a:r>
              <a:rPr lang="en-US" dirty="0"/>
              <a:t>Success with</a:t>
            </a:r>
          </a:p>
          <a:p>
            <a:pPr marL="800100" lvl="1" indent="-342900">
              <a:buFont typeface="Arial" panose="020B0604020202020204" pitchFamily="34" charset="0"/>
              <a:buChar char="•"/>
            </a:pPr>
            <a:r>
              <a:rPr lang="en-US" sz="2400" dirty="0"/>
              <a:t>Strict rules</a:t>
            </a:r>
          </a:p>
          <a:p>
            <a:pPr marL="800100" lvl="1" indent="-342900">
              <a:buFont typeface="Arial" panose="020B0604020202020204" pitchFamily="34" charset="0"/>
              <a:buChar char="•"/>
            </a:pPr>
            <a:r>
              <a:rPr lang="en-US" sz="2400" dirty="0"/>
              <a:t>Mandatory Zoom sessions</a:t>
            </a:r>
          </a:p>
          <a:p>
            <a:pPr marL="800100" lvl="1" indent="-342900">
              <a:buFont typeface="Arial" panose="020B0604020202020204" pitchFamily="34" charset="0"/>
              <a:buChar char="•"/>
            </a:pPr>
            <a:r>
              <a:rPr lang="en-US" sz="2400" dirty="0"/>
              <a:t>Supervisor involvement</a:t>
            </a:r>
          </a:p>
          <a:p>
            <a:pPr marL="800100" lvl="1" indent="-342900">
              <a:buFont typeface="Arial" panose="020B0604020202020204" pitchFamily="34" charset="0"/>
              <a:buChar char="•"/>
            </a:pPr>
            <a:r>
              <a:rPr lang="en-US" sz="2400" dirty="0"/>
              <a:t>Dedicated time, space, technology</a:t>
            </a:r>
          </a:p>
          <a:p>
            <a:pPr marL="800100" lvl="1" indent="-342900">
              <a:buFont typeface="Arial" panose="020B0604020202020204" pitchFamily="34" charset="0"/>
              <a:buChar char="•"/>
            </a:pPr>
            <a:r>
              <a:rPr lang="en-US" sz="2400" dirty="0"/>
              <a:t>Peer mentoring</a:t>
            </a:r>
          </a:p>
          <a:p>
            <a:pPr algn="l"/>
            <a:endParaRPr lang="en-US" sz="2100" dirty="0"/>
          </a:p>
        </p:txBody>
      </p:sp>
      <p:cxnSp>
        <p:nvCxnSpPr>
          <p:cNvPr id="48" name="Straight Connector 47">
            <a:extLst>
              <a:ext uri="{FF2B5EF4-FFF2-40B4-BE49-F238E27FC236}">
                <a16:creationId xmlns:a16="http://schemas.microsoft.com/office/drawing/2014/main" id="{EE0488CE-8E24-413E-B105-426B0506EB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08045" y="3541181"/>
            <a:ext cx="6492240" cy="0"/>
          </a:xfrm>
          <a:prstGeom prst="line">
            <a:avLst/>
          </a:prstGeom>
        </p:spPr>
        <p:style>
          <a:lnRef idx="2">
            <a:schemeClr val="accent1"/>
          </a:lnRef>
          <a:fillRef idx="0">
            <a:schemeClr val="accent1"/>
          </a:fillRef>
          <a:effectRef idx="1">
            <a:schemeClr val="accent1"/>
          </a:effectRef>
          <a:fontRef idx="minor">
            <a:schemeClr val="tx1"/>
          </a:fontRef>
        </p:style>
      </p:cxnSp>
      <p:pic>
        <p:nvPicPr>
          <p:cNvPr id="9218" name="Picture 2">
            <a:extLst>
              <a:ext uri="{C183D7F6-B498-43B3-948B-1728B52AA6E4}">
                <adec:decorative xmlns:adec="http://schemas.microsoft.com/office/drawing/2017/decorative" val="1"/>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7600285" y="1458981"/>
            <a:ext cx="3533027" cy="3917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76614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303867"/>
          </a:xfrm>
        </p:spPr>
        <p:txBody>
          <a:bodyPr>
            <a:normAutofit/>
          </a:bodyPr>
          <a:lstStyle/>
          <a:p>
            <a:r>
              <a:rPr lang="en-US" sz="5400" b="1" dirty="0">
                <a:solidFill>
                  <a:srgbClr val="262626"/>
                </a:solidFill>
              </a:rPr>
              <a:t>Taking over a Training Roster</a:t>
            </a:r>
          </a:p>
        </p:txBody>
      </p:sp>
      <p:graphicFrame>
        <p:nvGraphicFramePr>
          <p:cNvPr id="34" name="Content Placeholder 2" descr="One MAP Trainer from Service Provider is unexpectedly gone, a second MAP Trainer from the same Service Provider may take over. Contact: D&amp;S and CDDER">
            <a:extLst>
              <a:ext uri="{FF2B5EF4-FFF2-40B4-BE49-F238E27FC236}">
                <a16:creationId xmlns:a16="http://schemas.microsoft.com/office/drawing/2014/main" id="{C786BB7E-A22F-49EA-902D-901528F1AE78}"/>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3051859632"/>
              </p:ext>
            </p:extLst>
          </p:nvPr>
        </p:nvGraphicFramePr>
        <p:xfrm>
          <a:off x="1295400" y="2772384"/>
          <a:ext cx="9601197" cy="28748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743680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49C117F-F390-437B-ADB0-57E87EFF34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1" name="Picture 10">
              <a:extLst>
                <a:ext uri="{FF2B5EF4-FFF2-40B4-BE49-F238E27FC236}">
                  <a16:creationId xmlns:a16="http://schemas.microsoft.com/office/drawing/2014/main" id="{A7EF42F8-2417-49A6-95CE-DE9503B0AA6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AC6F623B-2003-4AED-B02F-541A150EC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CD11837A-4F3D-419F-ACE2-E80B1EA2846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a:off x="-16934" y="3147609"/>
              <a:ext cx="2478024" cy="612648"/>
            </a:xfrm>
            <a:prstGeom prst="rect">
              <a:avLst/>
            </a:prstGeom>
          </p:spPr>
        </p:pic>
        <p:pic>
          <p:nvPicPr>
            <p:cNvPr id="14" name="Picture 13">
              <a:extLst>
                <a:ext uri="{FF2B5EF4-FFF2-40B4-BE49-F238E27FC236}">
                  <a16:creationId xmlns:a16="http://schemas.microsoft.com/office/drawing/2014/main" id="{B9411D1A-7E2C-4A36-BE32-BF7A8E13072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a:off x="9736202" y="3147609"/>
              <a:ext cx="2478024" cy="612648"/>
            </a:xfrm>
            <a:prstGeom prst="rect">
              <a:avLst/>
            </a:prstGeom>
          </p:spPr>
        </p:pic>
      </p:grpSp>
      <p:cxnSp>
        <p:nvCxnSpPr>
          <p:cNvPr id="16" name="Straight Connector 15">
            <a:extLst>
              <a:ext uri="{FF2B5EF4-FFF2-40B4-BE49-F238E27FC236}">
                <a16:creationId xmlns:a16="http://schemas.microsoft.com/office/drawing/2014/main" id="{20742BC3-654B-4E41-9A6A-73A42E4776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9401732C-37EE-4B98-A709-9530173F3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654E48C8-2A00-4C54-BC9C-B18EE49E9C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86"/>
            <a:ext cx="12229962" cy="6856214"/>
            <a:chOff x="-15736" y="0"/>
            <a:chExt cx="12229962" cy="6856214"/>
          </a:xfrm>
        </p:grpSpPr>
        <p:pic>
          <p:nvPicPr>
            <p:cNvPr id="21" name="Picture 20">
              <a:extLst>
                <a:ext uri="{FF2B5EF4-FFF2-40B4-BE49-F238E27FC236}">
                  <a16:creationId xmlns:a16="http://schemas.microsoft.com/office/drawing/2014/main" id="{CE0A0544-8F52-43F0-AC3E-DF683908B56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6"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2" name="Rectangle 21">
              <a:extLst>
                <a:ext uri="{FF2B5EF4-FFF2-40B4-BE49-F238E27FC236}">
                  <a16:creationId xmlns:a16="http://schemas.microsoft.com/office/drawing/2014/main" id="{2F4057D3-A680-4443-9E51-ED920A691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3" name="Picture 22">
              <a:extLst>
                <a:ext uri="{FF2B5EF4-FFF2-40B4-BE49-F238E27FC236}">
                  <a16:creationId xmlns:a16="http://schemas.microsoft.com/office/drawing/2014/main" id="{2F6853A4-7B38-4FDE-B024-AE8BA71E738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cstate="email">
              <a:extLst>
                <a:ext uri="{28A0092B-C50C-407E-A947-70E740481C1C}">
                  <a14:useLocalDpi xmlns:a14="http://schemas.microsoft.com/office/drawing/2010/main"/>
                </a:ext>
              </a:extLst>
            </a:blip>
            <a:srcRect/>
            <a:stretch/>
          </p:blipFill>
          <p:spPr>
            <a:xfrm>
              <a:off x="-15736" y="3153832"/>
              <a:ext cx="777240" cy="606425"/>
            </a:xfrm>
            <a:prstGeom prst="rect">
              <a:avLst/>
            </a:prstGeom>
          </p:spPr>
        </p:pic>
        <p:pic>
          <p:nvPicPr>
            <p:cNvPr id="24" name="Picture 23">
              <a:extLst>
                <a:ext uri="{FF2B5EF4-FFF2-40B4-BE49-F238E27FC236}">
                  <a16:creationId xmlns:a16="http://schemas.microsoft.com/office/drawing/2014/main" id="{86ADF4DB-4290-4441-8F8E-04152FE6063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cstate="email">
              <a:extLst>
                <a:ext uri="{28A0092B-C50C-407E-A947-70E740481C1C}">
                  <a14:useLocalDpi xmlns:a14="http://schemas.microsoft.com/office/drawing/2010/main"/>
                </a:ext>
              </a:extLst>
            </a:blip>
            <a:srcRect/>
            <a:stretch/>
          </p:blipFill>
          <p:spPr>
            <a:xfrm>
              <a:off x="11436986" y="3153832"/>
              <a:ext cx="777240" cy="606425"/>
            </a:xfrm>
            <a:prstGeom prst="rect">
              <a:avLst/>
            </a:prstGeom>
          </p:spPr>
        </p:pic>
      </p:grpSp>
      <p:sp>
        <p:nvSpPr>
          <p:cNvPr id="4" name="Title 3"/>
          <p:cNvSpPr>
            <a:spLocks noGrp="1"/>
          </p:cNvSpPr>
          <p:nvPr>
            <p:ph type="title"/>
          </p:nvPr>
        </p:nvSpPr>
        <p:spPr>
          <a:xfrm>
            <a:off x="997528" y="982132"/>
            <a:ext cx="4094017" cy="2823880"/>
          </a:xfrm>
        </p:spPr>
        <p:txBody>
          <a:bodyPr vert="horz" lIns="91440" tIns="45720" rIns="91440" bIns="45720" rtlCol="0" anchor="b">
            <a:normAutofit/>
          </a:bodyPr>
          <a:lstStyle/>
          <a:p>
            <a:r>
              <a:rPr lang="en-US" sz="5400" b="1" dirty="0">
                <a:solidFill>
                  <a:srgbClr val="262626"/>
                </a:solidFill>
              </a:rPr>
              <a:t>Reminders</a:t>
            </a:r>
          </a:p>
        </p:txBody>
      </p:sp>
      <p:pic>
        <p:nvPicPr>
          <p:cNvPr id="2" name="Picture 1">
            <a:extLst>
              <a:ext uri="{FF2B5EF4-FFF2-40B4-BE49-F238E27FC236}">
                <a16:creationId xmlns:a16="http://schemas.microsoft.com/office/drawing/2014/main" id="{F3716987-1850-4F1D-AB0C-428A3CF8D066}"/>
              </a:ext>
              <a:ext uri="{C183D7F6-B498-43B3-948B-1728B52AA6E4}">
                <adec:decorative xmlns:adec="http://schemas.microsoft.com/office/drawing/2017/decorative" val="1"/>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318347" y="982131"/>
            <a:ext cx="3670107" cy="4893735"/>
          </a:xfrm>
          <a:prstGeom prst="rect">
            <a:avLst/>
          </a:prstGeom>
          <a:ln w="57150" cmpd="thickThin">
            <a:solidFill>
              <a:srgbClr val="7F7F7F"/>
            </a:solidFill>
            <a:miter lim="800000"/>
          </a:ln>
        </p:spPr>
      </p:pic>
    </p:spTree>
    <p:extLst>
      <p:ext uri="{BB962C8B-B14F-4D97-AF65-F5344CB8AC3E}">
        <p14:creationId xmlns:p14="http://schemas.microsoft.com/office/powerpoint/2010/main" val="39309635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1F33D8EA-6AE2-40FD-B917-7E3CC7EA49DF}"/>
              </a:ext>
            </a:extLst>
          </p:cNvPr>
          <p:cNvSpPr>
            <a:spLocks noGrp="1"/>
          </p:cNvSpPr>
          <p:nvPr>
            <p:ph type="title"/>
          </p:nvPr>
        </p:nvSpPr>
        <p:spPr>
          <a:xfrm>
            <a:off x="956957" y="955999"/>
            <a:ext cx="2730414" cy="2473002"/>
          </a:xfrm>
        </p:spPr>
        <p:txBody>
          <a:bodyPr>
            <a:normAutofit/>
          </a:bodyPr>
          <a:lstStyle/>
          <a:p>
            <a:r>
              <a:rPr lang="en-US" b="1" dirty="0">
                <a:solidFill>
                  <a:srgbClr val="FFFFFF"/>
                </a:solidFill>
              </a:rPr>
              <a:t>Resource Packets</a:t>
            </a:r>
          </a:p>
        </p:txBody>
      </p:sp>
      <p:sp>
        <p:nvSpPr>
          <p:cNvPr id="16" name="Rectangle 15">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9163267E-0C39-4CCC-A305-3DE8DD33AA5F}"/>
              </a:ext>
            </a:extLst>
          </p:cNvPr>
          <p:cNvSpPr>
            <a:spLocks noGrp="1"/>
          </p:cNvSpPr>
          <p:nvPr>
            <p:ph idx="1"/>
          </p:nvPr>
        </p:nvSpPr>
        <p:spPr>
          <a:xfrm>
            <a:off x="5140934" y="469900"/>
            <a:ext cx="5953630" cy="5405968"/>
          </a:xfrm>
        </p:spPr>
        <p:txBody>
          <a:bodyPr anchor="ctr">
            <a:normAutofit/>
          </a:bodyPr>
          <a:lstStyle/>
          <a:p>
            <a:r>
              <a:rPr lang="en-US" b="1" dirty="0"/>
              <a:t>Order from Long Term Pharmacy Solutions (LTPS); or</a:t>
            </a:r>
          </a:p>
          <a:p>
            <a:r>
              <a:rPr lang="en-US" b="1" dirty="0"/>
              <a:t>Assemble your own</a:t>
            </a:r>
          </a:p>
        </p:txBody>
      </p:sp>
      <p:pic>
        <p:nvPicPr>
          <p:cNvPr id="2051" name="Picture 3">
            <a:extLst>
              <a:ext uri="{C183D7F6-B498-43B3-948B-1728B52AA6E4}">
                <adec:decorative xmlns:adec="http://schemas.microsoft.com/office/drawing/2017/decorative" val="1"/>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892040" y="2910626"/>
            <a:ext cx="2860247" cy="3171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06778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E7DEDD00-5E71-418B-9C3C-9B71B01822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3" name="Picture 12">
              <a:extLst>
                <a:ext uri="{FF2B5EF4-FFF2-40B4-BE49-F238E27FC236}">
                  <a16:creationId xmlns:a16="http://schemas.microsoft.com/office/drawing/2014/main" id="{F08AA894-60A7-4A09-919E-54EF7C3EC82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14" name="Rectangle 13">
              <a:extLst>
                <a:ext uri="{FF2B5EF4-FFF2-40B4-BE49-F238E27FC236}">
                  <a16:creationId xmlns:a16="http://schemas.microsoft.com/office/drawing/2014/main" id="{44680684-9D82-4E2B-9E9A-778390DA9E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E28899EB-8201-46DC-A208-67136E6BA1A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a:off x="-15736" y="3153832"/>
              <a:ext cx="777240" cy="606425"/>
            </a:xfrm>
            <a:prstGeom prst="rect">
              <a:avLst/>
            </a:prstGeom>
          </p:spPr>
        </p:pic>
        <p:pic>
          <p:nvPicPr>
            <p:cNvPr id="16" name="Picture 15">
              <a:extLst>
                <a:ext uri="{FF2B5EF4-FFF2-40B4-BE49-F238E27FC236}">
                  <a16:creationId xmlns:a16="http://schemas.microsoft.com/office/drawing/2014/main" id="{58681DBB-DB5A-40DF-8333-C7E1C945B5B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a:off x="11436986" y="3153832"/>
              <a:ext cx="777240" cy="606425"/>
            </a:xfrm>
            <a:prstGeom prst="rect">
              <a:avLst/>
            </a:prstGeom>
          </p:spPr>
        </p:pic>
      </p:grpSp>
      <p:sp>
        <p:nvSpPr>
          <p:cNvPr id="4" name="Title 3">
            <a:extLst>
              <a:ext uri="{FF2B5EF4-FFF2-40B4-BE49-F238E27FC236}">
                <a16:creationId xmlns:a16="http://schemas.microsoft.com/office/drawing/2014/main" id="{1F33D8EA-6AE2-40FD-B917-7E3CC7EA49DF}"/>
              </a:ext>
            </a:extLst>
          </p:cNvPr>
          <p:cNvSpPr>
            <a:spLocks noGrp="1"/>
          </p:cNvSpPr>
          <p:nvPr>
            <p:ph type="title"/>
          </p:nvPr>
        </p:nvSpPr>
        <p:spPr>
          <a:xfrm>
            <a:off x="1295402" y="982132"/>
            <a:ext cx="9601196" cy="1303867"/>
          </a:xfrm>
        </p:spPr>
        <p:txBody>
          <a:bodyPr>
            <a:normAutofit/>
          </a:bodyPr>
          <a:lstStyle/>
          <a:p>
            <a:r>
              <a:rPr lang="en-US" b="1">
                <a:solidFill>
                  <a:srgbClr val="262626"/>
                </a:solidFill>
              </a:rPr>
              <a:t>To Order from LTPS</a:t>
            </a:r>
          </a:p>
        </p:txBody>
      </p:sp>
      <p:graphicFrame>
        <p:nvGraphicFramePr>
          <p:cNvPr id="7" name="Content Placeholder 4" descr="Email address for Carolyn Dunn (cdunn@ltps.us) and her phone number (978-458-4000, extension 135)">
            <a:extLst>
              <a:ext uri="{FF2B5EF4-FFF2-40B4-BE49-F238E27FC236}">
                <a16:creationId xmlns:a16="http://schemas.microsoft.com/office/drawing/2014/main" id="{198F46D4-E774-4765-8D21-457189DD8419}"/>
              </a:ext>
            </a:extLst>
          </p:cNvPr>
          <p:cNvGraphicFramePr>
            <a:graphicFrameLocks noGrp="1"/>
          </p:cNvGraphicFramePr>
          <p:nvPr>
            <p:ph idx="1"/>
            <p:extLst>
              <p:ext uri="{D42A27DB-BD31-4B8C-83A1-F6EECF244321}">
                <p14:modId xmlns:p14="http://schemas.microsoft.com/office/powerpoint/2010/main" val="2348946087"/>
              </p:ext>
            </p:extLst>
          </p:nvPr>
        </p:nvGraphicFramePr>
        <p:xfrm>
          <a:off x="1295401" y="2675822"/>
          <a:ext cx="9601197" cy="298567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4070262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useBgFill="1">
        <p:nvSpPr>
          <p:cNvPr id="20" name="Rectangle 10">
            <a:extLst>
              <a:ext uri="{FF2B5EF4-FFF2-40B4-BE49-F238E27FC236}">
                <a16:creationId xmlns:a16="http://schemas.microsoft.com/office/drawing/2014/main" id="{ED56E41F-B8E0-4D18-B554-FD40260DE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12">
            <a:extLst>
              <a:ext uri="{FF2B5EF4-FFF2-40B4-BE49-F238E27FC236}">
                <a16:creationId xmlns:a16="http://schemas.microsoft.com/office/drawing/2014/main" id="{2DB31E17-E562-4F82-98D0-858C84120F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4" name="Picture 13">
              <a:extLst>
                <a:ext uri="{FF2B5EF4-FFF2-40B4-BE49-F238E27FC236}">
                  <a16:creationId xmlns:a16="http://schemas.microsoft.com/office/drawing/2014/main" id="{58BF3B07-5EF6-4E5B-834E-C1398DB60AD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3" name="Rectangle 14">
              <a:extLst>
                <a:ext uri="{FF2B5EF4-FFF2-40B4-BE49-F238E27FC236}">
                  <a16:creationId xmlns:a16="http://schemas.microsoft.com/office/drawing/2014/main" id="{3DDA1859-D108-4C60-B38B-C85485AB38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E498EA77-084B-43CC-B94D-566F1D8E1EE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a:off x="-15736" y="3153832"/>
              <a:ext cx="777240" cy="606425"/>
            </a:xfrm>
            <a:prstGeom prst="rect">
              <a:avLst/>
            </a:prstGeom>
          </p:spPr>
        </p:pic>
        <p:pic>
          <p:nvPicPr>
            <p:cNvPr id="24" name="Picture 16">
              <a:extLst>
                <a:ext uri="{FF2B5EF4-FFF2-40B4-BE49-F238E27FC236}">
                  <a16:creationId xmlns:a16="http://schemas.microsoft.com/office/drawing/2014/main" id="{99B16D3F-47E8-419E-9C4E-ED6FC918FBB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a:off x="11436986" y="3153832"/>
              <a:ext cx="777240" cy="606425"/>
            </a:xfrm>
            <a:prstGeom prst="rect">
              <a:avLst/>
            </a:prstGeom>
          </p:spPr>
        </p:pic>
      </p:grpSp>
      <p:sp>
        <p:nvSpPr>
          <p:cNvPr id="4" name="Title 3">
            <a:extLst>
              <a:ext uri="{FF2B5EF4-FFF2-40B4-BE49-F238E27FC236}">
                <a16:creationId xmlns:a16="http://schemas.microsoft.com/office/drawing/2014/main" id="{1F33D8EA-6AE2-40FD-B917-7E3CC7EA49DF}"/>
              </a:ext>
            </a:extLst>
          </p:cNvPr>
          <p:cNvSpPr>
            <a:spLocks noGrp="1"/>
          </p:cNvSpPr>
          <p:nvPr>
            <p:ph type="title"/>
          </p:nvPr>
        </p:nvSpPr>
        <p:spPr>
          <a:xfrm>
            <a:off x="7535825" y="982132"/>
            <a:ext cx="3360772" cy="1303867"/>
          </a:xfrm>
        </p:spPr>
        <p:txBody>
          <a:bodyPr>
            <a:normAutofit/>
          </a:bodyPr>
          <a:lstStyle/>
          <a:p>
            <a:pPr>
              <a:lnSpc>
                <a:spcPct val="90000"/>
              </a:lnSpc>
            </a:pPr>
            <a:r>
              <a:rPr lang="en-US" sz="2800" b="1" dirty="0">
                <a:solidFill>
                  <a:srgbClr val="262626"/>
                </a:solidFill>
              </a:rPr>
              <a:t> Assemble Your Own Resource Packets </a:t>
            </a:r>
          </a:p>
        </p:txBody>
      </p:sp>
      <p:sp>
        <p:nvSpPr>
          <p:cNvPr id="19" name="Rectangle 18">
            <a:extLst>
              <a:ext uri="{FF2B5EF4-FFF2-40B4-BE49-F238E27FC236}">
                <a16:creationId xmlns:a16="http://schemas.microsoft.com/office/drawing/2014/main" id="{23E937B9-07EE-456A-A31C-41A8866E2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Content Placeholder 1" descr="Screenshot of the MAP Trainer Resources page in MAP Mass with a green arrow pointing to the &quot;Assemble your own resource packet&quot; link">
            <a:extLst>
              <a:ext uri="{FF2B5EF4-FFF2-40B4-BE49-F238E27FC236}">
                <a16:creationId xmlns:a16="http://schemas.microsoft.com/office/drawing/2014/main" id="{BC90E272-0227-4466-B120-67517073BE3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3258"/>
          <a:stretch/>
        </p:blipFill>
        <p:spPr>
          <a:xfrm>
            <a:off x="1412683" y="1410644"/>
            <a:ext cx="5278777" cy="3857908"/>
          </a:xfrm>
          <a:prstGeom prst="rect">
            <a:avLst/>
          </a:prstGeom>
        </p:spPr>
      </p:pic>
      <p:cxnSp>
        <p:nvCxnSpPr>
          <p:cNvPr id="21" name="Straight Connector 20">
            <a:extLst>
              <a:ext uri="{FF2B5EF4-FFF2-40B4-BE49-F238E27FC236}">
                <a16:creationId xmlns:a16="http://schemas.microsoft.com/office/drawing/2014/main" id="{FD2308B7-2829-44DD-B213-27EEBDED14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25" name="Content Placeholder 7">
            <a:extLst>
              <a:ext uri="{FF2B5EF4-FFF2-40B4-BE49-F238E27FC236}">
                <a16:creationId xmlns:a16="http://schemas.microsoft.com/office/drawing/2014/main" id="{F4F4716C-03F7-4486-A3E5-F4E4C25BCFCF}"/>
              </a:ext>
            </a:extLst>
          </p:cNvPr>
          <p:cNvSpPr>
            <a:spLocks noGrp="1"/>
          </p:cNvSpPr>
          <p:nvPr>
            <p:ph idx="1"/>
          </p:nvPr>
        </p:nvSpPr>
        <p:spPr>
          <a:xfrm>
            <a:off x="7535824" y="2556932"/>
            <a:ext cx="3360771" cy="3318936"/>
          </a:xfrm>
        </p:spPr>
        <p:txBody>
          <a:bodyPr>
            <a:normAutofit/>
          </a:bodyPr>
          <a:lstStyle/>
          <a:p>
            <a:r>
              <a:rPr lang="en-US" b="1" dirty="0">
                <a:solidFill>
                  <a:srgbClr val="262626"/>
                </a:solidFill>
              </a:rPr>
              <a:t>Must use actual Blister Packs</a:t>
            </a:r>
          </a:p>
          <a:p>
            <a:pPr lvl="1"/>
            <a:r>
              <a:rPr lang="en-US" sz="2400" b="1" dirty="0">
                <a:solidFill>
                  <a:srgbClr val="262626"/>
                </a:solidFill>
              </a:rPr>
              <a:t>May not use photo-copies of Blister Packs</a:t>
            </a:r>
          </a:p>
        </p:txBody>
      </p:sp>
      <p:sp>
        <p:nvSpPr>
          <p:cNvPr id="3" name="Left Arrow 2">
            <a:extLst>
              <a:ext uri="{C183D7F6-B498-43B3-948B-1728B52AA6E4}">
                <adec:decorative xmlns:adec="http://schemas.microsoft.com/office/drawing/2017/decorative" val="1"/>
              </a:ext>
            </a:extLst>
          </p:cNvPr>
          <p:cNvSpPr/>
          <p:nvPr/>
        </p:nvSpPr>
        <p:spPr>
          <a:xfrm>
            <a:off x="3562867" y="2115228"/>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82731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952108" y="954757"/>
            <a:ext cx="2730414" cy="1964289"/>
          </a:xfrm>
        </p:spPr>
        <p:txBody>
          <a:bodyPr>
            <a:normAutofit/>
          </a:bodyPr>
          <a:lstStyle/>
          <a:p>
            <a:r>
              <a:rPr lang="en-US" b="1" dirty="0">
                <a:solidFill>
                  <a:srgbClr val="FFFFFF"/>
                </a:solidFill>
              </a:rPr>
              <a:t>Testing Packets</a:t>
            </a:r>
          </a:p>
        </p:txBody>
      </p:sp>
      <p:sp>
        <p:nvSpPr>
          <p:cNvPr id="19"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140934" y="469900"/>
            <a:ext cx="5953630" cy="5405968"/>
          </a:xfrm>
        </p:spPr>
        <p:txBody>
          <a:bodyPr anchor="ctr">
            <a:normAutofit/>
          </a:bodyPr>
          <a:lstStyle/>
          <a:p>
            <a:r>
              <a:rPr lang="en-US" b="1" dirty="0"/>
              <a:t>May only be used for Certification Testing Process</a:t>
            </a:r>
          </a:p>
          <a:p>
            <a:pPr lvl="1"/>
            <a:r>
              <a:rPr lang="en-US" sz="2400" b="1" dirty="0"/>
              <a:t>May not be used as a Resource Packet for practice medication administration</a:t>
            </a:r>
          </a:p>
          <a:p>
            <a:pPr lvl="2"/>
            <a:r>
              <a:rPr lang="en-US" sz="2200" b="1" dirty="0"/>
              <a:t>Testing Packets are ordered from LPTS</a:t>
            </a:r>
          </a:p>
        </p:txBody>
      </p:sp>
      <p:pic>
        <p:nvPicPr>
          <p:cNvPr id="3074" name="Picture 2">
            <a:extLst>
              <a:ext uri="{C183D7F6-B498-43B3-948B-1728B52AA6E4}">
                <adec:decorative xmlns:adec="http://schemas.microsoft.com/office/drawing/2017/decorative" val="1"/>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31043" y="3090729"/>
            <a:ext cx="3182241" cy="2852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74402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49C117F-F390-437B-ADB0-57E87EFF34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1" name="Picture 10">
              <a:extLst>
                <a:ext uri="{FF2B5EF4-FFF2-40B4-BE49-F238E27FC236}">
                  <a16:creationId xmlns:a16="http://schemas.microsoft.com/office/drawing/2014/main" id="{A7EF42F8-2417-49A6-95CE-DE9503B0AA6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AC6F623B-2003-4AED-B02F-541A150EC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CD11837A-4F3D-419F-ACE2-E80B1EA2846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a:off x="-16934" y="3147609"/>
              <a:ext cx="2478024" cy="612648"/>
            </a:xfrm>
            <a:prstGeom prst="rect">
              <a:avLst/>
            </a:prstGeom>
          </p:spPr>
        </p:pic>
        <p:pic>
          <p:nvPicPr>
            <p:cNvPr id="14" name="Picture 13">
              <a:extLst>
                <a:ext uri="{FF2B5EF4-FFF2-40B4-BE49-F238E27FC236}">
                  <a16:creationId xmlns:a16="http://schemas.microsoft.com/office/drawing/2014/main" id="{B9411D1A-7E2C-4A36-BE32-BF7A8E13072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a:off x="9736202" y="3147609"/>
              <a:ext cx="2478024" cy="612648"/>
            </a:xfrm>
            <a:prstGeom prst="rect">
              <a:avLst/>
            </a:prstGeom>
          </p:spPr>
        </p:pic>
      </p:grpSp>
      <p:cxnSp>
        <p:nvCxnSpPr>
          <p:cNvPr id="16" name="Straight Connector 15">
            <a:extLst>
              <a:ext uri="{FF2B5EF4-FFF2-40B4-BE49-F238E27FC236}">
                <a16:creationId xmlns:a16="http://schemas.microsoft.com/office/drawing/2014/main" id="{20742BC3-654B-4E41-9A6A-73A42E4776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9401732C-37EE-4B98-A709-9530173F3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654E48C8-2A00-4C54-BC9C-B18EE49E9C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86"/>
            <a:ext cx="12229962" cy="6856214"/>
            <a:chOff x="-15736" y="0"/>
            <a:chExt cx="12229962" cy="6856214"/>
          </a:xfrm>
        </p:grpSpPr>
        <p:pic>
          <p:nvPicPr>
            <p:cNvPr id="21" name="Picture 20">
              <a:extLst>
                <a:ext uri="{FF2B5EF4-FFF2-40B4-BE49-F238E27FC236}">
                  <a16:creationId xmlns:a16="http://schemas.microsoft.com/office/drawing/2014/main" id="{CE0A0544-8F52-43F0-AC3E-DF683908B56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6"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31" name="Rectangle 21">
              <a:extLst>
                <a:ext uri="{FF2B5EF4-FFF2-40B4-BE49-F238E27FC236}">
                  <a16:creationId xmlns:a16="http://schemas.microsoft.com/office/drawing/2014/main" id="{2F4057D3-A680-4443-9E51-ED920A691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3" name="Picture 22">
              <a:extLst>
                <a:ext uri="{FF2B5EF4-FFF2-40B4-BE49-F238E27FC236}">
                  <a16:creationId xmlns:a16="http://schemas.microsoft.com/office/drawing/2014/main" id="{2F6853A4-7B38-4FDE-B024-AE8BA71E738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cstate="email">
              <a:extLst>
                <a:ext uri="{28A0092B-C50C-407E-A947-70E740481C1C}">
                  <a14:useLocalDpi xmlns:a14="http://schemas.microsoft.com/office/drawing/2010/main"/>
                </a:ext>
              </a:extLst>
            </a:blip>
            <a:srcRect/>
            <a:stretch/>
          </p:blipFill>
          <p:spPr>
            <a:xfrm>
              <a:off x="-15736" y="3153832"/>
              <a:ext cx="777240" cy="606425"/>
            </a:xfrm>
            <a:prstGeom prst="rect">
              <a:avLst/>
            </a:prstGeom>
          </p:spPr>
        </p:pic>
        <p:pic>
          <p:nvPicPr>
            <p:cNvPr id="32" name="Picture 23">
              <a:extLst>
                <a:ext uri="{FF2B5EF4-FFF2-40B4-BE49-F238E27FC236}">
                  <a16:creationId xmlns:a16="http://schemas.microsoft.com/office/drawing/2014/main" id="{86ADF4DB-4290-4441-8F8E-04152FE6063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cstate="email">
              <a:extLst>
                <a:ext uri="{28A0092B-C50C-407E-A947-70E740481C1C}">
                  <a14:useLocalDpi xmlns:a14="http://schemas.microsoft.com/office/drawing/2010/main"/>
                </a:ext>
              </a:extLst>
            </a:blip>
            <a:srcRect/>
            <a:stretch/>
          </p:blipFill>
          <p:spPr>
            <a:xfrm>
              <a:off x="11436986" y="3153832"/>
              <a:ext cx="777240" cy="606425"/>
            </a:xfrm>
            <a:prstGeom prst="rect">
              <a:avLst/>
            </a:prstGeom>
          </p:spPr>
        </p:pic>
      </p:grpSp>
      <p:sp>
        <p:nvSpPr>
          <p:cNvPr id="2" name="Title 1"/>
          <p:cNvSpPr>
            <a:spLocks noGrp="1"/>
          </p:cNvSpPr>
          <p:nvPr>
            <p:ph type="title"/>
          </p:nvPr>
        </p:nvSpPr>
        <p:spPr>
          <a:xfrm>
            <a:off x="997528" y="982132"/>
            <a:ext cx="4094017" cy="2823880"/>
          </a:xfrm>
        </p:spPr>
        <p:txBody>
          <a:bodyPr vert="horz" lIns="91440" tIns="45720" rIns="91440" bIns="45720" rtlCol="0" anchor="b">
            <a:normAutofit/>
          </a:bodyPr>
          <a:lstStyle/>
          <a:p>
            <a:pPr>
              <a:lnSpc>
                <a:spcPct val="90000"/>
              </a:lnSpc>
            </a:pPr>
            <a:r>
              <a:rPr lang="en-US" sz="4800" b="1" dirty="0">
                <a:solidFill>
                  <a:srgbClr val="262626"/>
                </a:solidFill>
              </a:rPr>
              <a:t>RIA Current Version-</a:t>
            </a:r>
            <a:br>
              <a:rPr lang="en-US" sz="4800" b="1" dirty="0">
                <a:solidFill>
                  <a:srgbClr val="262626"/>
                </a:solidFill>
              </a:rPr>
            </a:br>
            <a:r>
              <a:rPr lang="en-US" sz="4800" b="1" dirty="0">
                <a:solidFill>
                  <a:srgbClr val="262626"/>
                </a:solidFill>
              </a:rPr>
              <a:t>Revised Sept 2020</a:t>
            </a:r>
          </a:p>
        </p:txBody>
      </p:sp>
      <p:sp>
        <p:nvSpPr>
          <p:cNvPr id="3" name="Content Placeholder 2"/>
          <p:cNvSpPr>
            <a:spLocks noGrp="1"/>
          </p:cNvSpPr>
          <p:nvPr>
            <p:ph idx="1"/>
          </p:nvPr>
        </p:nvSpPr>
        <p:spPr>
          <a:xfrm>
            <a:off x="997528" y="4076944"/>
            <a:ext cx="4094017" cy="1679620"/>
          </a:xfrm>
        </p:spPr>
        <p:txBody>
          <a:bodyPr vert="horz" lIns="91440" tIns="45720" rIns="91440" bIns="45720" rtlCol="0" anchor="t">
            <a:normAutofit/>
          </a:bodyPr>
          <a:lstStyle/>
          <a:p>
            <a:pPr marL="0" indent="0" algn="ctr">
              <a:buNone/>
            </a:pPr>
            <a:r>
              <a:rPr lang="en-US" sz="2100" b="1" kern="1200" cap="none" dirty="0">
                <a:solidFill>
                  <a:srgbClr val="000000"/>
                </a:solidFill>
                <a:effectLst/>
                <a:latin typeface="+mn-lt"/>
                <a:ea typeface="+mn-ea"/>
                <a:cs typeface="+mn-cs"/>
              </a:rPr>
              <a:t>Must be available in all MAP Registered sites by July 1st, 2022</a:t>
            </a:r>
          </a:p>
        </p:txBody>
      </p:sp>
      <p:pic>
        <p:nvPicPr>
          <p:cNvPr id="5" name="Picture 4" descr="Graphical user interface&#10;&#10;Description automatically generated"/>
          <p:cNvPicPr/>
          <p:nvPr/>
        </p:nvPicPr>
        <p:blipFill rotWithShape="1">
          <a:blip r:embed="rId8" cstate="email">
            <a:extLst>
              <a:ext uri="{28A0092B-C50C-407E-A947-70E740481C1C}">
                <a14:useLocalDpi xmlns:a14="http://schemas.microsoft.com/office/drawing/2010/main"/>
              </a:ext>
            </a:extLst>
          </a:blip>
          <a:srcRect/>
          <a:stretch/>
        </p:blipFill>
        <p:spPr bwMode="auto">
          <a:xfrm>
            <a:off x="6390356" y="982131"/>
            <a:ext cx="3526090" cy="4893735"/>
          </a:xfrm>
          <a:prstGeom prst="rect">
            <a:avLst/>
          </a:prstGeom>
          <a:ln w="57150" cmpd="thickThin">
            <a:solidFill>
              <a:srgbClr val="7F7F7F"/>
            </a:solidFill>
            <a:miter lim="800000"/>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80572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grpSp>
        <p:nvGrpSpPr>
          <p:cNvPr id="26" name="Group 8">
            <a:extLst>
              <a:ext uri="{FF2B5EF4-FFF2-40B4-BE49-F238E27FC236}">
                <a16:creationId xmlns:a16="http://schemas.microsoft.com/office/drawing/2014/main" id="{749C117F-F390-437B-ADB0-57E87EFF34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0" name="Picture 9">
              <a:extLst>
                <a:ext uri="{FF2B5EF4-FFF2-40B4-BE49-F238E27FC236}">
                  <a16:creationId xmlns:a16="http://schemas.microsoft.com/office/drawing/2014/main" id="{A7EF42F8-2417-49A6-95CE-DE9503B0AA6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11" name="Rectangle 10">
              <a:extLst>
                <a:ext uri="{FF2B5EF4-FFF2-40B4-BE49-F238E27FC236}">
                  <a16:creationId xmlns:a16="http://schemas.microsoft.com/office/drawing/2014/main" id="{AC6F623B-2003-4AED-B02F-541A150EC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2" name="Picture 11">
              <a:extLst>
                <a:ext uri="{FF2B5EF4-FFF2-40B4-BE49-F238E27FC236}">
                  <a16:creationId xmlns:a16="http://schemas.microsoft.com/office/drawing/2014/main" id="{CD11837A-4F3D-419F-ACE2-E80B1EA2846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a:off x="-16934" y="3147609"/>
              <a:ext cx="2478024" cy="612648"/>
            </a:xfrm>
            <a:prstGeom prst="rect">
              <a:avLst/>
            </a:prstGeom>
          </p:spPr>
        </p:pic>
        <p:pic>
          <p:nvPicPr>
            <p:cNvPr id="13" name="Picture 12">
              <a:extLst>
                <a:ext uri="{FF2B5EF4-FFF2-40B4-BE49-F238E27FC236}">
                  <a16:creationId xmlns:a16="http://schemas.microsoft.com/office/drawing/2014/main" id="{B9411D1A-7E2C-4A36-BE32-BF7A8E13072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a:off x="9736202" y="3147609"/>
              <a:ext cx="2478024" cy="612648"/>
            </a:xfrm>
            <a:prstGeom prst="rect">
              <a:avLst/>
            </a:prstGeom>
          </p:spPr>
        </p:pic>
      </p:grpSp>
      <p:cxnSp>
        <p:nvCxnSpPr>
          <p:cNvPr id="28" name="Straight Connector 14">
            <a:extLst>
              <a:ext uri="{FF2B5EF4-FFF2-40B4-BE49-F238E27FC236}">
                <a16:creationId xmlns:a16="http://schemas.microsoft.com/office/drawing/2014/main" id="{20742BC3-654B-4E41-9A6A-73A42E4776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29" name="Rectangle 16">
            <a:extLst>
              <a:ext uri="{FF2B5EF4-FFF2-40B4-BE49-F238E27FC236}">
                <a16:creationId xmlns:a16="http://schemas.microsoft.com/office/drawing/2014/main" id="{BC004D7F-4B2C-49DD-84E7-6685948CA6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18">
            <a:extLst>
              <a:ext uri="{FF2B5EF4-FFF2-40B4-BE49-F238E27FC236}">
                <a16:creationId xmlns:a16="http://schemas.microsoft.com/office/drawing/2014/main" id="{E4929BB6-2614-469C-B2DC-14288A41EE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29962" cy="6856214"/>
            <a:chOff x="-15736" y="0"/>
            <a:chExt cx="12229962" cy="6856214"/>
          </a:xfrm>
        </p:grpSpPr>
        <p:pic>
          <p:nvPicPr>
            <p:cNvPr id="20" name="Picture 19">
              <a:extLst>
                <a:ext uri="{FF2B5EF4-FFF2-40B4-BE49-F238E27FC236}">
                  <a16:creationId xmlns:a16="http://schemas.microsoft.com/office/drawing/2014/main" id="{0F9303EB-6869-4D98-89A4-11F721A73C2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6"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1" name="Rectangle 20">
              <a:extLst>
                <a:ext uri="{FF2B5EF4-FFF2-40B4-BE49-F238E27FC236}">
                  <a16:creationId xmlns:a16="http://schemas.microsoft.com/office/drawing/2014/main" id="{B0B2CEAC-0FA7-40BF-AFDC-86D21BF94F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2" name="Picture 21">
              <a:extLst>
                <a:ext uri="{FF2B5EF4-FFF2-40B4-BE49-F238E27FC236}">
                  <a16:creationId xmlns:a16="http://schemas.microsoft.com/office/drawing/2014/main" id="{CFC5E682-2A3D-4D7E-A460-0164698D2CB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cstate="email">
              <a:extLst>
                <a:ext uri="{28A0092B-C50C-407E-A947-70E740481C1C}">
                  <a14:useLocalDpi xmlns:a14="http://schemas.microsoft.com/office/drawing/2010/main"/>
                </a:ext>
              </a:extLst>
            </a:blip>
            <a:srcRect/>
            <a:stretch/>
          </p:blipFill>
          <p:spPr>
            <a:xfrm>
              <a:off x="-15736" y="3153832"/>
              <a:ext cx="777240" cy="606425"/>
            </a:xfrm>
            <a:prstGeom prst="rect">
              <a:avLst/>
            </a:prstGeom>
          </p:spPr>
        </p:pic>
        <p:pic>
          <p:nvPicPr>
            <p:cNvPr id="23" name="Picture 22">
              <a:extLst>
                <a:ext uri="{FF2B5EF4-FFF2-40B4-BE49-F238E27FC236}">
                  <a16:creationId xmlns:a16="http://schemas.microsoft.com/office/drawing/2014/main" id="{48343B0D-4B8E-48D5-940C-60507FF4371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cstate="email">
              <a:extLst>
                <a:ext uri="{28A0092B-C50C-407E-A947-70E740481C1C}">
                  <a14:useLocalDpi xmlns:a14="http://schemas.microsoft.com/office/drawing/2010/main"/>
                </a:ext>
              </a:extLst>
            </a:blip>
            <a:srcRect/>
            <a:stretch/>
          </p:blipFill>
          <p:spPr>
            <a:xfrm>
              <a:off x="11436986" y="3153832"/>
              <a:ext cx="777240" cy="606425"/>
            </a:xfrm>
            <a:prstGeom prst="rect">
              <a:avLst/>
            </a:prstGeom>
          </p:spPr>
        </p:pic>
      </p:grpSp>
      <p:sp>
        <p:nvSpPr>
          <p:cNvPr id="2" name="Title 1"/>
          <p:cNvSpPr>
            <a:spLocks noGrp="1"/>
          </p:cNvSpPr>
          <p:nvPr>
            <p:ph type="title"/>
          </p:nvPr>
        </p:nvSpPr>
        <p:spPr>
          <a:xfrm>
            <a:off x="1072267" y="1041401"/>
            <a:ext cx="6528018" cy="2345264"/>
          </a:xfrm>
        </p:spPr>
        <p:txBody>
          <a:bodyPr vert="horz" lIns="91440" tIns="45720" rIns="91440" bIns="45720" rtlCol="0" anchor="b">
            <a:normAutofit/>
          </a:bodyPr>
          <a:lstStyle/>
          <a:p>
            <a:pPr>
              <a:lnSpc>
                <a:spcPct val="90000"/>
              </a:lnSpc>
            </a:pPr>
            <a:r>
              <a:rPr lang="en-US" sz="3800" b="1" dirty="0">
                <a:solidFill>
                  <a:srgbClr val="262626"/>
                </a:solidFill>
              </a:rPr>
              <a:t>MAP Trainers may now run their own ‘audit groups’ of the MAP Certification course in Moodle</a:t>
            </a:r>
          </a:p>
        </p:txBody>
      </p:sp>
      <p:sp>
        <p:nvSpPr>
          <p:cNvPr id="3" name="Text Placeholder 2"/>
          <p:cNvSpPr>
            <a:spLocks noGrp="1"/>
          </p:cNvSpPr>
          <p:nvPr>
            <p:ph type="body" idx="1"/>
          </p:nvPr>
        </p:nvSpPr>
        <p:spPr>
          <a:xfrm>
            <a:off x="1072267" y="3657597"/>
            <a:ext cx="6528018" cy="1320802"/>
          </a:xfrm>
        </p:spPr>
        <p:txBody>
          <a:bodyPr vert="horz" lIns="91440" tIns="45720" rIns="91440" bIns="45720" rtlCol="0" anchor="t">
            <a:normAutofit/>
          </a:bodyPr>
          <a:lstStyle/>
          <a:p>
            <a:r>
              <a:rPr lang="en-US" b="1" kern="1200" cap="none" dirty="0">
                <a:solidFill>
                  <a:srgbClr val="000000"/>
                </a:solidFill>
                <a:effectLst/>
                <a:latin typeface="+mn-lt"/>
                <a:ea typeface="+mn-ea"/>
                <a:cs typeface="+mn-cs"/>
              </a:rPr>
              <a:t>Starting October 1st, 2021</a:t>
            </a:r>
          </a:p>
        </p:txBody>
      </p:sp>
      <p:cxnSp>
        <p:nvCxnSpPr>
          <p:cNvPr id="25" name="Straight Connector 24">
            <a:extLst>
              <a:ext uri="{FF2B5EF4-FFF2-40B4-BE49-F238E27FC236}">
                <a16:creationId xmlns:a16="http://schemas.microsoft.com/office/drawing/2014/main" id="{0EE67EC5-3FEB-443B-8CD7-446D2BBA8D9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08045" y="3541181"/>
            <a:ext cx="6492240" cy="0"/>
          </a:xfrm>
          <a:prstGeom prst="line">
            <a:avLst/>
          </a:prstGeom>
        </p:spPr>
        <p:style>
          <a:lnRef idx="2">
            <a:schemeClr val="accent1"/>
          </a:lnRef>
          <a:fillRef idx="0">
            <a:schemeClr val="accent1"/>
          </a:fillRef>
          <a:effectRef idx="1">
            <a:schemeClr val="accent1"/>
          </a:effectRef>
          <a:fontRef idx="minor">
            <a:schemeClr val="tx1"/>
          </a:fontRef>
        </p:style>
      </p:cxnSp>
      <p:sp>
        <p:nvSpPr>
          <p:cNvPr id="27" name="Rectangle 26">
            <a:extLst>
              <a:ext uri="{FF2B5EF4-FFF2-40B4-BE49-F238E27FC236}">
                <a16:creationId xmlns:a16="http://schemas.microsoft.com/office/drawing/2014/main" id="{D98D9C15-E7B4-462B-9B16-D45AA97C11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54662" y="1092200"/>
            <a:ext cx="3059206"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CC2254B-F19A-40DA-B886-F15336E006BE}"/>
              </a:ext>
              <a:ext uri="{C183D7F6-B498-43B3-948B-1728B52AA6E4}">
                <adec:decorative xmlns:adec="http://schemas.microsoft.com/office/drawing/2017/decorative" val="1"/>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8374701" y="1474995"/>
            <a:ext cx="2433793" cy="3729205"/>
          </a:xfrm>
          <a:prstGeom prst="rect">
            <a:avLst/>
          </a:prstGeom>
        </p:spPr>
      </p:pic>
    </p:spTree>
    <p:extLst>
      <p:ext uri="{BB962C8B-B14F-4D97-AF65-F5344CB8AC3E}">
        <p14:creationId xmlns:p14="http://schemas.microsoft.com/office/powerpoint/2010/main" val="1779168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333F0879-3DA0-4CB8-B35E-A0AD4255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24D2183-F388-476E-92A9-D6639D69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3" cstate="email">
              <a:extLst>
                <a:ext uri="{28A0092B-C50C-407E-A947-70E740481C1C}">
                  <a14:useLocalDpi xmlns:a14="http://schemas.microsoft.com/office/drawing/2010/main"/>
                </a:ext>
              </a:extLst>
            </a:blip>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243462E7-1698-4B21-BE89-AEFAC7C2F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DD549CD-B286-4984-84D4-7A3CDBFE819F}"/>
              </a:ext>
            </a:extLst>
          </p:cNvPr>
          <p:cNvSpPr>
            <a:spLocks noGrp="1"/>
          </p:cNvSpPr>
          <p:nvPr>
            <p:ph type="title"/>
          </p:nvPr>
        </p:nvSpPr>
        <p:spPr>
          <a:xfrm>
            <a:off x="608012" y="972766"/>
            <a:ext cx="3552006" cy="1254868"/>
          </a:xfrm>
        </p:spPr>
        <p:txBody>
          <a:bodyPr anchor="b">
            <a:normAutofit/>
          </a:bodyPr>
          <a:lstStyle/>
          <a:p>
            <a:r>
              <a:rPr lang="en-US" sz="2400" b="1" dirty="0">
                <a:solidFill>
                  <a:srgbClr val="262626"/>
                </a:solidFill>
              </a:rPr>
              <a:t>Sharon Oxx RN, CDDN</a:t>
            </a:r>
          </a:p>
        </p:txBody>
      </p:sp>
      <p:sp>
        <p:nvSpPr>
          <p:cNvPr id="8" name="Content Placeholder 7">
            <a:extLst>
              <a:ext uri="{FF2B5EF4-FFF2-40B4-BE49-F238E27FC236}">
                <a16:creationId xmlns:a16="http://schemas.microsoft.com/office/drawing/2014/main" id="{44656719-8E56-4F3F-B8AD-D2FF8802FF73}"/>
              </a:ext>
            </a:extLst>
          </p:cNvPr>
          <p:cNvSpPr>
            <a:spLocks noGrp="1"/>
          </p:cNvSpPr>
          <p:nvPr>
            <p:ph idx="1"/>
          </p:nvPr>
        </p:nvSpPr>
        <p:spPr>
          <a:xfrm>
            <a:off x="929141" y="2430471"/>
            <a:ext cx="2835464" cy="3552039"/>
          </a:xfrm>
        </p:spPr>
        <p:txBody>
          <a:bodyPr>
            <a:normAutofit/>
          </a:bodyPr>
          <a:lstStyle/>
          <a:p>
            <a:pPr marL="0" indent="0">
              <a:buNone/>
            </a:pPr>
            <a:r>
              <a:rPr lang="en-US" b="1" dirty="0">
                <a:solidFill>
                  <a:srgbClr val="262626"/>
                </a:solidFill>
                <a:latin typeface="Lucida Calligraphy" panose="03010101010101010101" pitchFamily="66" charset="0"/>
              </a:rPr>
              <a:t>Your Someday is Here….</a:t>
            </a:r>
          </a:p>
          <a:p>
            <a:pPr marL="0" indent="0">
              <a:buNone/>
            </a:pPr>
            <a:r>
              <a:rPr lang="en-US" b="1" dirty="0">
                <a:solidFill>
                  <a:srgbClr val="262626"/>
                </a:solidFill>
                <a:latin typeface="Lucida Calligraphy" panose="03010101010101010101" pitchFamily="66" charset="0"/>
              </a:rPr>
              <a:t>Congratulations and </a:t>
            </a:r>
          </a:p>
          <a:p>
            <a:pPr marL="0" indent="0">
              <a:buNone/>
            </a:pPr>
            <a:r>
              <a:rPr lang="en-US" b="1" dirty="0">
                <a:solidFill>
                  <a:srgbClr val="262626"/>
                </a:solidFill>
                <a:latin typeface="Lucida Calligraphy" panose="03010101010101010101" pitchFamily="66" charset="0"/>
              </a:rPr>
              <a:t>Happy Retirement!</a:t>
            </a:r>
          </a:p>
        </p:txBody>
      </p:sp>
      <p:sp useBgFill="1">
        <p:nvSpPr>
          <p:cNvPr id="41" name="Rectangle 40">
            <a:extLst>
              <a:ext uri="{FF2B5EF4-FFF2-40B4-BE49-F238E27FC236}">
                <a16:creationId xmlns:a16="http://schemas.microsoft.com/office/drawing/2014/main" id="{6C22FCAC-D7EC-4A52-B153-FF761E223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Sharon Oxx in her nursing uniform">
            <a:extLst>
              <a:ext uri="{FF2B5EF4-FFF2-40B4-BE49-F238E27FC236}">
                <a16:creationId xmlns:a16="http://schemas.microsoft.com/office/drawing/2014/main" id="{F64D74C9-700A-4B5F-B02A-EE05D06C808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138788" y="609602"/>
            <a:ext cx="4692285" cy="5587749"/>
          </a:xfrm>
          <a:prstGeom prst="rect">
            <a:avLst/>
          </a:prstGeom>
        </p:spPr>
      </p:pic>
    </p:spTree>
    <p:extLst>
      <p:ext uri="{BB962C8B-B14F-4D97-AF65-F5344CB8AC3E}">
        <p14:creationId xmlns:p14="http://schemas.microsoft.com/office/powerpoint/2010/main" val="30713248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72F6A24-139E-4EB5-86D2-431F42EF8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3963AE85-BE5D-4975-BACF-DDDCC9C2AC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24" name="Picture 23">
              <a:extLst>
                <a:ext uri="{FF2B5EF4-FFF2-40B4-BE49-F238E27FC236}">
                  <a16:creationId xmlns:a16="http://schemas.microsoft.com/office/drawing/2014/main" id="{1E7751F0-16BF-4A9D-B778-5D46B92B44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5" name="Rectangle 24">
              <a:extLst>
                <a:ext uri="{FF2B5EF4-FFF2-40B4-BE49-F238E27FC236}">
                  <a16:creationId xmlns:a16="http://schemas.microsoft.com/office/drawing/2014/main" id="{1D755924-121A-47AA-8613-995D4108BC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6" name="Picture 25">
              <a:extLst>
                <a:ext uri="{FF2B5EF4-FFF2-40B4-BE49-F238E27FC236}">
                  <a16:creationId xmlns:a16="http://schemas.microsoft.com/office/drawing/2014/main" id="{B4D2AFDA-19BE-4455-830E-1541E5D7BAE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a:off x="-15736" y="3153832"/>
              <a:ext cx="777240" cy="606425"/>
            </a:xfrm>
            <a:prstGeom prst="rect">
              <a:avLst/>
            </a:prstGeom>
          </p:spPr>
        </p:pic>
        <p:pic>
          <p:nvPicPr>
            <p:cNvPr id="27" name="Picture 26">
              <a:extLst>
                <a:ext uri="{FF2B5EF4-FFF2-40B4-BE49-F238E27FC236}">
                  <a16:creationId xmlns:a16="http://schemas.microsoft.com/office/drawing/2014/main" id="{0FB15EBF-E414-4E00-87E7-700A78A60F6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a:stretch/>
          </p:blipFill>
          <p:spPr>
            <a:xfrm>
              <a:off x="11436986" y="3153832"/>
              <a:ext cx="777240" cy="606425"/>
            </a:xfrm>
            <a:prstGeom prst="rect">
              <a:avLst/>
            </a:prstGeom>
          </p:spPr>
        </p:pic>
      </p:grpSp>
      <p:sp>
        <p:nvSpPr>
          <p:cNvPr id="2" name="Title 1"/>
          <p:cNvSpPr>
            <a:spLocks noGrp="1"/>
          </p:cNvSpPr>
          <p:nvPr>
            <p:ph type="title"/>
          </p:nvPr>
        </p:nvSpPr>
        <p:spPr>
          <a:xfrm>
            <a:off x="6094412" y="982132"/>
            <a:ext cx="4802185" cy="1303867"/>
          </a:xfrm>
        </p:spPr>
        <p:txBody>
          <a:bodyPr>
            <a:normAutofit fontScale="90000"/>
          </a:bodyPr>
          <a:lstStyle/>
          <a:p>
            <a:r>
              <a:rPr lang="en-US" b="1" dirty="0"/>
              <a:t>Next MAP Trainer Webinar</a:t>
            </a:r>
          </a:p>
        </p:txBody>
      </p:sp>
      <p:sp>
        <p:nvSpPr>
          <p:cNvPr id="29" name="Rectangle 28">
            <a:extLst>
              <a:ext uri="{FF2B5EF4-FFF2-40B4-BE49-F238E27FC236}">
                <a16:creationId xmlns:a16="http://schemas.microsoft.com/office/drawing/2014/main" id="{C9DA5B05-DD14-4860-AC45-02A8D2EE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42170C0A-E039-45C7-B554-84AE4C601D80}"/>
              </a:ext>
              <a:ext uri="{C183D7F6-B498-43B3-948B-1728B52AA6E4}">
                <adec:decorative xmlns:adec="http://schemas.microsoft.com/office/drawing/2017/decorative" val="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827646" y="1318315"/>
            <a:ext cx="3047133" cy="4062874"/>
          </a:xfrm>
          <a:prstGeom prst="rect">
            <a:avLst/>
          </a:prstGeom>
        </p:spPr>
      </p:pic>
      <p:cxnSp>
        <p:nvCxnSpPr>
          <p:cNvPr id="31" name="Straight Connector 30">
            <a:extLst>
              <a:ext uri="{FF2B5EF4-FFF2-40B4-BE49-F238E27FC236}">
                <a16:creationId xmlns:a16="http://schemas.microsoft.com/office/drawing/2014/main" id="{36BE37AC-AD36-4C42-9B8C-C5500F4E7C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18" name="Content Placeholder 17">
            <a:extLst>
              <a:ext uri="{FF2B5EF4-FFF2-40B4-BE49-F238E27FC236}">
                <a16:creationId xmlns:a16="http://schemas.microsoft.com/office/drawing/2014/main" id="{76CAF84F-AEFB-4609-B2EE-ABC689D5BA9C}"/>
              </a:ext>
            </a:extLst>
          </p:cNvPr>
          <p:cNvSpPr>
            <a:spLocks noGrp="1"/>
          </p:cNvSpPr>
          <p:nvPr>
            <p:ph idx="1"/>
          </p:nvPr>
        </p:nvSpPr>
        <p:spPr>
          <a:xfrm>
            <a:off x="6094412" y="2556932"/>
            <a:ext cx="4802184" cy="3318936"/>
          </a:xfrm>
        </p:spPr>
        <p:txBody>
          <a:bodyPr>
            <a:normAutofit/>
          </a:bodyPr>
          <a:lstStyle/>
          <a:p>
            <a:r>
              <a:rPr lang="en-US" b="1" dirty="0"/>
              <a:t>Spring 2022</a:t>
            </a:r>
          </a:p>
        </p:txBody>
      </p:sp>
    </p:spTree>
    <p:extLst>
      <p:ext uri="{BB962C8B-B14F-4D97-AF65-F5344CB8AC3E}">
        <p14:creationId xmlns:p14="http://schemas.microsoft.com/office/powerpoint/2010/main" val="1734865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749C117F-F390-437B-ADB0-57E87EFF34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36" name="Picture 35">
              <a:extLst>
                <a:ext uri="{FF2B5EF4-FFF2-40B4-BE49-F238E27FC236}">
                  <a16:creationId xmlns:a16="http://schemas.microsoft.com/office/drawing/2014/main" id="{A7EF42F8-2417-49A6-95CE-DE9503B0AA6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37" name="Rectangle 36">
              <a:extLst>
                <a:ext uri="{FF2B5EF4-FFF2-40B4-BE49-F238E27FC236}">
                  <a16:creationId xmlns:a16="http://schemas.microsoft.com/office/drawing/2014/main" id="{AC6F623B-2003-4AED-B02F-541A150EC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38" name="Picture 37">
              <a:extLst>
                <a:ext uri="{FF2B5EF4-FFF2-40B4-BE49-F238E27FC236}">
                  <a16:creationId xmlns:a16="http://schemas.microsoft.com/office/drawing/2014/main" id="{CD11837A-4F3D-419F-ACE2-E80B1EA2846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cstate="email">
              <a:extLst>
                <a:ext uri="{28A0092B-C50C-407E-A947-70E740481C1C}">
                  <a14:useLocalDpi xmlns:a14="http://schemas.microsoft.com/office/drawing/2010/main"/>
                </a:ext>
              </a:extLst>
            </a:blip>
            <a:srcRect/>
            <a:stretch/>
          </p:blipFill>
          <p:spPr>
            <a:xfrm>
              <a:off x="-16934" y="3147609"/>
              <a:ext cx="2478024" cy="612648"/>
            </a:xfrm>
            <a:prstGeom prst="rect">
              <a:avLst/>
            </a:prstGeom>
          </p:spPr>
        </p:pic>
        <p:pic>
          <p:nvPicPr>
            <p:cNvPr id="39" name="Picture 38">
              <a:extLst>
                <a:ext uri="{FF2B5EF4-FFF2-40B4-BE49-F238E27FC236}">
                  <a16:creationId xmlns:a16="http://schemas.microsoft.com/office/drawing/2014/main" id="{B9411D1A-7E2C-4A36-BE32-BF7A8E13072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cstate="email">
              <a:extLst>
                <a:ext uri="{28A0092B-C50C-407E-A947-70E740481C1C}">
                  <a14:useLocalDpi xmlns:a14="http://schemas.microsoft.com/office/drawing/2010/main"/>
                </a:ext>
              </a:extLst>
            </a:blip>
            <a:srcRect/>
            <a:stretch/>
          </p:blipFill>
          <p:spPr>
            <a:xfrm>
              <a:off x="9736202" y="3147609"/>
              <a:ext cx="2478024" cy="612648"/>
            </a:xfrm>
            <a:prstGeom prst="rect">
              <a:avLst/>
            </a:prstGeom>
          </p:spPr>
        </p:pic>
      </p:grpSp>
      <p:cxnSp>
        <p:nvCxnSpPr>
          <p:cNvPr id="41" name="Straight Connector 40">
            <a:extLst>
              <a:ext uri="{FF2B5EF4-FFF2-40B4-BE49-F238E27FC236}">
                <a16:creationId xmlns:a16="http://schemas.microsoft.com/office/drawing/2014/main" id="{20742BC3-654B-4E41-9A6A-73A42E4776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43" name="Rectangle 42">
            <a:extLst>
              <a:ext uri="{FF2B5EF4-FFF2-40B4-BE49-F238E27FC236}">
                <a16:creationId xmlns:a16="http://schemas.microsoft.com/office/drawing/2014/main" id="{1CD07172-CD61-45EB-BEE3-F644503E5C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1EADA5DB-ED12-413A-AAB5-6A8D1152E6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5" cstate="email">
              <a:extLst>
                <a:ext uri="{28A0092B-C50C-407E-A947-70E740481C1C}">
                  <a14:useLocalDpi xmlns:a14="http://schemas.microsoft.com/office/drawing/2010/main"/>
                </a:ext>
              </a:extLst>
            </a:blip>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BA45E5C-ACB9-49E8-B4DB-5255C2376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276942F6-537C-4F32-B3C9-812C9681B6CF}"/>
              </a:ext>
            </a:extLst>
          </p:cNvPr>
          <p:cNvSpPr>
            <a:spLocks noGrp="1"/>
          </p:cNvSpPr>
          <p:nvPr>
            <p:ph type="title"/>
          </p:nvPr>
        </p:nvSpPr>
        <p:spPr>
          <a:xfrm>
            <a:off x="826852" y="872061"/>
            <a:ext cx="3073940" cy="3436688"/>
          </a:xfrm>
        </p:spPr>
        <p:txBody>
          <a:bodyPr vert="horz" lIns="91440" tIns="45720" rIns="91440" bIns="45720" rtlCol="0" anchor="b">
            <a:normAutofit/>
          </a:bodyPr>
          <a:lstStyle/>
          <a:p>
            <a:r>
              <a:rPr lang="en-US" sz="4100" b="1">
                <a:solidFill>
                  <a:srgbClr val="262626"/>
                </a:solidFill>
              </a:rPr>
              <a:t>New MAP Certification Course Roster</a:t>
            </a:r>
          </a:p>
        </p:txBody>
      </p:sp>
      <p:sp>
        <p:nvSpPr>
          <p:cNvPr id="3" name="Text Placeholder 2">
            <a:extLst>
              <a:ext uri="{FF2B5EF4-FFF2-40B4-BE49-F238E27FC236}">
                <a16:creationId xmlns:a16="http://schemas.microsoft.com/office/drawing/2014/main" id="{4269E8FA-6827-4E93-B51F-59061501EBC4}"/>
              </a:ext>
            </a:extLst>
          </p:cNvPr>
          <p:cNvSpPr>
            <a:spLocks noGrp="1"/>
          </p:cNvSpPr>
          <p:nvPr>
            <p:ph type="body" idx="1"/>
          </p:nvPr>
        </p:nvSpPr>
        <p:spPr>
          <a:xfrm>
            <a:off x="826851" y="4439732"/>
            <a:ext cx="3112851" cy="1452641"/>
          </a:xfrm>
        </p:spPr>
        <p:txBody>
          <a:bodyPr vert="horz" lIns="91440" tIns="45720" rIns="91440" bIns="45720" rtlCol="0" anchor="t">
            <a:normAutofit/>
          </a:bodyPr>
          <a:lstStyle/>
          <a:p>
            <a:r>
              <a:rPr lang="en-US" sz="2100" kern="1200" cap="none">
                <a:solidFill>
                  <a:srgbClr val="000000"/>
                </a:solidFill>
                <a:effectLst/>
                <a:latin typeface="+mn-lt"/>
                <a:ea typeface="+mn-ea"/>
                <a:cs typeface="+mn-cs"/>
              </a:rPr>
              <a:t>mapmass.com</a:t>
            </a:r>
          </a:p>
          <a:p>
            <a:r>
              <a:rPr lang="en-US" sz="2100" kern="1200" cap="none">
                <a:solidFill>
                  <a:srgbClr val="000000"/>
                </a:solidFill>
                <a:effectLst/>
                <a:latin typeface="+mn-lt"/>
                <a:ea typeface="+mn-ea"/>
                <a:cs typeface="+mn-cs"/>
              </a:rPr>
              <a:t>‘Student and Trainer Resources’</a:t>
            </a:r>
          </a:p>
        </p:txBody>
      </p:sp>
      <p:sp useBgFill="1">
        <p:nvSpPr>
          <p:cNvPr id="49" name="Rectangle 48">
            <a:extLst>
              <a:ext uri="{FF2B5EF4-FFF2-40B4-BE49-F238E27FC236}">
                <a16:creationId xmlns:a16="http://schemas.microsoft.com/office/drawing/2014/main" id="{857E618C-1D7B-4A51-90C1-6106CD8A1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New Roster Template for student Certification Course registrations with a green arrow pointing to the new check box for auditing students">
            <a:extLst>
              <a:ext uri="{FF2B5EF4-FFF2-40B4-BE49-F238E27FC236}">
                <a16:creationId xmlns:a16="http://schemas.microsoft.com/office/drawing/2014/main" id="{DC3E0E6B-A533-495C-BA86-464E1C135B9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1134"/>
          <a:stretch/>
        </p:blipFill>
        <p:spPr>
          <a:xfrm>
            <a:off x="4795490" y="949230"/>
            <a:ext cx="7324246" cy="4577444"/>
          </a:xfrm>
          <a:prstGeom prst="rect">
            <a:avLst/>
          </a:prstGeom>
        </p:spPr>
      </p:pic>
      <p:sp>
        <p:nvSpPr>
          <p:cNvPr id="5" name="Arrow: Up 4">
            <a:extLst>
              <a:ext uri="{FF2B5EF4-FFF2-40B4-BE49-F238E27FC236}">
                <a16:creationId xmlns:a16="http://schemas.microsoft.com/office/drawing/2014/main" id="{47E252DD-3046-497F-AAC9-BD992A145433}"/>
              </a:ext>
              <a:ext uri="{C183D7F6-B498-43B3-948B-1728B52AA6E4}">
                <adec:decorative xmlns:adec="http://schemas.microsoft.com/office/drawing/2017/decorative" val="1"/>
              </a:ext>
            </a:extLst>
          </p:cNvPr>
          <p:cNvSpPr/>
          <p:nvPr/>
        </p:nvSpPr>
        <p:spPr>
          <a:xfrm>
            <a:off x="11080957" y="5356303"/>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3987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7" name="Group 34">
            <a:extLst>
              <a:ext uri="{FF2B5EF4-FFF2-40B4-BE49-F238E27FC236}">
                <a16:creationId xmlns:a16="http://schemas.microsoft.com/office/drawing/2014/main" id="{03E8C8A2-D2DA-42F8-84AA-AC5AB4251D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36" name="Picture 35">
              <a:extLst>
                <a:ext uri="{FF2B5EF4-FFF2-40B4-BE49-F238E27FC236}">
                  <a16:creationId xmlns:a16="http://schemas.microsoft.com/office/drawing/2014/main" id="{9A5D1FE1-4883-49B4-AD3E-D0A3F8DCE12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48" name="Rectangle 36">
              <a:extLst>
                <a:ext uri="{FF2B5EF4-FFF2-40B4-BE49-F238E27FC236}">
                  <a16:creationId xmlns:a16="http://schemas.microsoft.com/office/drawing/2014/main" id="{7F829EAE-7CB1-410F-BAF1-55BD6DC249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38" name="Picture 37">
              <a:extLst>
                <a:ext uri="{FF2B5EF4-FFF2-40B4-BE49-F238E27FC236}">
                  <a16:creationId xmlns:a16="http://schemas.microsoft.com/office/drawing/2014/main" id="{4EA5F8CE-974F-4443-AB3C-4799C332304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cstate="email">
              <a:extLst>
                <a:ext uri="{28A0092B-C50C-407E-A947-70E740481C1C}">
                  <a14:useLocalDpi xmlns:a14="http://schemas.microsoft.com/office/drawing/2010/main"/>
                </a:ext>
              </a:extLst>
            </a:blip>
            <a:srcRect/>
            <a:stretch/>
          </p:blipFill>
          <p:spPr>
            <a:xfrm>
              <a:off x="-16934" y="3147609"/>
              <a:ext cx="2478024" cy="612648"/>
            </a:xfrm>
            <a:prstGeom prst="rect">
              <a:avLst/>
            </a:prstGeom>
          </p:spPr>
        </p:pic>
        <p:pic>
          <p:nvPicPr>
            <p:cNvPr id="39" name="Picture 38">
              <a:extLst>
                <a:ext uri="{FF2B5EF4-FFF2-40B4-BE49-F238E27FC236}">
                  <a16:creationId xmlns:a16="http://schemas.microsoft.com/office/drawing/2014/main" id="{94075D0C-1739-4729-A5C8-5C5707A942F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cstate="email">
              <a:extLst>
                <a:ext uri="{28A0092B-C50C-407E-A947-70E740481C1C}">
                  <a14:useLocalDpi xmlns:a14="http://schemas.microsoft.com/office/drawing/2010/main"/>
                </a:ext>
              </a:extLst>
            </a:blip>
            <a:srcRect/>
            <a:stretch/>
          </p:blipFill>
          <p:spPr>
            <a:xfrm>
              <a:off x="9736202" y="3147609"/>
              <a:ext cx="2478024" cy="612648"/>
            </a:xfrm>
            <a:prstGeom prst="rect">
              <a:avLst/>
            </a:prstGeom>
          </p:spPr>
        </p:pic>
      </p:grpSp>
      <p:cxnSp>
        <p:nvCxnSpPr>
          <p:cNvPr id="41" name="Straight Connector 40">
            <a:extLst>
              <a:ext uri="{FF2B5EF4-FFF2-40B4-BE49-F238E27FC236}">
                <a16:creationId xmlns:a16="http://schemas.microsoft.com/office/drawing/2014/main" id="{0DFD28A6-39F3-425F-8050-E5BF1B4523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49" name="Rectangle 42">
            <a:extLst>
              <a:ext uri="{FF2B5EF4-FFF2-40B4-BE49-F238E27FC236}">
                <a16:creationId xmlns:a16="http://schemas.microsoft.com/office/drawing/2014/main" id="{FDF8837B-BAE2-489A-8F93-69216307D5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Background image of flowers with the text &quot;Coming sooner...rather than later&quot;">
            <a:extLst>
              <a:ext uri="{FF2B5EF4-FFF2-40B4-BE49-F238E27FC236}">
                <a16:creationId xmlns:a16="http://schemas.microsoft.com/office/drawing/2014/main" id="{C57156A3-D58F-4D3D-9CAE-F77097E54FEE}"/>
              </a:ext>
            </a:extLst>
          </p:cNvPr>
          <p:cNvPicPr>
            <a:picLocks noChangeAspect="1"/>
          </p:cNvPicPr>
          <p:nvPr/>
        </p:nvPicPr>
        <p:blipFill rotWithShape="1">
          <a:blip r:embed="rId5" cstate="email">
            <a:alphaModFix amt="50000"/>
            <a:extLst>
              <a:ext uri="{28A0092B-C50C-407E-A947-70E740481C1C}">
                <a14:useLocalDpi xmlns:a14="http://schemas.microsoft.com/office/drawing/2010/main"/>
              </a:ext>
            </a:extLst>
          </a:blip>
          <a:srcRect/>
          <a:stretch/>
        </p:blipFill>
        <p:spPr>
          <a:xfrm>
            <a:off x="1978677" y="118671"/>
            <a:ext cx="8563150" cy="6535986"/>
          </a:xfrm>
          <a:prstGeom prst="rect">
            <a:avLst/>
          </a:prstGeom>
        </p:spPr>
      </p:pic>
      <p:sp>
        <p:nvSpPr>
          <p:cNvPr id="4" name="Title 3"/>
          <p:cNvSpPr>
            <a:spLocks noGrp="1"/>
          </p:cNvSpPr>
          <p:nvPr>
            <p:ph type="title"/>
          </p:nvPr>
        </p:nvSpPr>
        <p:spPr>
          <a:xfrm>
            <a:off x="2692398" y="1871131"/>
            <a:ext cx="6815669" cy="1515533"/>
          </a:xfrm>
        </p:spPr>
        <p:txBody>
          <a:bodyPr vert="horz" lIns="91440" tIns="45720" rIns="91440" bIns="45720" rtlCol="0" anchor="b">
            <a:normAutofit/>
          </a:bodyPr>
          <a:lstStyle/>
          <a:p>
            <a:r>
              <a:rPr lang="en-US" sz="5400" b="1" dirty="0">
                <a:solidFill>
                  <a:srgbClr val="FFFFFF"/>
                </a:solidFill>
              </a:rPr>
              <a:t>Coming sooner…</a:t>
            </a:r>
          </a:p>
        </p:txBody>
      </p:sp>
      <p:sp>
        <p:nvSpPr>
          <p:cNvPr id="5" name="Content Placeholder 4"/>
          <p:cNvSpPr>
            <a:spLocks noGrp="1"/>
          </p:cNvSpPr>
          <p:nvPr>
            <p:ph idx="1"/>
          </p:nvPr>
        </p:nvSpPr>
        <p:spPr>
          <a:xfrm>
            <a:off x="2692398" y="3657597"/>
            <a:ext cx="6815669" cy="1320802"/>
          </a:xfrm>
        </p:spPr>
        <p:txBody>
          <a:bodyPr vert="horz" lIns="91440" tIns="45720" rIns="91440" bIns="45720" rtlCol="0" anchor="t">
            <a:normAutofit/>
          </a:bodyPr>
          <a:lstStyle/>
          <a:p>
            <a:pPr marL="0" indent="0" algn="ctr">
              <a:buNone/>
            </a:pPr>
            <a:r>
              <a:rPr lang="en-US" sz="2100" b="1" dirty="0">
                <a:solidFill>
                  <a:srgbClr val="FFFFFF"/>
                </a:solidFill>
              </a:rPr>
              <a:t>…rather than later…</a:t>
            </a:r>
          </a:p>
        </p:txBody>
      </p:sp>
      <p:cxnSp>
        <p:nvCxnSpPr>
          <p:cNvPr id="50" name="Straight Connector 44">
            <a:extLst>
              <a:ext uri="{FF2B5EF4-FFF2-40B4-BE49-F238E27FC236}">
                <a16:creationId xmlns:a16="http://schemas.microsoft.com/office/drawing/2014/main" id="{B48BEE9B-A2F4-4BF3-9EAD-16E1A7FC2DC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99932" y="3510608"/>
            <a:ext cx="5120640"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1829961"/>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useBgFill="1">
        <p:nvSpPr>
          <p:cNvPr id="41" name="Rectangle 31">
            <a:extLst>
              <a:ext uri="{FF2B5EF4-FFF2-40B4-BE49-F238E27FC236}">
                <a16:creationId xmlns:a16="http://schemas.microsoft.com/office/drawing/2014/main" id="{B7328C2D-38F0-4C80-9EA5-A1AD0D6B2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4" cstate="email">
              <a:extLst>
                <a:ext uri="{28A0092B-C50C-407E-A947-70E740481C1C}">
                  <a14:useLocalDpi xmlns:a14="http://schemas.microsoft.com/office/drawing/2010/main"/>
                </a:ext>
              </a:extLst>
            </a:blip>
            <a:stretch/>
          </a:blipFill>
          <a:ln w="15875" cap="flat" cmpd="sng" algn="ctr">
            <a:solidFill>
              <a:srgbClr val="B15E2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grpSp>
        <p:nvGrpSpPr>
          <p:cNvPr id="42" name="Group 33">
            <a:extLst>
              <a:ext uri="{FF2B5EF4-FFF2-40B4-BE49-F238E27FC236}">
                <a16:creationId xmlns:a16="http://schemas.microsoft.com/office/drawing/2014/main" id="{BD17E249-48D0-476B-A642-A5D58DD39A2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35" name="Picture 34">
              <a:extLst>
                <a:ext uri="{FF2B5EF4-FFF2-40B4-BE49-F238E27FC236}">
                  <a16:creationId xmlns:a16="http://schemas.microsoft.com/office/drawing/2014/main" id="{7E4B7EC7-DE5B-4F27-839A-7CDF49C6181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43" name="Rectangle 35">
              <a:extLst>
                <a:ext uri="{FF2B5EF4-FFF2-40B4-BE49-F238E27FC236}">
                  <a16:creationId xmlns:a16="http://schemas.microsoft.com/office/drawing/2014/main" id="{DDA01082-3C8F-4602-8DA7-C82DF7095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cmpd="sng" algn="ctr">
              <a:solidFill>
                <a:schemeClr val="accent1"/>
              </a:solidFill>
              <a:prstDash val="solid"/>
              <a:miter lim="800000"/>
            </a:ln>
            <a:effectLst>
              <a:innerShdw blurRad="25400" dist="12700" dir="13500000">
                <a:srgbClr val="000000">
                  <a:alpha val="45000"/>
                </a:srgbClr>
              </a:innerShdw>
            </a:effectLst>
          </p:spPr>
        </p:sp>
        <p:pic>
          <p:nvPicPr>
            <p:cNvPr id="37" name="Picture 36">
              <a:extLst>
                <a:ext uri="{FF2B5EF4-FFF2-40B4-BE49-F238E27FC236}">
                  <a16:creationId xmlns:a16="http://schemas.microsoft.com/office/drawing/2014/main" id="{1A21B48A-5892-4DD2-B2E1-91BD42A44CB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cstate="email">
              <a:extLst>
                <a:ext uri="{28A0092B-C50C-407E-A947-70E740481C1C}">
                  <a14:useLocalDpi xmlns:a14="http://schemas.microsoft.com/office/drawing/2010/main"/>
                </a:ext>
              </a:extLst>
            </a:blip>
            <a:srcRect/>
            <a:stretch/>
          </p:blipFill>
          <p:spPr>
            <a:xfrm rot="5400000">
              <a:off x="5706471" y="76265"/>
              <a:ext cx="758952" cy="606425"/>
            </a:xfrm>
            <a:prstGeom prst="rect">
              <a:avLst/>
            </a:prstGeom>
          </p:spPr>
        </p:pic>
        <p:pic>
          <p:nvPicPr>
            <p:cNvPr id="44" name="Picture 37">
              <a:extLst>
                <a:ext uri="{FF2B5EF4-FFF2-40B4-BE49-F238E27FC236}">
                  <a16:creationId xmlns:a16="http://schemas.microsoft.com/office/drawing/2014/main" id="{BE083B53-5B4C-4C29-BDFD-A28B754A59D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cstate="email">
              <a:extLst>
                <a:ext uri="{28A0092B-C50C-407E-A947-70E740481C1C}">
                  <a14:useLocalDpi xmlns:a14="http://schemas.microsoft.com/office/drawing/2010/main"/>
                </a:ext>
              </a:extLst>
            </a:blip>
            <a:srcRect/>
            <a:stretch/>
          </p:blipFill>
          <p:spPr>
            <a:xfrm rot="5400000">
              <a:off x="5706470" y="6173526"/>
              <a:ext cx="758952" cy="606425"/>
            </a:xfrm>
            <a:prstGeom prst="rect">
              <a:avLst/>
            </a:prstGeom>
          </p:spPr>
        </p:pic>
      </p:grpSp>
      <p:sp>
        <p:nvSpPr>
          <p:cNvPr id="2" name="Title 1"/>
          <p:cNvSpPr>
            <a:spLocks noGrp="1"/>
          </p:cNvSpPr>
          <p:nvPr>
            <p:ph type="title"/>
          </p:nvPr>
        </p:nvSpPr>
        <p:spPr>
          <a:xfrm>
            <a:off x="1295402" y="982132"/>
            <a:ext cx="9601196" cy="1303867"/>
          </a:xfrm>
        </p:spPr>
        <p:txBody>
          <a:bodyPr>
            <a:normAutofit/>
          </a:bodyPr>
          <a:lstStyle/>
          <a:p>
            <a:r>
              <a:rPr lang="en-US" sz="5400" b="1" dirty="0"/>
              <a:t>MAP Supervisor’s Training</a:t>
            </a:r>
          </a:p>
        </p:txBody>
      </p:sp>
      <p:cxnSp>
        <p:nvCxnSpPr>
          <p:cNvPr id="40" name="Straight Connector 39">
            <a:extLst>
              <a:ext uri="{FF2B5EF4-FFF2-40B4-BE49-F238E27FC236}">
                <a16:creationId xmlns:a16="http://schemas.microsoft.com/office/drawing/2014/main" id="{0B65B193-F600-4C1B-9DBF-09D94CDB08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1295401" y="2556932"/>
            <a:ext cx="9601196" cy="3318936"/>
          </a:xfrm>
        </p:spPr>
        <p:txBody>
          <a:bodyPr>
            <a:normAutofit/>
          </a:bodyPr>
          <a:lstStyle/>
          <a:p>
            <a:r>
              <a:rPr lang="en-US" b="1" dirty="0"/>
              <a:t>This training will focus on key responsibilities of the MAP Supervisor including:</a:t>
            </a:r>
          </a:p>
          <a:p>
            <a:pPr lvl="1"/>
            <a:r>
              <a:rPr lang="en-US" b="1" dirty="0"/>
              <a:t>assignment of Medication Administration duties;</a:t>
            </a:r>
          </a:p>
          <a:p>
            <a:pPr lvl="1"/>
            <a:r>
              <a:rPr lang="en-US" b="1" dirty="0"/>
              <a:t>participating in and overseeing the Disposal process;</a:t>
            </a:r>
          </a:p>
          <a:p>
            <a:pPr lvl="1"/>
            <a:r>
              <a:rPr lang="en-US" b="1" dirty="0"/>
              <a:t>responsibility for the accuracy of the Count Book Index;</a:t>
            </a:r>
          </a:p>
          <a:p>
            <a:pPr lvl="1"/>
            <a:r>
              <a:rPr lang="en-US" b="1" dirty="0"/>
              <a:t>responsibility for follow-up to Medication Occurrences;</a:t>
            </a:r>
          </a:p>
          <a:p>
            <a:pPr lvl="1"/>
            <a:r>
              <a:rPr lang="en-US" b="1" dirty="0"/>
              <a:t>and more!</a:t>
            </a:r>
          </a:p>
          <a:p>
            <a:pPr lvl="1"/>
            <a:endParaRPr lang="en-US" dirty="0"/>
          </a:p>
        </p:txBody>
      </p:sp>
    </p:spTree>
    <p:extLst>
      <p:ext uri="{BB962C8B-B14F-4D97-AF65-F5344CB8AC3E}">
        <p14:creationId xmlns:p14="http://schemas.microsoft.com/office/powerpoint/2010/main" val="91478253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5221</TotalTime>
  <Words>5589</Words>
  <Application>Microsoft Office PowerPoint</Application>
  <PresentationFormat>Widescreen</PresentationFormat>
  <Paragraphs>439</Paragraphs>
  <Slides>61</Slides>
  <Notes>61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61</vt:i4>
      </vt:variant>
    </vt:vector>
  </HeadingPairs>
  <TitlesOfParts>
    <vt:vector size="67" baseType="lpstr">
      <vt:lpstr>Arial</vt:lpstr>
      <vt:lpstr>Calibri</vt:lpstr>
      <vt:lpstr>Garamond</vt:lpstr>
      <vt:lpstr>Lucida Calligraphy</vt:lpstr>
      <vt:lpstr>Symbol</vt:lpstr>
      <vt:lpstr>Organic</vt:lpstr>
      <vt:lpstr>MAP Trainer Webinar</vt:lpstr>
      <vt:lpstr>Agenda</vt:lpstr>
      <vt:lpstr>What’s New</vt:lpstr>
      <vt:lpstr>Study Guide</vt:lpstr>
      <vt:lpstr>Multiple Med Pass Video</vt:lpstr>
      <vt:lpstr>MAP Trainers may now run their own ‘audit groups’ of the MAP Certification course in Moodle</vt:lpstr>
      <vt:lpstr>New MAP Certification Course Roster</vt:lpstr>
      <vt:lpstr>Coming sooner…</vt:lpstr>
      <vt:lpstr>MAP Supervisor’s Training</vt:lpstr>
      <vt:lpstr>Overview of the Medication Administration Program (MAP) Training</vt:lpstr>
      <vt:lpstr>Coming later…</vt:lpstr>
      <vt:lpstr>‘Blended’ MAP Certification Training</vt:lpstr>
      <vt:lpstr>Blended  Training ‘Tools’</vt:lpstr>
      <vt:lpstr>‘Blended Training Guidelines’</vt:lpstr>
      <vt:lpstr>‘Face-to-Face’ Session(s)</vt:lpstr>
      <vt:lpstr>Medication Administration Skill Session</vt:lpstr>
      <vt:lpstr>Transcription Skill Session</vt:lpstr>
      <vt:lpstr>Transcription Skill to be Removed from Certification Testing</vt:lpstr>
      <vt:lpstr>Online MAP Certification Course</vt:lpstr>
      <vt:lpstr>MAP Certification Testing</vt:lpstr>
      <vt:lpstr>Updates</vt:lpstr>
      <vt:lpstr>To View MAP Trainer Webinar(s)</vt:lpstr>
      <vt:lpstr>Click on the ‘Hamburger’</vt:lpstr>
      <vt:lpstr>Drop-down Menu</vt:lpstr>
      <vt:lpstr>Previous MAP Trainer Webinars</vt:lpstr>
      <vt:lpstr>MAP Flexibilities</vt:lpstr>
      <vt:lpstr>Insulin Pen Administration</vt:lpstr>
      <vt:lpstr>Rescue Inhalers and  Epinephrine Auto-Injectors </vt:lpstr>
      <vt:lpstr>Leave of Absence  Medication Supply Expansion</vt:lpstr>
      <vt:lpstr>Virtual 2 Person Count and Disposal</vt:lpstr>
      <vt:lpstr>OTC Method B Remote Verification</vt:lpstr>
      <vt:lpstr>D&amp;S Diversified Technologies</vt:lpstr>
      <vt:lpstr>Candidate Handbooks</vt:lpstr>
      <vt:lpstr>TMU Data Entry </vt:lpstr>
      <vt:lpstr>Transcription  Pre-test</vt:lpstr>
      <vt:lpstr>‘Contacts’ in TMU</vt:lpstr>
      <vt:lpstr>Click on ‘Students’</vt:lpstr>
      <vt:lpstr>Click on ‘View’</vt:lpstr>
      <vt:lpstr>Click on ‘Contacts’</vt:lpstr>
      <vt:lpstr>Click on ‘Add Contacts’</vt:lpstr>
      <vt:lpstr>Click on ‘Link Contact’</vt:lpstr>
      <vt:lpstr>Testing Tips; students should….</vt:lpstr>
      <vt:lpstr>Knowledge Test Questions</vt:lpstr>
      <vt:lpstr>Common Testing Mistakes</vt:lpstr>
      <vt:lpstr>Testing Trends</vt:lpstr>
      <vt:lpstr>Testing Trends</vt:lpstr>
      <vt:lpstr>Testing Trends</vt:lpstr>
      <vt:lpstr>Training</vt:lpstr>
      <vt:lpstr>Testing</vt:lpstr>
      <vt:lpstr>MAP Focus Group </vt:lpstr>
      <vt:lpstr>MAP Focus Group Training Challenges</vt:lpstr>
      <vt:lpstr>MAP Focus Group Training Strategies</vt:lpstr>
      <vt:lpstr>Taking over a Training Roster</vt:lpstr>
      <vt:lpstr>Reminders</vt:lpstr>
      <vt:lpstr>Resource Packets</vt:lpstr>
      <vt:lpstr>To Order from LTPS</vt:lpstr>
      <vt:lpstr> Assemble Your Own Resource Packets </vt:lpstr>
      <vt:lpstr>Testing Packets</vt:lpstr>
      <vt:lpstr>RIA Current Version- Revised Sept 2020</vt:lpstr>
      <vt:lpstr>Sharon Oxx RN, CDDN</vt:lpstr>
      <vt:lpstr>Next MAP Trainer Webinar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MAP Trainer Webinar</dc:title>
  <dc:creator>Whittemore, Carolyn (DDS)</dc:creator>
  <cp:lastModifiedBy>Gelinas, Joanna</cp:lastModifiedBy>
  <cp:revision>47</cp:revision>
  <dcterms:created xsi:type="dcterms:W3CDTF">2021-09-21T16:54:08Z</dcterms:created>
  <dcterms:modified xsi:type="dcterms:W3CDTF">2021-10-27T15:22:52Z</dcterms:modified>
</cp:coreProperties>
</file>