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48"/>
  </p:notesMasterIdLst>
  <p:sldIdLst>
    <p:sldId id="363" r:id="rId2"/>
    <p:sldId id="366" r:id="rId3"/>
    <p:sldId id="349" r:id="rId4"/>
    <p:sldId id="271" r:id="rId5"/>
    <p:sldId id="274" r:id="rId6"/>
    <p:sldId id="306" r:id="rId7"/>
    <p:sldId id="350" r:id="rId8"/>
    <p:sldId id="277" r:id="rId9"/>
    <p:sldId id="294" r:id="rId10"/>
    <p:sldId id="280" r:id="rId11"/>
    <p:sldId id="352" r:id="rId12"/>
    <p:sldId id="332" r:id="rId13"/>
    <p:sldId id="307" r:id="rId14"/>
    <p:sldId id="326" r:id="rId15"/>
    <p:sldId id="353" r:id="rId16"/>
    <p:sldId id="354" r:id="rId17"/>
    <p:sldId id="286" r:id="rId18"/>
    <p:sldId id="357" r:id="rId19"/>
    <p:sldId id="359" r:id="rId20"/>
    <p:sldId id="315" r:id="rId21"/>
    <p:sldId id="328" r:id="rId22"/>
    <p:sldId id="268" r:id="rId23"/>
    <p:sldId id="327" r:id="rId24"/>
    <p:sldId id="360" r:id="rId25"/>
    <p:sldId id="336" r:id="rId26"/>
    <p:sldId id="288" r:id="rId27"/>
    <p:sldId id="367" r:id="rId28"/>
    <p:sldId id="337" r:id="rId29"/>
    <p:sldId id="344" r:id="rId30"/>
    <p:sldId id="361" r:id="rId31"/>
    <p:sldId id="364" r:id="rId32"/>
    <p:sldId id="331" r:id="rId33"/>
    <p:sldId id="305" r:id="rId34"/>
    <p:sldId id="343" r:id="rId35"/>
    <p:sldId id="334" r:id="rId36"/>
    <p:sldId id="338" r:id="rId37"/>
    <p:sldId id="342" r:id="rId38"/>
    <p:sldId id="377" r:id="rId39"/>
    <p:sldId id="378" r:id="rId40"/>
    <p:sldId id="379" r:id="rId41"/>
    <p:sldId id="380" r:id="rId42"/>
    <p:sldId id="381" r:id="rId43"/>
    <p:sldId id="382" r:id="rId44"/>
    <p:sldId id="383" r:id="rId45"/>
    <p:sldId id="384" r:id="rId46"/>
    <p:sldId id="310"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Presentation" id="{ED3F77DA-48ED-452F-8731-BEF7C706F0D3}">
          <p14:sldIdLst>
            <p14:sldId id="363"/>
            <p14:sldId id="366"/>
            <p14:sldId id="349"/>
            <p14:sldId id="271"/>
            <p14:sldId id="274"/>
            <p14:sldId id="306"/>
            <p14:sldId id="350"/>
            <p14:sldId id="277"/>
            <p14:sldId id="294"/>
            <p14:sldId id="280"/>
            <p14:sldId id="352"/>
            <p14:sldId id="332"/>
            <p14:sldId id="307"/>
            <p14:sldId id="326"/>
            <p14:sldId id="353"/>
            <p14:sldId id="354"/>
            <p14:sldId id="286"/>
            <p14:sldId id="357"/>
            <p14:sldId id="359"/>
            <p14:sldId id="315"/>
            <p14:sldId id="328"/>
            <p14:sldId id="268"/>
            <p14:sldId id="327"/>
            <p14:sldId id="360"/>
            <p14:sldId id="336"/>
            <p14:sldId id="288"/>
            <p14:sldId id="367"/>
            <p14:sldId id="337"/>
            <p14:sldId id="344"/>
            <p14:sldId id="361"/>
            <p14:sldId id="364"/>
            <p14:sldId id="331"/>
            <p14:sldId id="305"/>
            <p14:sldId id="343"/>
            <p14:sldId id="334"/>
            <p14:sldId id="338"/>
            <p14:sldId id="342"/>
            <p14:sldId id="377"/>
            <p14:sldId id="378"/>
            <p14:sldId id="379"/>
            <p14:sldId id="380"/>
            <p14:sldId id="381"/>
            <p14:sldId id="382"/>
            <p14:sldId id="383"/>
            <p14:sldId id="384"/>
            <p14:sldId id="31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spres, Mary (DDS)" initials="DM(" lastIdx="1" clrIdx="0">
    <p:extLst>
      <p:ext uri="{19B8F6BF-5375-455C-9EA6-DF929625EA0E}">
        <p15:presenceInfo xmlns:p15="http://schemas.microsoft.com/office/powerpoint/2012/main" userId="S::mary.despres@mass.gov::398606cf-2dcd-49f5-8e71-e5d4c21846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3" autoAdjust="0"/>
    <p:restoredTop sz="56404" autoAdjust="0"/>
  </p:normalViewPr>
  <p:slideViewPr>
    <p:cSldViewPr snapToGrid="0">
      <p:cViewPr varScale="1">
        <p:scale>
          <a:sx n="64" d="100"/>
          <a:sy n="64" d="100"/>
        </p:scale>
        <p:origin x="2364" y="66"/>
      </p:cViewPr>
      <p:guideLst/>
    </p:cSldViewPr>
  </p:slideViewPr>
  <p:outlineViewPr>
    <p:cViewPr>
      <p:scale>
        <a:sx n="33" d="100"/>
        <a:sy n="33" d="100"/>
      </p:scale>
      <p:origin x="0" y="-15846"/>
    </p:cViewPr>
  </p:outlineViewPr>
  <p:notesTextViewPr>
    <p:cViewPr>
      <p:scale>
        <a:sx n="1" d="1"/>
        <a:sy n="1" d="1"/>
      </p:scale>
      <p:origin x="0" y="0"/>
    </p:cViewPr>
  </p:notesTextViewPr>
  <p:notesViewPr>
    <p:cSldViewPr snapToGrid="0">
      <p:cViewPr>
        <p:scale>
          <a:sx n="1" d="2"/>
          <a:sy n="1" d="2"/>
        </p:scale>
        <p:origin x="2708" y="3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637F2-A425-4113-928C-3CB8468E72B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0064A64-3E3E-4E70-A5B9-7B02820DD0D1}">
      <dgm:prSet phldr="0"/>
      <dgm:spPr>
        <a:solidFill>
          <a:schemeClr val="bg2">
            <a:lumMod val="75000"/>
          </a:schemeClr>
        </a:solidFill>
      </dgm:spPr>
      <dgm:t>
        <a:bodyPr/>
        <a:lstStyle/>
        <a:p>
          <a:r>
            <a:rPr lang="en-US" dirty="0">
              <a:solidFill>
                <a:schemeClr val="tx1"/>
              </a:solidFill>
              <a:latin typeface="+mj-lt"/>
            </a:rPr>
            <a:t>What’s New</a:t>
          </a:r>
        </a:p>
      </dgm:t>
    </dgm:pt>
    <dgm:pt modelId="{BA2E3C7F-C36C-4FED-9507-A69DD6020463}" type="parTrans" cxnId="{A610ABE4-D645-4F1D-AD35-E05EA0E09F1D}">
      <dgm:prSet/>
      <dgm:spPr/>
      <dgm:t>
        <a:bodyPr/>
        <a:lstStyle/>
        <a:p>
          <a:endParaRPr lang="en-US"/>
        </a:p>
      </dgm:t>
    </dgm:pt>
    <dgm:pt modelId="{BECC49F8-A144-4C04-AB01-9C1557CD34AD}" type="sibTrans" cxnId="{A610ABE4-D645-4F1D-AD35-E05EA0E09F1D}">
      <dgm:prSet/>
      <dgm:spPr/>
      <dgm:t>
        <a:bodyPr/>
        <a:lstStyle/>
        <a:p>
          <a:endParaRPr lang="en-US"/>
        </a:p>
      </dgm:t>
    </dgm:pt>
    <dgm:pt modelId="{4BF451EF-A5FD-43DA-AB13-ADD60B85B6C2}">
      <dgm:prSet/>
      <dgm:spPr>
        <a:solidFill>
          <a:schemeClr val="accent5"/>
        </a:solidFill>
      </dgm:spPr>
      <dgm:t>
        <a:bodyPr/>
        <a:lstStyle/>
        <a:p>
          <a:r>
            <a:rPr lang="en-US" dirty="0">
              <a:solidFill>
                <a:schemeClr val="tx1"/>
              </a:solidFill>
              <a:latin typeface="Calibri Light" panose="020F0302020204030204"/>
            </a:rPr>
            <a:t>Reminders</a:t>
          </a:r>
          <a:endParaRPr lang="en-US" dirty="0">
            <a:solidFill>
              <a:schemeClr val="tx1"/>
            </a:solidFill>
          </a:endParaRPr>
        </a:p>
      </dgm:t>
    </dgm:pt>
    <dgm:pt modelId="{7DF4DD86-49A4-4866-9890-A0E470D80E51}" type="parTrans" cxnId="{6EEA40E3-2111-49BF-9E35-37231B66FBFD}">
      <dgm:prSet/>
      <dgm:spPr/>
      <dgm:t>
        <a:bodyPr/>
        <a:lstStyle/>
        <a:p>
          <a:endParaRPr lang="en-US"/>
        </a:p>
      </dgm:t>
    </dgm:pt>
    <dgm:pt modelId="{29E255BA-9A9A-4913-8DDA-2EBB808F7C42}" type="sibTrans" cxnId="{6EEA40E3-2111-49BF-9E35-37231B66FBFD}">
      <dgm:prSet/>
      <dgm:spPr/>
      <dgm:t>
        <a:bodyPr/>
        <a:lstStyle/>
        <a:p>
          <a:endParaRPr lang="en-US"/>
        </a:p>
      </dgm:t>
    </dgm:pt>
    <dgm:pt modelId="{D6F079AC-6B25-4068-9D55-6CF013D112B8}">
      <dgm:prSet/>
      <dgm:spPr>
        <a:solidFill>
          <a:schemeClr val="accent4"/>
        </a:solidFill>
      </dgm:spPr>
      <dgm:t>
        <a:bodyPr/>
        <a:lstStyle/>
        <a:p>
          <a:pPr rtl="0"/>
          <a:r>
            <a:rPr lang="en-US" dirty="0">
              <a:solidFill>
                <a:schemeClr val="tx1"/>
              </a:solidFill>
              <a:latin typeface="Calibri Light" panose="020F0302020204030204"/>
            </a:rPr>
            <a:t>Issues in the Field</a:t>
          </a:r>
          <a:endParaRPr lang="en-US" dirty="0">
            <a:solidFill>
              <a:schemeClr val="tx1"/>
            </a:solidFill>
          </a:endParaRPr>
        </a:p>
      </dgm:t>
    </dgm:pt>
    <dgm:pt modelId="{75EEBA49-5647-4522-BDFA-77BF1F795B4C}" type="parTrans" cxnId="{424678A1-F374-485E-A29E-D521D6334D31}">
      <dgm:prSet/>
      <dgm:spPr/>
      <dgm:t>
        <a:bodyPr/>
        <a:lstStyle/>
        <a:p>
          <a:endParaRPr lang="en-US"/>
        </a:p>
      </dgm:t>
    </dgm:pt>
    <dgm:pt modelId="{A3033CF6-36DF-4C38-8ED3-24BC546E97BF}" type="sibTrans" cxnId="{424678A1-F374-485E-A29E-D521D6334D31}">
      <dgm:prSet/>
      <dgm:spPr/>
      <dgm:t>
        <a:bodyPr/>
        <a:lstStyle/>
        <a:p>
          <a:endParaRPr lang="en-US"/>
        </a:p>
      </dgm:t>
    </dgm:pt>
    <dgm:pt modelId="{B358175F-50E3-421C-8D37-AC99E4FE2DA4}">
      <dgm:prSet/>
      <dgm:spPr>
        <a:solidFill>
          <a:schemeClr val="accent6"/>
        </a:solidFill>
      </dgm:spPr>
      <dgm:t>
        <a:bodyPr/>
        <a:lstStyle/>
        <a:p>
          <a:pPr rtl="0"/>
          <a:r>
            <a:rPr lang="en-US" dirty="0">
              <a:solidFill>
                <a:schemeClr val="tx1"/>
              </a:solidFill>
              <a:latin typeface="Calibri Light" panose="020F0302020204030204"/>
            </a:rPr>
            <a:t>D&amp;S DT, Diversified Technologies</a:t>
          </a:r>
          <a:endParaRPr lang="en-US" dirty="0">
            <a:solidFill>
              <a:schemeClr val="tx1"/>
            </a:solidFill>
          </a:endParaRPr>
        </a:p>
      </dgm:t>
    </dgm:pt>
    <dgm:pt modelId="{6E250D9F-C0A8-41C1-984C-94EF9AB081F6}" type="parTrans" cxnId="{58832D99-0257-4A3E-B8F5-7C354FB16D18}">
      <dgm:prSet/>
      <dgm:spPr/>
      <dgm:t>
        <a:bodyPr/>
        <a:lstStyle/>
        <a:p>
          <a:endParaRPr lang="en-US"/>
        </a:p>
      </dgm:t>
    </dgm:pt>
    <dgm:pt modelId="{222C0000-63CA-440A-9361-ED224133CC64}" type="sibTrans" cxnId="{58832D99-0257-4A3E-B8F5-7C354FB16D18}">
      <dgm:prSet/>
      <dgm:spPr/>
      <dgm:t>
        <a:bodyPr/>
        <a:lstStyle/>
        <a:p>
          <a:endParaRPr lang="en-US"/>
        </a:p>
      </dgm:t>
    </dgm:pt>
    <dgm:pt modelId="{B768951E-1654-435E-8119-50D57B96D9B4}">
      <dgm:prSet/>
      <dgm:spPr>
        <a:solidFill>
          <a:schemeClr val="accent2"/>
        </a:solidFill>
      </dgm:spPr>
      <dgm:t>
        <a:bodyPr/>
        <a:lstStyle/>
        <a:p>
          <a:pPr rtl="0"/>
          <a:r>
            <a:rPr lang="en-US" dirty="0">
              <a:solidFill>
                <a:schemeClr val="tx1"/>
              </a:solidFill>
              <a:latin typeface="+mj-lt"/>
            </a:rPr>
            <a:t>Updates</a:t>
          </a:r>
        </a:p>
      </dgm:t>
    </dgm:pt>
    <dgm:pt modelId="{705AAD5C-8BC5-4D47-89AB-24F3C0C24F7F}" type="parTrans" cxnId="{7C19D080-EC8A-4834-A71D-F014150F6942}">
      <dgm:prSet/>
      <dgm:spPr/>
      <dgm:t>
        <a:bodyPr/>
        <a:lstStyle/>
        <a:p>
          <a:endParaRPr lang="en-US"/>
        </a:p>
      </dgm:t>
    </dgm:pt>
    <dgm:pt modelId="{33642DAF-219E-42B1-9FE2-FFA66ADF1CC3}" type="sibTrans" cxnId="{7C19D080-EC8A-4834-A71D-F014150F6942}">
      <dgm:prSet/>
      <dgm:spPr/>
      <dgm:t>
        <a:bodyPr/>
        <a:lstStyle/>
        <a:p>
          <a:endParaRPr lang="en-US"/>
        </a:p>
      </dgm:t>
    </dgm:pt>
    <dgm:pt modelId="{864DDB4E-44DE-47FC-8E9B-D63747CE3C55}" type="pres">
      <dgm:prSet presAssocID="{089637F2-A425-4113-928C-3CB8468E72BF}" presName="linear" presStyleCnt="0">
        <dgm:presLayoutVars>
          <dgm:animLvl val="lvl"/>
          <dgm:resizeHandles val="exact"/>
        </dgm:presLayoutVars>
      </dgm:prSet>
      <dgm:spPr/>
    </dgm:pt>
    <dgm:pt modelId="{24B2D176-E92F-44AA-B045-6618CDC31933}" type="pres">
      <dgm:prSet presAssocID="{C0064A64-3E3E-4E70-A5B9-7B02820DD0D1}" presName="parentText" presStyleLbl="node1" presStyleIdx="0" presStyleCnt="5">
        <dgm:presLayoutVars>
          <dgm:chMax val="0"/>
          <dgm:bulletEnabled val="1"/>
        </dgm:presLayoutVars>
      </dgm:prSet>
      <dgm:spPr/>
    </dgm:pt>
    <dgm:pt modelId="{ABEBC041-1A25-40A6-8E2E-A780804E8C47}" type="pres">
      <dgm:prSet presAssocID="{BECC49F8-A144-4C04-AB01-9C1557CD34AD}" presName="spacer" presStyleCnt="0"/>
      <dgm:spPr/>
    </dgm:pt>
    <dgm:pt modelId="{AB3DA6EF-2B1B-4B12-9232-35B26B953E82}" type="pres">
      <dgm:prSet presAssocID="{4BF451EF-A5FD-43DA-AB13-ADD60B85B6C2}" presName="parentText" presStyleLbl="node1" presStyleIdx="1" presStyleCnt="5">
        <dgm:presLayoutVars>
          <dgm:chMax val="0"/>
          <dgm:bulletEnabled val="1"/>
        </dgm:presLayoutVars>
      </dgm:prSet>
      <dgm:spPr/>
    </dgm:pt>
    <dgm:pt modelId="{FFA04A5B-25DB-432C-8FD2-F6DD1D98F414}" type="pres">
      <dgm:prSet presAssocID="{29E255BA-9A9A-4913-8DDA-2EBB808F7C42}" presName="spacer" presStyleCnt="0"/>
      <dgm:spPr/>
    </dgm:pt>
    <dgm:pt modelId="{FD535898-4A6B-4712-B2E1-CE94B92FA02B}" type="pres">
      <dgm:prSet presAssocID="{D6F079AC-6B25-4068-9D55-6CF013D112B8}" presName="parentText" presStyleLbl="node1" presStyleIdx="2" presStyleCnt="5">
        <dgm:presLayoutVars>
          <dgm:chMax val="0"/>
          <dgm:bulletEnabled val="1"/>
        </dgm:presLayoutVars>
      </dgm:prSet>
      <dgm:spPr/>
    </dgm:pt>
    <dgm:pt modelId="{469D91C3-9F57-4583-AE0D-C9FEE09ACF59}" type="pres">
      <dgm:prSet presAssocID="{A3033CF6-36DF-4C38-8ED3-24BC546E97BF}" presName="spacer" presStyleCnt="0"/>
      <dgm:spPr/>
    </dgm:pt>
    <dgm:pt modelId="{B67A8244-F76F-434D-BD86-75AAC4F4CFCE}" type="pres">
      <dgm:prSet presAssocID="{B358175F-50E3-421C-8D37-AC99E4FE2DA4}" presName="parentText" presStyleLbl="node1" presStyleIdx="3" presStyleCnt="5">
        <dgm:presLayoutVars>
          <dgm:chMax val="0"/>
          <dgm:bulletEnabled val="1"/>
        </dgm:presLayoutVars>
      </dgm:prSet>
      <dgm:spPr/>
    </dgm:pt>
    <dgm:pt modelId="{B7BF177D-7D7F-4405-A7BB-A1145FD5C39F}" type="pres">
      <dgm:prSet presAssocID="{222C0000-63CA-440A-9361-ED224133CC64}" presName="spacer" presStyleCnt="0"/>
      <dgm:spPr/>
    </dgm:pt>
    <dgm:pt modelId="{77FE8432-7D5E-4BC0-B5D4-A086E6A19122}" type="pres">
      <dgm:prSet presAssocID="{B768951E-1654-435E-8119-50D57B96D9B4}" presName="parentText" presStyleLbl="node1" presStyleIdx="4" presStyleCnt="5">
        <dgm:presLayoutVars>
          <dgm:chMax val="0"/>
          <dgm:bulletEnabled val="1"/>
        </dgm:presLayoutVars>
      </dgm:prSet>
      <dgm:spPr/>
    </dgm:pt>
  </dgm:ptLst>
  <dgm:cxnLst>
    <dgm:cxn modelId="{9F0CC91D-54F3-4B7F-8BAC-41C1C809E365}" type="presOf" srcId="{C0064A64-3E3E-4E70-A5B9-7B02820DD0D1}" destId="{24B2D176-E92F-44AA-B045-6618CDC31933}" srcOrd="0" destOrd="0" presId="urn:microsoft.com/office/officeart/2005/8/layout/vList2"/>
    <dgm:cxn modelId="{7C19D080-EC8A-4834-A71D-F014150F6942}" srcId="{089637F2-A425-4113-928C-3CB8468E72BF}" destId="{B768951E-1654-435E-8119-50D57B96D9B4}" srcOrd="4" destOrd="0" parTransId="{705AAD5C-8BC5-4D47-89AB-24F3C0C24F7F}" sibTransId="{33642DAF-219E-42B1-9FE2-FFA66ADF1CC3}"/>
    <dgm:cxn modelId="{F0720692-2A42-49DB-8551-EBE8FDD7D3EC}" type="presOf" srcId="{089637F2-A425-4113-928C-3CB8468E72BF}" destId="{864DDB4E-44DE-47FC-8E9B-D63747CE3C55}" srcOrd="0" destOrd="0" presId="urn:microsoft.com/office/officeart/2005/8/layout/vList2"/>
    <dgm:cxn modelId="{58832D99-0257-4A3E-B8F5-7C354FB16D18}" srcId="{089637F2-A425-4113-928C-3CB8468E72BF}" destId="{B358175F-50E3-421C-8D37-AC99E4FE2DA4}" srcOrd="3" destOrd="0" parTransId="{6E250D9F-C0A8-41C1-984C-94EF9AB081F6}" sibTransId="{222C0000-63CA-440A-9361-ED224133CC64}"/>
    <dgm:cxn modelId="{424678A1-F374-485E-A29E-D521D6334D31}" srcId="{089637F2-A425-4113-928C-3CB8468E72BF}" destId="{D6F079AC-6B25-4068-9D55-6CF013D112B8}" srcOrd="2" destOrd="0" parTransId="{75EEBA49-5647-4522-BDFA-77BF1F795B4C}" sibTransId="{A3033CF6-36DF-4C38-8ED3-24BC546E97BF}"/>
    <dgm:cxn modelId="{3B6B83A8-09C9-4061-8CC8-19CEF41FE626}" type="presOf" srcId="{4BF451EF-A5FD-43DA-AB13-ADD60B85B6C2}" destId="{AB3DA6EF-2B1B-4B12-9232-35B26B953E82}" srcOrd="0" destOrd="0" presId="urn:microsoft.com/office/officeart/2005/8/layout/vList2"/>
    <dgm:cxn modelId="{6A8C64B6-EF65-477D-B153-090F2ABFE0AE}" type="presOf" srcId="{B768951E-1654-435E-8119-50D57B96D9B4}" destId="{77FE8432-7D5E-4BC0-B5D4-A086E6A19122}" srcOrd="0" destOrd="0" presId="urn:microsoft.com/office/officeart/2005/8/layout/vList2"/>
    <dgm:cxn modelId="{6EEA40E3-2111-49BF-9E35-37231B66FBFD}" srcId="{089637F2-A425-4113-928C-3CB8468E72BF}" destId="{4BF451EF-A5FD-43DA-AB13-ADD60B85B6C2}" srcOrd="1" destOrd="0" parTransId="{7DF4DD86-49A4-4866-9890-A0E470D80E51}" sibTransId="{29E255BA-9A9A-4913-8DDA-2EBB808F7C42}"/>
    <dgm:cxn modelId="{A610ABE4-D645-4F1D-AD35-E05EA0E09F1D}" srcId="{089637F2-A425-4113-928C-3CB8468E72BF}" destId="{C0064A64-3E3E-4E70-A5B9-7B02820DD0D1}" srcOrd="0" destOrd="0" parTransId="{BA2E3C7F-C36C-4FED-9507-A69DD6020463}" sibTransId="{BECC49F8-A144-4C04-AB01-9C1557CD34AD}"/>
    <dgm:cxn modelId="{E8FB95ED-AF5D-4B8C-885B-5F90868EB9CC}" type="presOf" srcId="{B358175F-50E3-421C-8D37-AC99E4FE2DA4}" destId="{B67A8244-F76F-434D-BD86-75AAC4F4CFCE}" srcOrd="0" destOrd="0" presId="urn:microsoft.com/office/officeart/2005/8/layout/vList2"/>
    <dgm:cxn modelId="{499759FF-3C06-4B44-B729-EE6501EC1734}" type="presOf" srcId="{D6F079AC-6B25-4068-9D55-6CF013D112B8}" destId="{FD535898-4A6B-4712-B2E1-CE94B92FA02B}" srcOrd="0" destOrd="0" presId="urn:microsoft.com/office/officeart/2005/8/layout/vList2"/>
    <dgm:cxn modelId="{D6FA5F09-04F0-4A7A-BB69-B5A182F420A4}" type="presParOf" srcId="{864DDB4E-44DE-47FC-8E9B-D63747CE3C55}" destId="{24B2D176-E92F-44AA-B045-6618CDC31933}" srcOrd="0" destOrd="0" presId="urn:microsoft.com/office/officeart/2005/8/layout/vList2"/>
    <dgm:cxn modelId="{5FA81247-895C-4534-B997-15C077D872E2}" type="presParOf" srcId="{864DDB4E-44DE-47FC-8E9B-D63747CE3C55}" destId="{ABEBC041-1A25-40A6-8E2E-A780804E8C47}" srcOrd="1" destOrd="0" presId="urn:microsoft.com/office/officeart/2005/8/layout/vList2"/>
    <dgm:cxn modelId="{33D5EB6A-2BA0-45CE-8193-36D8AD65A3B7}" type="presParOf" srcId="{864DDB4E-44DE-47FC-8E9B-D63747CE3C55}" destId="{AB3DA6EF-2B1B-4B12-9232-35B26B953E82}" srcOrd="2" destOrd="0" presId="urn:microsoft.com/office/officeart/2005/8/layout/vList2"/>
    <dgm:cxn modelId="{5CE78131-7CC7-4299-BBFA-7FA4E285DD96}" type="presParOf" srcId="{864DDB4E-44DE-47FC-8E9B-D63747CE3C55}" destId="{FFA04A5B-25DB-432C-8FD2-F6DD1D98F414}" srcOrd="3" destOrd="0" presId="urn:microsoft.com/office/officeart/2005/8/layout/vList2"/>
    <dgm:cxn modelId="{1DB00A53-E27C-46D8-B670-386ECE7A1E68}" type="presParOf" srcId="{864DDB4E-44DE-47FC-8E9B-D63747CE3C55}" destId="{FD535898-4A6B-4712-B2E1-CE94B92FA02B}" srcOrd="4" destOrd="0" presId="urn:microsoft.com/office/officeart/2005/8/layout/vList2"/>
    <dgm:cxn modelId="{87DAF38D-F723-4F83-B0F7-01402AD100A0}" type="presParOf" srcId="{864DDB4E-44DE-47FC-8E9B-D63747CE3C55}" destId="{469D91C3-9F57-4583-AE0D-C9FEE09ACF59}" srcOrd="5" destOrd="0" presId="urn:microsoft.com/office/officeart/2005/8/layout/vList2"/>
    <dgm:cxn modelId="{A5D51C5F-8C19-41A9-A452-57B51DB9B4EF}" type="presParOf" srcId="{864DDB4E-44DE-47FC-8E9B-D63747CE3C55}" destId="{B67A8244-F76F-434D-BD86-75AAC4F4CFCE}" srcOrd="6" destOrd="0" presId="urn:microsoft.com/office/officeart/2005/8/layout/vList2"/>
    <dgm:cxn modelId="{5AF5B483-51D1-4300-9429-2003132FB36D}" type="presParOf" srcId="{864DDB4E-44DE-47FC-8E9B-D63747CE3C55}" destId="{B7BF177D-7D7F-4405-A7BB-A1145FD5C39F}" srcOrd="7" destOrd="0" presId="urn:microsoft.com/office/officeart/2005/8/layout/vList2"/>
    <dgm:cxn modelId="{2E768D20-509E-4883-B930-C380193A70A3}" type="presParOf" srcId="{864DDB4E-44DE-47FC-8E9B-D63747CE3C55}" destId="{77FE8432-7D5E-4BC0-B5D4-A086E6A1912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472ED4-CB54-4AF2-8A98-7FB9E88542D7}"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867A0A75-6067-4081-93F3-9FF5AF267951}">
      <dgm:prSet/>
      <dgm:spPr/>
      <dgm:t>
        <a:bodyPr/>
        <a:lstStyle/>
        <a:p>
          <a:pPr rtl="0"/>
          <a:r>
            <a:rPr lang="en-US" b="0" dirty="0"/>
            <a:t>Department of Public Health</a:t>
          </a:r>
          <a:r>
            <a:rPr lang="en-US" b="0" dirty="0">
              <a:latin typeface="Calibri Light" panose="020F0302020204030204"/>
            </a:rPr>
            <a:t> </a:t>
          </a:r>
          <a:endParaRPr lang="en-US" b="0" dirty="0"/>
        </a:p>
      </dgm:t>
    </dgm:pt>
    <dgm:pt modelId="{80248401-08FB-4D9F-8BFD-FD9EBBC49F66}" type="parTrans" cxnId="{A40A95C3-A25A-423E-886C-DF5F995D4762}">
      <dgm:prSet/>
      <dgm:spPr/>
      <dgm:t>
        <a:bodyPr/>
        <a:lstStyle/>
        <a:p>
          <a:endParaRPr lang="en-US"/>
        </a:p>
      </dgm:t>
    </dgm:pt>
    <dgm:pt modelId="{CD371CFC-07C2-4BD5-AE52-D6EF5348A1AE}" type="sibTrans" cxnId="{A40A95C3-A25A-423E-886C-DF5F995D4762}">
      <dgm:prSet/>
      <dgm:spPr/>
      <dgm:t>
        <a:bodyPr/>
        <a:lstStyle/>
        <a:p>
          <a:endParaRPr lang="en-US"/>
        </a:p>
      </dgm:t>
    </dgm:pt>
    <dgm:pt modelId="{CD9942E8-5C43-4970-AC2F-42F3A64163E8}">
      <dgm:prSet/>
      <dgm:spPr/>
      <dgm:t>
        <a:bodyPr/>
        <a:lstStyle/>
        <a:p>
          <a:pPr rtl="0"/>
          <a:r>
            <a:rPr lang="en-US" dirty="0"/>
            <a:t>Carolyn Whittemore, RN</a:t>
          </a:r>
          <a:r>
            <a:rPr lang="en-US" dirty="0">
              <a:latin typeface="Calibri Light" panose="020F0302020204030204"/>
            </a:rPr>
            <a:t> </a:t>
          </a:r>
          <a:endParaRPr lang="en-US" dirty="0"/>
        </a:p>
      </dgm:t>
    </dgm:pt>
    <dgm:pt modelId="{3143CA30-DCDD-4D16-A919-C34265904C67}" type="parTrans" cxnId="{D31D4E47-7797-41FA-8489-B1D0C15EE53E}">
      <dgm:prSet/>
      <dgm:spPr/>
      <dgm:t>
        <a:bodyPr/>
        <a:lstStyle/>
        <a:p>
          <a:endParaRPr lang="en-US"/>
        </a:p>
      </dgm:t>
    </dgm:pt>
    <dgm:pt modelId="{141869FD-1E63-406C-815E-648C4DA21ADF}" type="sibTrans" cxnId="{D31D4E47-7797-41FA-8489-B1D0C15EE53E}">
      <dgm:prSet/>
      <dgm:spPr/>
      <dgm:t>
        <a:bodyPr/>
        <a:lstStyle/>
        <a:p>
          <a:endParaRPr lang="en-US"/>
        </a:p>
      </dgm:t>
    </dgm:pt>
    <dgm:pt modelId="{89C24BA9-3D79-4D28-B8DD-77D7EBD6872E}">
      <dgm:prSet/>
      <dgm:spPr/>
      <dgm:t>
        <a:bodyPr/>
        <a:lstStyle/>
        <a:p>
          <a:r>
            <a:rPr lang="en-US" dirty="0"/>
            <a:t>New DPH Clinical Reviewer</a:t>
          </a:r>
        </a:p>
      </dgm:t>
    </dgm:pt>
    <dgm:pt modelId="{ECDE7B71-C3D0-4177-A5F6-568A4D966898}" type="parTrans" cxnId="{40A4A68B-3AA0-49D6-84BB-CEF7BEFFDBF9}">
      <dgm:prSet/>
      <dgm:spPr/>
      <dgm:t>
        <a:bodyPr/>
        <a:lstStyle/>
        <a:p>
          <a:endParaRPr lang="en-US"/>
        </a:p>
      </dgm:t>
    </dgm:pt>
    <dgm:pt modelId="{D123D1BA-3605-4A45-B6E8-D8C358EEE7E7}" type="sibTrans" cxnId="{40A4A68B-3AA0-49D6-84BB-CEF7BEFFDBF9}">
      <dgm:prSet/>
      <dgm:spPr/>
      <dgm:t>
        <a:bodyPr/>
        <a:lstStyle/>
        <a:p>
          <a:endParaRPr lang="en-US"/>
        </a:p>
      </dgm:t>
    </dgm:pt>
    <dgm:pt modelId="{AD0D7198-C278-45C0-A682-92D0E2004BDF}">
      <dgm:prSet/>
      <dgm:spPr/>
      <dgm:t>
        <a:bodyPr/>
        <a:lstStyle/>
        <a:p>
          <a:r>
            <a:rPr lang="en-US" b="0" dirty="0"/>
            <a:t> Department of Developmental Services</a:t>
          </a:r>
        </a:p>
      </dgm:t>
    </dgm:pt>
    <dgm:pt modelId="{BB213C51-6C56-438D-A438-609ACEB9BC60}" type="parTrans" cxnId="{17E724E9-777E-4243-8EBC-782C41686479}">
      <dgm:prSet/>
      <dgm:spPr/>
      <dgm:t>
        <a:bodyPr/>
        <a:lstStyle/>
        <a:p>
          <a:endParaRPr lang="en-US"/>
        </a:p>
      </dgm:t>
    </dgm:pt>
    <dgm:pt modelId="{332FA2D1-1233-483A-B7EF-FA79B51F1097}" type="sibTrans" cxnId="{17E724E9-777E-4243-8EBC-782C41686479}">
      <dgm:prSet/>
      <dgm:spPr/>
      <dgm:t>
        <a:bodyPr/>
        <a:lstStyle/>
        <a:p>
          <a:endParaRPr lang="en-US"/>
        </a:p>
      </dgm:t>
    </dgm:pt>
    <dgm:pt modelId="{CDAC80A6-3D0B-45B9-B452-942F4E6E05A6}">
      <dgm:prSet/>
      <dgm:spPr/>
      <dgm:t>
        <a:bodyPr/>
        <a:lstStyle/>
        <a:p>
          <a:pPr rtl="0"/>
          <a:r>
            <a:rPr lang="en-US" baseline="0" dirty="0">
              <a:latin typeface="Calibri" panose="020F0502020204030204" pitchFamily="34" charset="0"/>
            </a:rPr>
            <a:t>Smita Chirayath, RN </a:t>
          </a:r>
          <a:endParaRPr lang="en-US" dirty="0"/>
        </a:p>
      </dgm:t>
    </dgm:pt>
    <dgm:pt modelId="{C2DF7672-32E9-4981-84D6-F844CFBC1CD4}" type="parTrans" cxnId="{0754359E-D067-4C69-B113-079AFFF8F655}">
      <dgm:prSet/>
      <dgm:spPr/>
      <dgm:t>
        <a:bodyPr/>
        <a:lstStyle/>
        <a:p>
          <a:endParaRPr lang="en-US"/>
        </a:p>
      </dgm:t>
    </dgm:pt>
    <dgm:pt modelId="{24DC0676-4696-431D-A5CF-EEB04E0C150D}" type="sibTrans" cxnId="{0754359E-D067-4C69-B113-079AFFF8F655}">
      <dgm:prSet/>
      <dgm:spPr/>
      <dgm:t>
        <a:bodyPr/>
        <a:lstStyle/>
        <a:p>
          <a:endParaRPr lang="en-US"/>
        </a:p>
      </dgm:t>
    </dgm:pt>
    <dgm:pt modelId="{43511C14-B30A-483D-8FED-CCEF92566837}">
      <dgm:prSet/>
      <dgm:spPr/>
      <dgm:t>
        <a:bodyPr/>
        <a:lstStyle/>
        <a:p>
          <a:r>
            <a:rPr lang="en-US" dirty="0"/>
            <a:t>Carminda Andrade, RN</a:t>
          </a:r>
          <a:r>
            <a:rPr lang="en-US" dirty="0">
              <a:latin typeface="Calibri Light" panose="020F0302020204030204"/>
            </a:rPr>
            <a:t> </a:t>
          </a:r>
          <a:endParaRPr lang="en-US" baseline="0" dirty="0">
            <a:latin typeface="Calibri" panose="020F0502020204030204" pitchFamily="34" charset="0"/>
          </a:endParaRPr>
        </a:p>
      </dgm:t>
    </dgm:pt>
    <dgm:pt modelId="{B5EBC745-6882-4469-8BF3-C5F0F2DAB7C8}" type="sibTrans" cxnId="{78D142FB-38E6-487E-B729-D7A3B96FAFC9}">
      <dgm:prSet/>
      <dgm:spPr/>
      <dgm:t>
        <a:bodyPr/>
        <a:lstStyle/>
        <a:p>
          <a:endParaRPr lang="en-US"/>
        </a:p>
      </dgm:t>
    </dgm:pt>
    <dgm:pt modelId="{FE8ECCDE-86BD-433D-956F-9A5C4C6E922D}" type="parTrans" cxnId="{78D142FB-38E6-487E-B729-D7A3B96FAFC9}">
      <dgm:prSet/>
      <dgm:spPr/>
      <dgm:t>
        <a:bodyPr/>
        <a:lstStyle/>
        <a:p>
          <a:endParaRPr lang="en-US"/>
        </a:p>
      </dgm:t>
    </dgm:pt>
    <dgm:pt modelId="{225AA7BD-D8AA-49F6-9F8A-BE0004EC869D}">
      <dgm:prSet/>
      <dgm:spPr/>
      <dgm:t>
        <a:bodyPr/>
        <a:lstStyle/>
        <a:p>
          <a:r>
            <a:rPr lang="en-US" b="0" dirty="0"/>
            <a:t>Department of Mental Health</a:t>
          </a:r>
        </a:p>
      </dgm:t>
    </dgm:pt>
    <dgm:pt modelId="{C65B9B2C-2D2A-4C6A-8AA6-572A7022C423}" type="sibTrans" cxnId="{1E514921-7F03-44BF-B856-2B32F5B03244}">
      <dgm:prSet/>
      <dgm:spPr/>
      <dgm:t>
        <a:bodyPr/>
        <a:lstStyle/>
        <a:p>
          <a:endParaRPr lang="en-US"/>
        </a:p>
      </dgm:t>
    </dgm:pt>
    <dgm:pt modelId="{BE59C30C-EFC4-494B-B732-470FB6D6938F}" type="parTrans" cxnId="{1E514921-7F03-44BF-B856-2B32F5B03244}">
      <dgm:prSet/>
      <dgm:spPr/>
      <dgm:t>
        <a:bodyPr/>
        <a:lstStyle/>
        <a:p>
          <a:endParaRPr lang="en-US"/>
        </a:p>
      </dgm:t>
    </dgm:pt>
    <dgm:pt modelId="{F6AFF6A1-EA84-4A16-B15F-4D6D24AC1C08}">
      <dgm:prSet/>
      <dgm:spPr/>
      <dgm:t>
        <a:bodyPr/>
        <a:lstStyle/>
        <a:p>
          <a:pPr rtl="0"/>
          <a:r>
            <a:rPr lang="en-US" baseline="0" dirty="0">
              <a:latin typeface="Calibri" panose="020F0502020204030204" pitchFamily="34" charset="0"/>
            </a:rPr>
            <a:t>New DDS Northeast Regional MAP Coordinator </a:t>
          </a:r>
        </a:p>
      </dgm:t>
    </dgm:pt>
    <dgm:pt modelId="{7E219651-3423-4A4B-BACC-0C73EF6F78F9}" type="parTrans" cxnId="{A21A2716-938F-47A8-941E-94815D4D8E76}">
      <dgm:prSet/>
      <dgm:spPr/>
      <dgm:t>
        <a:bodyPr/>
        <a:lstStyle/>
        <a:p>
          <a:endParaRPr lang="en-US"/>
        </a:p>
      </dgm:t>
    </dgm:pt>
    <dgm:pt modelId="{3AE6D6D1-1C3B-4D91-AB08-FFCFF88439CF}" type="sibTrans" cxnId="{A21A2716-938F-47A8-941E-94815D4D8E76}">
      <dgm:prSet/>
      <dgm:spPr/>
      <dgm:t>
        <a:bodyPr/>
        <a:lstStyle/>
        <a:p>
          <a:endParaRPr lang="en-US"/>
        </a:p>
      </dgm:t>
    </dgm:pt>
    <dgm:pt modelId="{5DC43BF3-A126-4C1A-BB6B-0674B70DE5F8}">
      <dgm:prSet/>
      <dgm:spPr/>
      <dgm:t>
        <a:bodyPr/>
        <a:lstStyle/>
        <a:p>
          <a:pPr rtl="0"/>
          <a:r>
            <a:rPr lang="en-US" dirty="0"/>
            <a:t>New DMH MAP Director</a:t>
          </a:r>
        </a:p>
      </dgm:t>
    </dgm:pt>
    <dgm:pt modelId="{2F280F68-D28A-4221-A169-46E8F40B644F}" type="parTrans" cxnId="{A05C2B9F-5A60-4BCD-9CDE-52AA9E279494}">
      <dgm:prSet/>
      <dgm:spPr/>
      <dgm:t>
        <a:bodyPr/>
        <a:lstStyle/>
        <a:p>
          <a:endParaRPr lang="en-US"/>
        </a:p>
      </dgm:t>
    </dgm:pt>
    <dgm:pt modelId="{6A6F4AFA-1BE5-4745-ABF7-7F11296BFB6C}" type="sibTrans" cxnId="{A05C2B9F-5A60-4BCD-9CDE-52AA9E279494}">
      <dgm:prSet/>
      <dgm:spPr/>
      <dgm:t>
        <a:bodyPr/>
        <a:lstStyle/>
        <a:p>
          <a:endParaRPr lang="en-US"/>
        </a:p>
      </dgm:t>
    </dgm:pt>
    <dgm:pt modelId="{8ED6D3EC-6F1A-4BC6-AEE2-B6F040284231}" type="pres">
      <dgm:prSet presAssocID="{09472ED4-CB54-4AF2-8A98-7FB9E88542D7}" presName="Name0" presStyleCnt="0">
        <dgm:presLayoutVars>
          <dgm:dir/>
          <dgm:animLvl val="lvl"/>
          <dgm:resizeHandles val="exact"/>
        </dgm:presLayoutVars>
      </dgm:prSet>
      <dgm:spPr/>
    </dgm:pt>
    <dgm:pt modelId="{1942BEA4-3F54-4CC8-9B85-364F360A3D3C}" type="pres">
      <dgm:prSet presAssocID="{867A0A75-6067-4081-93F3-9FF5AF267951}" presName="composite" presStyleCnt="0"/>
      <dgm:spPr/>
    </dgm:pt>
    <dgm:pt modelId="{2E00AAE3-7906-486C-BD7F-BEE66F730EF7}" type="pres">
      <dgm:prSet presAssocID="{867A0A75-6067-4081-93F3-9FF5AF267951}" presName="parTx" presStyleLbl="alignNode1" presStyleIdx="0" presStyleCnt="3">
        <dgm:presLayoutVars>
          <dgm:chMax val="0"/>
          <dgm:chPref val="0"/>
          <dgm:bulletEnabled val="1"/>
        </dgm:presLayoutVars>
      </dgm:prSet>
      <dgm:spPr/>
    </dgm:pt>
    <dgm:pt modelId="{CFB7ED71-12D1-4BF9-BF23-EE9917BB19B8}" type="pres">
      <dgm:prSet presAssocID="{867A0A75-6067-4081-93F3-9FF5AF267951}" presName="desTx" presStyleLbl="alignAccFollowNode1" presStyleIdx="0" presStyleCnt="3">
        <dgm:presLayoutVars>
          <dgm:bulletEnabled val="1"/>
        </dgm:presLayoutVars>
      </dgm:prSet>
      <dgm:spPr/>
    </dgm:pt>
    <dgm:pt modelId="{6273D841-D52C-4D5B-B0DB-32A1905C4C34}" type="pres">
      <dgm:prSet presAssocID="{CD371CFC-07C2-4BD5-AE52-D6EF5348A1AE}" presName="space" presStyleCnt="0"/>
      <dgm:spPr/>
    </dgm:pt>
    <dgm:pt modelId="{BEDD37DC-65BA-4B6B-AE16-C737E2D576E7}" type="pres">
      <dgm:prSet presAssocID="{225AA7BD-D8AA-49F6-9F8A-BE0004EC869D}" presName="composite" presStyleCnt="0"/>
      <dgm:spPr/>
    </dgm:pt>
    <dgm:pt modelId="{A8AED092-7A13-4908-AE98-4B3343FBE753}" type="pres">
      <dgm:prSet presAssocID="{225AA7BD-D8AA-49F6-9F8A-BE0004EC869D}" presName="parTx" presStyleLbl="alignNode1" presStyleIdx="1" presStyleCnt="3" custLinFactNeighborX="1068" custLinFactNeighborY="3561">
        <dgm:presLayoutVars>
          <dgm:chMax val="0"/>
          <dgm:chPref val="0"/>
          <dgm:bulletEnabled val="1"/>
        </dgm:presLayoutVars>
      </dgm:prSet>
      <dgm:spPr/>
    </dgm:pt>
    <dgm:pt modelId="{B54226A6-D57B-4866-BF0F-FCA71FDAB211}" type="pres">
      <dgm:prSet presAssocID="{225AA7BD-D8AA-49F6-9F8A-BE0004EC869D}" presName="desTx" presStyleLbl="alignAccFollowNode1" presStyleIdx="1" presStyleCnt="3">
        <dgm:presLayoutVars>
          <dgm:bulletEnabled val="1"/>
        </dgm:presLayoutVars>
      </dgm:prSet>
      <dgm:spPr/>
    </dgm:pt>
    <dgm:pt modelId="{991371BA-4DEE-4830-ADA4-2095185343FB}" type="pres">
      <dgm:prSet presAssocID="{C65B9B2C-2D2A-4C6A-8AA6-572A7022C423}" presName="space" presStyleCnt="0"/>
      <dgm:spPr/>
    </dgm:pt>
    <dgm:pt modelId="{96D865C9-0BE8-43C3-B31A-306E0DA13A4D}" type="pres">
      <dgm:prSet presAssocID="{AD0D7198-C278-45C0-A682-92D0E2004BDF}" presName="composite" presStyleCnt="0"/>
      <dgm:spPr/>
    </dgm:pt>
    <dgm:pt modelId="{E6A8E9BD-FBCF-45AF-B571-7AE97E6A79A8}" type="pres">
      <dgm:prSet presAssocID="{AD0D7198-C278-45C0-A682-92D0E2004BDF}" presName="parTx" presStyleLbl="alignNode1" presStyleIdx="2" presStyleCnt="3">
        <dgm:presLayoutVars>
          <dgm:chMax val="0"/>
          <dgm:chPref val="0"/>
          <dgm:bulletEnabled val="1"/>
        </dgm:presLayoutVars>
      </dgm:prSet>
      <dgm:spPr/>
    </dgm:pt>
    <dgm:pt modelId="{52990DD4-5784-4718-91D3-D4804CDB1AF6}" type="pres">
      <dgm:prSet presAssocID="{AD0D7198-C278-45C0-A682-92D0E2004BDF}" presName="desTx" presStyleLbl="alignAccFollowNode1" presStyleIdx="2" presStyleCnt="3">
        <dgm:presLayoutVars>
          <dgm:bulletEnabled val="1"/>
        </dgm:presLayoutVars>
      </dgm:prSet>
      <dgm:spPr/>
    </dgm:pt>
  </dgm:ptLst>
  <dgm:cxnLst>
    <dgm:cxn modelId="{A21A2716-938F-47A8-941E-94815D4D8E76}" srcId="{AD0D7198-C278-45C0-A682-92D0E2004BDF}" destId="{F6AFF6A1-EA84-4A16-B15F-4D6D24AC1C08}" srcOrd="1" destOrd="0" parTransId="{7E219651-3423-4A4B-BACC-0C73EF6F78F9}" sibTransId="{3AE6D6D1-1C3B-4D91-AB08-FFCFF88439CF}"/>
    <dgm:cxn modelId="{1E514921-7F03-44BF-B856-2B32F5B03244}" srcId="{09472ED4-CB54-4AF2-8A98-7FB9E88542D7}" destId="{225AA7BD-D8AA-49F6-9F8A-BE0004EC869D}" srcOrd="1" destOrd="0" parTransId="{BE59C30C-EFC4-494B-B732-470FB6D6938F}" sibTransId="{C65B9B2C-2D2A-4C6A-8AA6-572A7022C423}"/>
    <dgm:cxn modelId="{39EFBF32-1078-4DDD-9369-ED7C358965DB}" type="presOf" srcId="{867A0A75-6067-4081-93F3-9FF5AF267951}" destId="{2E00AAE3-7906-486C-BD7F-BEE66F730EF7}" srcOrd="0" destOrd="0" presId="urn:microsoft.com/office/officeart/2005/8/layout/hList1"/>
    <dgm:cxn modelId="{ECE7D333-044A-4800-8B0D-56CE4E5378CF}" type="presOf" srcId="{89C24BA9-3D79-4D28-B8DD-77D7EBD6872E}" destId="{CFB7ED71-12D1-4BF9-BF23-EE9917BB19B8}" srcOrd="0" destOrd="1" presId="urn:microsoft.com/office/officeart/2005/8/layout/hList1"/>
    <dgm:cxn modelId="{899E633F-C577-4060-85A9-AD436B66F383}" type="presOf" srcId="{CD9942E8-5C43-4970-AC2F-42F3A64163E8}" destId="{CFB7ED71-12D1-4BF9-BF23-EE9917BB19B8}" srcOrd="0" destOrd="0" presId="urn:microsoft.com/office/officeart/2005/8/layout/hList1"/>
    <dgm:cxn modelId="{678E645D-C5A0-4578-AC30-2332FB9BCF13}" type="presOf" srcId="{CDAC80A6-3D0B-45B9-B452-942F4E6E05A6}" destId="{52990DD4-5784-4718-91D3-D4804CDB1AF6}" srcOrd="0" destOrd="0" presId="urn:microsoft.com/office/officeart/2005/8/layout/hList1"/>
    <dgm:cxn modelId="{D31D4E47-7797-41FA-8489-B1D0C15EE53E}" srcId="{867A0A75-6067-4081-93F3-9FF5AF267951}" destId="{CD9942E8-5C43-4970-AC2F-42F3A64163E8}" srcOrd="0" destOrd="0" parTransId="{3143CA30-DCDD-4D16-A919-C34265904C67}" sibTransId="{141869FD-1E63-406C-815E-648C4DA21ADF}"/>
    <dgm:cxn modelId="{F05D7F47-4350-4EF3-9FBB-E641A48B3182}" type="presOf" srcId="{5DC43BF3-A126-4C1A-BB6B-0674B70DE5F8}" destId="{B54226A6-D57B-4866-BF0F-FCA71FDAB211}" srcOrd="0" destOrd="1" presId="urn:microsoft.com/office/officeart/2005/8/layout/hList1"/>
    <dgm:cxn modelId="{7E2C1E49-7E0A-43CB-9AF0-4E434EE35247}" type="presOf" srcId="{AD0D7198-C278-45C0-A682-92D0E2004BDF}" destId="{E6A8E9BD-FBCF-45AF-B571-7AE97E6A79A8}" srcOrd="0" destOrd="0" presId="urn:microsoft.com/office/officeart/2005/8/layout/hList1"/>
    <dgm:cxn modelId="{9818C27F-2ECA-477B-A2AB-A0A440292F02}" type="presOf" srcId="{225AA7BD-D8AA-49F6-9F8A-BE0004EC869D}" destId="{A8AED092-7A13-4908-AE98-4B3343FBE753}" srcOrd="0" destOrd="0" presId="urn:microsoft.com/office/officeart/2005/8/layout/hList1"/>
    <dgm:cxn modelId="{40A4A68B-3AA0-49D6-84BB-CEF7BEFFDBF9}" srcId="{867A0A75-6067-4081-93F3-9FF5AF267951}" destId="{89C24BA9-3D79-4D28-B8DD-77D7EBD6872E}" srcOrd="1" destOrd="0" parTransId="{ECDE7B71-C3D0-4177-A5F6-568A4D966898}" sibTransId="{D123D1BA-3605-4A45-B6E8-D8C358EEE7E7}"/>
    <dgm:cxn modelId="{0754359E-D067-4C69-B113-079AFFF8F655}" srcId="{AD0D7198-C278-45C0-A682-92D0E2004BDF}" destId="{CDAC80A6-3D0B-45B9-B452-942F4E6E05A6}" srcOrd="0" destOrd="0" parTransId="{C2DF7672-32E9-4981-84D6-F844CFBC1CD4}" sibTransId="{24DC0676-4696-431D-A5CF-EEB04E0C150D}"/>
    <dgm:cxn modelId="{A05C2B9F-5A60-4BCD-9CDE-52AA9E279494}" srcId="{225AA7BD-D8AA-49F6-9F8A-BE0004EC869D}" destId="{5DC43BF3-A126-4C1A-BB6B-0674B70DE5F8}" srcOrd="1" destOrd="0" parTransId="{2F280F68-D28A-4221-A169-46E8F40B644F}" sibTransId="{6A6F4AFA-1BE5-4745-ABF7-7F11296BFB6C}"/>
    <dgm:cxn modelId="{ECB45DAD-30BA-43AE-9245-9F0E88CA69C3}" type="presOf" srcId="{F6AFF6A1-EA84-4A16-B15F-4D6D24AC1C08}" destId="{52990DD4-5784-4718-91D3-D4804CDB1AF6}" srcOrd="0" destOrd="1" presId="urn:microsoft.com/office/officeart/2005/8/layout/hList1"/>
    <dgm:cxn modelId="{14846FBA-4E9E-4C93-AD46-57D5AF0776F0}" type="presOf" srcId="{09472ED4-CB54-4AF2-8A98-7FB9E88542D7}" destId="{8ED6D3EC-6F1A-4BC6-AEE2-B6F040284231}" srcOrd="0" destOrd="0" presId="urn:microsoft.com/office/officeart/2005/8/layout/hList1"/>
    <dgm:cxn modelId="{A40A95C3-A25A-423E-886C-DF5F995D4762}" srcId="{09472ED4-CB54-4AF2-8A98-7FB9E88542D7}" destId="{867A0A75-6067-4081-93F3-9FF5AF267951}" srcOrd="0" destOrd="0" parTransId="{80248401-08FB-4D9F-8BFD-FD9EBBC49F66}" sibTransId="{CD371CFC-07C2-4BD5-AE52-D6EF5348A1AE}"/>
    <dgm:cxn modelId="{17E724E9-777E-4243-8EBC-782C41686479}" srcId="{09472ED4-CB54-4AF2-8A98-7FB9E88542D7}" destId="{AD0D7198-C278-45C0-A682-92D0E2004BDF}" srcOrd="2" destOrd="0" parTransId="{BB213C51-6C56-438D-A438-609ACEB9BC60}" sibTransId="{332FA2D1-1233-483A-B7EF-FA79B51F1097}"/>
    <dgm:cxn modelId="{34522AF2-349A-4E0A-AADB-5CD5F49D0D1E}" type="presOf" srcId="{43511C14-B30A-483D-8FED-CCEF92566837}" destId="{B54226A6-D57B-4866-BF0F-FCA71FDAB211}" srcOrd="0" destOrd="0" presId="urn:microsoft.com/office/officeart/2005/8/layout/hList1"/>
    <dgm:cxn modelId="{78D142FB-38E6-487E-B729-D7A3B96FAFC9}" srcId="{225AA7BD-D8AA-49F6-9F8A-BE0004EC869D}" destId="{43511C14-B30A-483D-8FED-CCEF92566837}" srcOrd="0" destOrd="0" parTransId="{FE8ECCDE-86BD-433D-956F-9A5C4C6E922D}" sibTransId="{B5EBC745-6882-4469-8BF3-C5F0F2DAB7C8}"/>
    <dgm:cxn modelId="{5E8296FD-A5F1-41DB-A9FC-22C996A7CBE1}" type="presParOf" srcId="{8ED6D3EC-6F1A-4BC6-AEE2-B6F040284231}" destId="{1942BEA4-3F54-4CC8-9B85-364F360A3D3C}" srcOrd="0" destOrd="0" presId="urn:microsoft.com/office/officeart/2005/8/layout/hList1"/>
    <dgm:cxn modelId="{A6F5618C-6193-4CFF-B0F7-43C0DD9908ED}" type="presParOf" srcId="{1942BEA4-3F54-4CC8-9B85-364F360A3D3C}" destId="{2E00AAE3-7906-486C-BD7F-BEE66F730EF7}" srcOrd="0" destOrd="0" presId="urn:microsoft.com/office/officeart/2005/8/layout/hList1"/>
    <dgm:cxn modelId="{902B765D-F485-4F53-9089-CAD3158BC0FB}" type="presParOf" srcId="{1942BEA4-3F54-4CC8-9B85-364F360A3D3C}" destId="{CFB7ED71-12D1-4BF9-BF23-EE9917BB19B8}" srcOrd="1" destOrd="0" presId="urn:microsoft.com/office/officeart/2005/8/layout/hList1"/>
    <dgm:cxn modelId="{E7B2212B-1A50-4756-9BB6-74286F31EBDE}" type="presParOf" srcId="{8ED6D3EC-6F1A-4BC6-AEE2-B6F040284231}" destId="{6273D841-D52C-4D5B-B0DB-32A1905C4C34}" srcOrd="1" destOrd="0" presId="urn:microsoft.com/office/officeart/2005/8/layout/hList1"/>
    <dgm:cxn modelId="{D7BD7CF2-B09F-4B10-A009-6268037A8F4A}" type="presParOf" srcId="{8ED6D3EC-6F1A-4BC6-AEE2-B6F040284231}" destId="{BEDD37DC-65BA-4B6B-AE16-C737E2D576E7}" srcOrd="2" destOrd="0" presId="urn:microsoft.com/office/officeart/2005/8/layout/hList1"/>
    <dgm:cxn modelId="{D6D96B2C-7C10-4E9D-A574-27A4FCE87D73}" type="presParOf" srcId="{BEDD37DC-65BA-4B6B-AE16-C737E2D576E7}" destId="{A8AED092-7A13-4908-AE98-4B3343FBE753}" srcOrd="0" destOrd="0" presId="urn:microsoft.com/office/officeart/2005/8/layout/hList1"/>
    <dgm:cxn modelId="{25DC54DF-17D4-4EA5-8D38-5C2778AFD65A}" type="presParOf" srcId="{BEDD37DC-65BA-4B6B-AE16-C737E2D576E7}" destId="{B54226A6-D57B-4866-BF0F-FCA71FDAB211}" srcOrd="1" destOrd="0" presId="urn:microsoft.com/office/officeart/2005/8/layout/hList1"/>
    <dgm:cxn modelId="{00CF5FC6-8BCD-496C-8AC9-C4B0979311A4}" type="presParOf" srcId="{8ED6D3EC-6F1A-4BC6-AEE2-B6F040284231}" destId="{991371BA-4DEE-4830-ADA4-2095185343FB}" srcOrd="3" destOrd="0" presId="urn:microsoft.com/office/officeart/2005/8/layout/hList1"/>
    <dgm:cxn modelId="{3776C389-2191-436E-84AC-CA4A0CA5DD7B}" type="presParOf" srcId="{8ED6D3EC-6F1A-4BC6-AEE2-B6F040284231}" destId="{96D865C9-0BE8-43C3-B31A-306E0DA13A4D}" srcOrd="4" destOrd="0" presId="urn:microsoft.com/office/officeart/2005/8/layout/hList1"/>
    <dgm:cxn modelId="{D2A75702-DC8B-47BA-9E3E-1E5510232A47}" type="presParOf" srcId="{96D865C9-0BE8-43C3-B31A-306E0DA13A4D}" destId="{E6A8E9BD-FBCF-45AF-B571-7AE97E6A79A8}" srcOrd="0" destOrd="0" presId="urn:microsoft.com/office/officeart/2005/8/layout/hList1"/>
    <dgm:cxn modelId="{75571478-2D93-4D61-B333-1D40EA3D16F9}" type="presParOf" srcId="{96D865C9-0BE8-43C3-B31A-306E0DA13A4D}" destId="{52990DD4-5784-4718-91D3-D4804CDB1AF6}"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D45D20-5214-41E8-BE93-7AECD18D021E}"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A3232137-C5F6-44D1-8EEC-F995EE25A0A1}">
      <dgm:prSet/>
      <dgm:spPr/>
      <dgm:t>
        <a:bodyPr/>
        <a:lstStyle/>
        <a:p>
          <a:pPr rtl="0"/>
          <a:r>
            <a:rPr lang="en-US" b="0" dirty="0">
              <a:solidFill>
                <a:schemeClr val="tx1"/>
              </a:solidFill>
            </a:rPr>
            <a:t>Management of a MAP Medication </a:t>
          </a:r>
          <a:r>
            <a:rPr lang="en-US" b="0" dirty="0">
              <a:solidFill>
                <a:schemeClr val="tx1"/>
              </a:solidFill>
              <a:latin typeface="+mn-lt"/>
              <a:cs typeface="Calibri" panose="020F0502020204030204" pitchFamily="34" charset="0"/>
            </a:rPr>
            <a:t>System (MMMS)</a:t>
          </a:r>
        </a:p>
      </dgm:t>
    </dgm:pt>
    <dgm:pt modelId="{3262955E-0ED7-4612-A5ED-5F2BDC1F851D}" type="parTrans" cxnId="{BD23300E-BFE2-45FC-BA53-D4CE7C8F369E}">
      <dgm:prSet/>
      <dgm:spPr/>
      <dgm:t>
        <a:bodyPr/>
        <a:lstStyle/>
        <a:p>
          <a:endParaRPr lang="en-US"/>
        </a:p>
      </dgm:t>
    </dgm:pt>
    <dgm:pt modelId="{E7085E58-3C68-423F-B2FC-A527EC9DE40A}" type="sibTrans" cxnId="{BD23300E-BFE2-45FC-BA53-D4CE7C8F369E}">
      <dgm:prSet/>
      <dgm:spPr/>
      <dgm:t>
        <a:bodyPr/>
        <a:lstStyle/>
        <a:p>
          <a:endParaRPr lang="en-US"/>
        </a:p>
      </dgm:t>
    </dgm:pt>
    <dgm:pt modelId="{74744707-F9A5-4B61-9651-72ABF6CBCF9C}">
      <dgm:prSet/>
      <dgm:spPr/>
      <dgm:t>
        <a:bodyPr/>
        <a:lstStyle/>
        <a:p>
          <a:pPr rtl="0"/>
          <a:r>
            <a:rPr lang="en-US" b="1" dirty="0">
              <a:latin typeface="Calibri Light" panose="020F0302020204030204"/>
            </a:rPr>
            <a:t>Audience:  </a:t>
          </a:r>
          <a:endParaRPr lang="en-US" b="0" dirty="0">
            <a:latin typeface="Calibri Light" panose="020F0302020204030204"/>
          </a:endParaRPr>
        </a:p>
      </dgm:t>
    </dgm:pt>
    <dgm:pt modelId="{D17A2B5B-EE55-4657-A16D-6C00692A9D21}" type="parTrans" cxnId="{00E4C571-8F28-4FF7-9A55-786A8613CC5C}">
      <dgm:prSet/>
      <dgm:spPr/>
      <dgm:t>
        <a:bodyPr/>
        <a:lstStyle/>
        <a:p>
          <a:endParaRPr lang="en-US"/>
        </a:p>
      </dgm:t>
    </dgm:pt>
    <dgm:pt modelId="{59B8B1CA-B005-4865-BADD-CF98BEB70BB5}" type="sibTrans" cxnId="{00E4C571-8F28-4FF7-9A55-786A8613CC5C}">
      <dgm:prSet/>
      <dgm:spPr/>
      <dgm:t>
        <a:bodyPr/>
        <a:lstStyle/>
        <a:p>
          <a:endParaRPr lang="en-US"/>
        </a:p>
      </dgm:t>
    </dgm:pt>
    <dgm:pt modelId="{480D0582-3B73-492B-9148-034D90B421F3}">
      <dgm:prSet/>
      <dgm:spPr/>
      <dgm:t>
        <a:bodyPr/>
        <a:lstStyle/>
        <a:p>
          <a:pPr rtl="0"/>
          <a:r>
            <a:rPr lang="en-US" b="1" dirty="0">
              <a:latin typeface="Calibri Light" panose="020F0302020204030204"/>
            </a:rPr>
            <a:t>Launch</a:t>
          </a:r>
          <a:r>
            <a:rPr lang="en-US" b="1" dirty="0"/>
            <a:t> </a:t>
          </a:r>
          <a:r>
            <a:rPr lang="en-US" b="1" dirty="0">
              <a:latin typeface="Calibri Light" panose="020F0302020204030204"/>
            </a:rPr>
            <a:t>Date:</a:t>
          </a:r>
          <a:endParaRPr lang="en-US" b="0" dirty="0">
            <a:latin typeface="Calibri Light" panose="020F0302020204030204"/>
          </a:endParaRPr>
        </a:p>
      </dgm:t>
    </dgm:pt>
    <dgm:pt modelId="{5A342F19-20F6-4F0B-B141-5B3E88AA4D24}" type="parTrans" cxnId="{02FDD8EB-D4EB-4052-A4A7-BBD55CCAA7DD}">
      <dgm:prSet/>
      <dgm:spPr/>
      <dgm:t>
        <a:bodyPr/>
        <a:lstStyle/>
        <a:p>
          <a:endParaRPr lang="en-US"/>
        </a:p>
      </dgm:t>
    </dgm:pt>
    <dgm:pt modelId="{2F98344E-5761-46E3-8FE9-7F285B147EE1}" type="sibTrans" cxnId="{02FDD8EB-D4EB-4052-A4A7-BBD55CCAA7DD}">
      <dgm:prSet/>
      <dgm:spPr/>
      <dgm:t>
        <a:bodyPr/>
        <a:lstStyle/>
        <a:p>
          <a:endParaRPr lang="en-US"/>
        </a:p>
      </dgm:t>
    </dgm:pt>
    <dgm:pt modelId="{CD1B1B6E-56F3-4E1D-901D-97243CAD3239}">
      <dgm:prSet/>
      <dgm:spPr/>
      <dgm:t>
        <a:bodyPr/>
        <a:lstStyle/>
        <a:p>
          <a:r>
            <a:rPr lang="en-US" b="0" baseline="0" dirty="0">
              <a:latin typeface="Calibri Light" panose="020F0302020204030204" pitchFamily="34" charset="0"/>
            </a:rPr>
            <a:t>www.mapmass.com</a:t>
          </a:r>
          <a:r>
            <a:rPr lang="en-US" b="1" dirty="0"/>
            <a:t>	</a:t>
          </a:r>
          <a:br>
            <a:rPr lang="en-US" b="1" dirty="0"/>
          </a:br>
          <a:endParaRPr lang="en-US" dirty="0"/>
        </a:p>
      </dgm:t>
    </dgm:pt>
    <dgm:pt modelId="{03A38C9D-31BE-42F7-BA9A-D00177932A3D}" type="parTrans" cxnId="{EDDE6E57-780A-4E45-8975-2CC8B7F822DD}">
      <dgm:prSet/>
      <dgm:spPr/>
      <dgm:t>
        <a:bodyPr/>
        <a:lstStyle/>
        <a:p>
          <a:endParaRPr lang="en-US"/>
        </a:p>
      </dgm:t>
    </dgm:pt>
    <dgm:pt modelId="{97EEA0A5-9846-4756-89C2-CD26ABE19903}" type="sibTrans" cxnId="{EDDE6E57-780A-4E45-8975-2CC8B7F822DD}">
      <dgm:prSet/>
      <dgm:spPr/>
      <dgm:t>
        <a:bodyPr/>
        <a:lstStyle/>
        <a:p>
          <a:endParaRPr lang="en-US"/>
        </a:p>
      </dgm:t>
    </dgm:pt>
    <dgm:pt modelId="{39A62081-8055-4AC7-B3AD-1B72BA0A4F56}">
      <dgm:prSet phldr="0"/>
      <dgm:spPr/>
      <dgm:t>
        <a:bodyPr/>
        <a:lstStyle/>
        <a:p>
          <a:r>
            <a:rPr lang="en-US" b="0" i="0" baseline="0" dirty="0">
              <a:latin typeface="+mj-lt"/>
            </a:rPr>
            <a:t>MAP Certified Site Supervisors</a:t>
          </a:r>
        </a:p>
      </dgm:t>
    </dgm:pt>
    <dgm:pt modelId="{34AA6DB1-514D-4EBC-A2A5-53C0FC1B934A}" type="parTrans" cxnId="{BF340CEF-9579-467F-A538-743313B637E4}">
      <dgm:prSet/>
      <dgm:spPr/>
      <dgm:t>
        <a:bodyPr/>
        <a:lstStyle/>
        <a:p>
          <a:endParaRPr lang="en-US"/>
        </a:p>
      </dgm:t>
    </dgm:pt>
    <dgm:pt modelId="{51D5F312-EC28-495F-9D13-BB7B6C85230F}" type="sibTrans" cxnId="{BF340CEF-9579-467F-A538-743313B637E4}">
      <dgm:prSet/>
      <dgm:spPr/>
      <dgm:t>
        <a:bodyPr/>
        <a:lstStyle/>
        <a:p>
          <a:endParaRPr lang="en-US"/>
        </a:p>
      </dgm:t>
    </dgm:pt>
    <dgm:pt modelId="{A203B5FF-8416-40FA-AC43-FDE5F4662FB2}">
      <dgm:prSet phldr="0"/>
      <dgm:spPr/>
      <dgm:t>
        <a:bodyPr/>
        <a:lstStyle/>
        <a:p>
          <a:r>
            <a:rPr lang="en-US" b="1" dirty="0">
              <a:latin typeface="Calibri Light" panose="020F0302020204030204"/>
            </a:rPr>
            <a:t> </a:t>
          </a:r>
          <a:r>
            <a:rPr lang="en-US" b="0" dirty="0">
              <a:latin typeface="Calibri Light" panose="020F0302020204030204"/>
            </a:rPr>
            <a:t>6-8-22</a:t>
          </a:r>
          <a:endParaRPr lang="en-US" b="0" dirty="0"/>
        </a:p>
      </dgm:t>
    </dgm:pt>
    <dgm:pt modelId="{F13A02F6-B563-43B3-A1D3-70734118FAE5}" type="parTrans" cxnId="{D582DF2A-3F8B-4C32-AC29-F59DCC3983F7}">
      <dgm:prSet/>
      <dgm:spPr/>
      <dgm:t>
        <a:bodyPr/>
        <a:lstStyle/>
        <a:p>
          <a:endParaRPr lang="en-US"/>
        </a:p>
      </dgm:t>
    </dgm:pt>
    <dgm:pt modelId="{69B20593-21CC-4DDD-87B5-A3C8600378FF}" type="sibTrans" cxnId="{D582DF2A-3F8B-4C32-AC29-F59DCC3983F7}">
      <dgm:prSet/>
      <dgm:spPr/>
      <dgm:t>
        <a:bodyPr/>
        <a:lstStyle/>
        <a:p>
          <a:endParaRPr lang="en-US"/>
        </a:p>
      </dgm:t>
    </dgm:pt>
    <dgm:pt modelId="{0627C2BB-CB5E-4045-A80C-5937959477B9}">
      <dgm:prSet phldr="0"/>
      <dgm:spPr/>
      <dgm:t>
        <a:bodyPr/>
        <a:lstStyle/>
        <a:p>
          <a:pPr rtl="0"/>
          <a:r>
            <a:rPr lang="en-US" b="1" dirty="0">
              <a:latin typeface="Calibri Light" panose="020F0302020204030204"/>
            </a:rPr>
            <a:t>Location:</a:t>
          </a:r>
        </a:p>
      </dgm:t>
    </dgm:pt>
    <dgm:pt modelId="{C9BFB866-182F-4882-824F-B13E1517BEF9}" type="parTrans" cxnId="{B3A4655D-F5CC-487E-8A8A-25B64F5DB012}">
      <dgm:prSet/>
      <dgm:spPr/>
      <dgm:t>
        <a:bodyPr/>
        <a:lstStyle/>
        <a:p>
          <a:endParaRPr lang="en-US"/>
        </a:p>
      </dgm:t>
    </dgm:pt>
    <dgm:pt modelId="{6D0E7B6E-B2EB-43D8-BA9D-200F430A369E}" type="sibTrans" cxnId="{B3A4655D-F5CC-487E-8A8A-25B64F5DB012}">
      <dgm:prSet/>
      <dgm:spPr/>
      <dgm:t>
        <a:bodyPr/>
        <a:lstStyle/>
        <a:p>
          <a:endParaRPr lang="en-US"/>
        </a:p>
      </dgm:t>
    </dgm:pt>
    <dgm:pt modelId="{7D2E428E-866E-4BB6-ACD9-E1A76907318E}" type="pres">
      <dgm:prSet presAssocID="{EFD45D20-5214-41E8-BE93-7AECD18D021E}" presName="Name0" presStyleCnt="0">
        <dgm:presLayoutVars>
          <dgm:dir/>
          <dgm:animLvl val="lvl"/>
          <dgm:resizeHandles val="exact"/>
        </dgm:presLayoutVars>
      </dgm:prSet>
      <dgm:spPr/>
    </dgm:pt>
    <dgm:pt modelId="{12690026-F513-4DBD-8858-5C189D8BFA39}" type="pres">
      <dgm:prSet presAssocID="{A3232137-C5F6-44D1-8EEC-F995EE25A0A1}" presName="boxAndChildren" presStyleCnt="0"/>
      <dgm:spPr/>
    </dgm:pt>
    <dgm:pt modelId="{D3B55564-F99B-40E8-BD74-5A6A8C59733A}" type="pres">
      <dgm:prSet presAssocID="{A3232137-C5F6-44D1-8EEC-F995EE25A0A1}" presName="parentTextBox" presStyleLbl="node1" presStyleIdx="0" presStyleCnt="1"/>
      <dgm:spPr/>
    </dgm:pt>
    <dgm:pt modelId="{F9FCF2C3-E5AB-4CFB-9466-8048CF2D7D22}" type="pres">
      <dgm:prSet presAssocID="{A3232137-C5F6-44D1-8EEC-F995EE25A0A1}" presName="entireBox" presStyleLbl="node1" presStyleIdx="0" presStyleCnt="1"/>
      <dgm:spPr/>
    </dgm:pt>
    <dgm:pt modelId="{9D2BABFB-666F-4D6E-B025-13A2B1AB2712}" type="pres">
      <dgm:prSet presAssocID="{A3232137-C5F6-44D1-8EEC-F995EE25A0A1}" presName="descendantBox" presStyleCnt="0"/>
      <dgm:spPr/>
    </dgm:pt>
    <dgm:pt modelId="{A3AD0079-0965-4B76-B13F-6785923774B7}" type="pres">
      <dgm:prSet presAssocID="{74744707-F9A5-4B61-9651-72ABF6CBCF9C}" presName="childTextBox" presStyleLbl="fgAccFollowNode1" presStyleIdx="0" presStyleCnt="3">
        <dgm:presLayoutVars>
          <dgm:bulletEnabled val="1"/>
        </dgm:presLayoutVars>
      </dgm:prSet>
      <dgm:spPr/>
    </dgm:pt>
    <dgm:pt modelId="{F5CEE475-DDA5-4462-A68A-7CCA1DF386A8}" type="pres">
      <dgm:prSet presAssocID="{480D0582-3B73-492B-9148-034D90B421F3}" presName="childTextBox" presStyleLbl="fgAccFollowNode1" presStyleIdx="1" presStyleCnt="3" custLinFactNeighborX="0" custLinFactNeighborY="1269">
        <dgm:presLayoutVars>
          <dgm:bulletEnabled val="1"/>
        </dgm:presLayoutVars>
      </dgm:prSet>
      <dgm:spPr/>
    </dgm:pt>
    <dgm:pt modelId="{7E116429-3AD7-42B4-96C7-781E1C51168A}" type="pres">
      <dgm:prSet presAssocID="{0627C2BB-CB5E-4045-A80C-5937959477B9}" presName="childTextBox" presStyleLbl="fgAccFollowNode1" presStyleIdx="2" presStyleCnt="3">
        <dgm:presLayoutVars>
          <dgm:bulletEnabled val="1"/>
        </dgm:presLayoutVars>
      </dgm:prSet>
      <dgm:spPr/>
    </dgm:pt>
  </dgm:ptLst>
  <dgm:cxnLst>
    <dgm:cxn modelId="{BD23300E-BFE2-45FC-BA53-D4CE7C8F369E}" srcId="{EFD45D20-5214-41E8-BE93-7AECD18D021E}" destId="{A3232137-C5F6-44D1-8EEC-F995EE25A0A1}" srcOrd="0" destOrd="0" parTransId="{3262955E-0ED7-4612-A5ED-5F2BDC1F851D}" sibTransId="{E7085E58-3C68-423F-B2FC-A527EC9DE40A}"/>
    <dgm:cxn modelId="{7D7C5324-7256-4CCC-9C44-170E18DA6F06}" type="presOf" srcId="{EFD45D20-5214-41E8-BE93-7AECD18D021E}" destId="{7D2E428E-866E-4BB6-ACD9-E1A76907318E}" srcOrd="0" destOrd="0" presId="urn:microsoft.com/office/officeart/2005/8/layout/process4"/>
    <dgm:cxn modelId="{D582DF2A-3F8B-4C32-AC29-F59DCC3983F7}" srcId="{480D0582-3B73-492B-9148-034D90B421F3}" destId="{A203B5FF-8416-40FA-AC43-FDE5F4662FB2}" srcOrd="0" destOrd="0" parTransId="{F13A02F6-B563-43B3-A1D3-70734118FAE5}" sibTransId="{69B20593-21CC-4DDD-87B5-A3C8600378FF}"/>
    <dgm:cxn modelId="{B3A4655D-F5CC-487E-8A8A-25B64F5DB012}" srcId="{A3232137-C5F6-44D1-8EEC-F995EE25A0A1}" destId="{0627C2BB-CB5E-4045-A80C-5937959477B9}" srcOrd="2" destOrd="0" parTransId="{C9BFB866-182F-4882-824F-B13E1517BEF9}" sibTransId="{6D0E7B6E-B2EB-43D8-BA9D-200F430A369E}"/>
    <dgm:cxn modelId="{00E4C571-8F28-4FF7-9A55-786A8613CC5C}" srcId="{A3232137-C5F6-44D1-8EEC-F995EE25A0A1}" destId="{74744707-F9A5-4B61-9651-72ABF6CBCF9C}" srcOrd="0" destOrd="0" parTransId="{D17A2B5B-EE55-4657-A16D-6C00692A9D21}" sibTransId="{59B8B1CA-B005-4865-BADD-CF98BEB70BB5}"/>
    <dgm:cxn modelId="{EDDE6E57-780A-4E45-8975-2CC8B7F822DD}" srcId="{0627C2BB-CB5E-4045-A80C-5937959477B9}" destId="{CD1B1B6E-56F3-4E1D-901D-97243CAD3239}" srcOrd="0" destOrd="0" parTransId="{03A38C9D-31BE-42F7-BA9A-D00177932A3D}" sibTransId="{97EEA0A5-9846-4756-89C2-CD26ABE19903}"/>
    <dgm:cxn modelId="{F20B6258-29FE-488D-BCCB-150DFE04F25F}" type="presOf" srcId="{A203B5FF-8416-40FA-AC43-FDE5F4662FB2}" destId="{F5CEE475-DDA5-4462-A68A-7CCA1DF386A8}" srcOrd="0" destOrd="1" presId="urn:microsoft.com/office/officeart/2005/8/layout/process4"/>
    <dgm:cxn modelId="{30E175A3-1D3C-477F-AFF8-AE55C4D52A00}" type="presOf" srcId="{A3232137-C5F6-44D1-8EEC-F995EE25A0A1}" destId="{D3B55564-F99B-40E8-BD74-5A6A8C59733A}" srcOrd="0" destOrd="0" presId="urn:microsoft.com/office/officeart/2005/8/layout/process4"/>
    <dgm:cxn modelId="{D67550AD-647A-4DE2-9A5A-808635D57F2E}" type="presOf" srcId="{0627C2BB-CB5E-4045-A80C-5937959477B9}" destId="{7E116429-3AD7-42B4-96C7-781E1C51168A}" srcOrd="0" destOrd="0" presId="urn:microsoft.com/office/officeart/2005/8/layout/process4"/>
    <dgm:cxn modelId="{D52974BB-45BF-4F94-B123-6EC2C99E377A}" type="presOf" srcId="{39A62081-8055-4AC7-B3AD-1B72BA0A4F56}" destId="{A3AD0079-0965-4B76-B13F-6785923774B7}" srcOrd="0" destOrd="1" presId="urn:microsoft.com/office/officeart/2005/8/layout/process4"/>
    <dgm:cxn modelId="{09CD01BF-68CE-40CC-B6CF-15DDBF54AC96}" type="presOf" srcId="{74744707-F9A5-4B61-9651-72ABF6CBCF9C}" destId="{A3AD0079-0965-4B76-B13F-6785923774B7}" srcOrd="0" destOrd="0" presId="urn:microsoft.com/office/officeart/2005/8/layout/process4"/>
    <dgm:cxn modelId="{0DF51ECB-7066-427D-BCE3-D89557B3BADD}" type="presOf" srcId="{CD1B1B6E-56F3-4E1D-901D-97243CAD3239}" destId="{7E116429-3AD7-42B4-96C7-781E1C51168A}" srcOrd="0" destOrd="1" presId="urn:microsoft.com/office/officeart/2005/8/layout/process4"/>
    <dgm:cxn modelId="{5C1C50D0-DE83-4C5B-8ABF-C8514A90D1AD}" type="presOf" srcId="{A3232137-C5F6-44D1-8EEC-F995EE25A0A1}" destId="{F9FCF2C3-E5AB-4CFB-9466-8048CF2D7D22}" srcOrd="1" destOrd="0" presId="urn:microsoft.com/office/officeart/2005/8/layout/process4"/>
    <dgm:cxn modelId="{A83768D8-8BA8-44B1-9177-C60633FDC7A8}" type="presOf" srcId="{480D0582-3B73-492B-9148-034D90B421F3}" destId="{F5CEE475-DDA5-4462-A68A-7CCA1DF386A8}" srcOrd="0" destOrd="0" presId="urn:microsoft.com/office/officeart/2005/8/layout/process4"/>
    <dgm:cxn modelId="{02FDD8EB-D4EB-4052-A4A7-BBD55CCAA7DD}" srcId="{A3232137-C5F6-44D1-8EEC-F995EE25A0A1}" destId="{480D0582-3B73-492B-9148-034D90B421F3}" srcOrd="1" destOrd="0" parTransId="{5A342F19-20F6-4F0B-B141-5B3E88AA4D24}" sibTransId="{2F98344E-5761-46E3-8FE9-7F285B147EE1}"/>
    <dgm:cxn modelId="{BF340CEF-9579-467F-A538-743313B637E4}" srcId="{74744707-F9A5-4B61-9651-72ABF6CBCF9C}" destId="{39A62081-8055-4AC7-B3AD-1B72BA0A4F56}" srcOrd="0" destOrd="0" parTransId="{34AA6DB1-514D-4EBC-A2A5-53C0FC1B934A}" sibTransId="{51D5F312-EC28-495F-9D13-BB7B6C85230F}"/>
    <dgm:cxn modelId="{6F6B7A03-4B49-40A6-81F0-CB34D197AD71}" type="presParOf" srcId="{7D2E428E-866E-4BB6-ACD9-E1A76907318E}" destId="{12690026-F513-4DBD-8858-5C189D8BFA39}" srcOrd="0" destOrd="0" presId="urn:microsoft.com/office/officeart/2005/8/layout/process4"/>
    <dgm:cxn modelId="{FFF2211F-51A4-4229-87EA-B00CF150219C}" type="presParOf" srcId="{12690026-F513-4DBD-8858-5C189D8BFA39}" destId="{D3B55564-F99B-40E8-BD74-5A6A8C59733A}" srcOrd="0" destOrd="0" presId="urn:microsoft.com/office/officeart/2005/8/layout/process4"/>
    <dgm:cxn modelId="{ECD14598-6C16-4903-B630-619EEF3DECAD}" type="presParOf" srcId="{12690026-F513-4DBD-8858-5C189D8BFA39}" destId="{F9FCF2C3-E5AB-4CFB-9466-8048CF2D7D22}" srcOrd="1" destOrd="0" presId="urn:microsoft.com/office/officeart/2005/8/layout/process4"/>
    <dgm:cxn modelId="{83F027B1-F906-440C-A976-5E9B6E2363EF}" type="presParOf" srcId="{12690026-F513-4DBD-8858-5C189D8BFA39}" destId="{9D2BABFB-666F-4D6E-B025-13A2B1AB2712}" srcOrd="2" destOrd="0" presId="urn:microsoft.com/office/officeart/2005/8/layout/process4"/>
    <dgm:cxn modelId="{0502BCA9-DA3D-484F-A756-21309C5480E0}" type="presParOf" srcId="{9D2BABFB-666F-4D6E-B025-13A2B1AB2712}" destId="{A3AD0079-0965-4B76-B13F-6785923774B7}" srcOrd="0" destOrd="0" presId="urn:microsoft.com/office/officeart/2005/8/layout/process4"/>
    <dgm:cxn modelId="{8F7B8488-51D4-4E5E-B4D8-8FD20E9ACDE7}" type="presParOf" srcId="{9D2BABFB-666F-4D6E-B025-13A2B1AB2712}" destId="{F5CEE475-DDA5-4462-A68A-7CCA1DF386A8}" srcOrd="1" destOrd="0" presId="urn:microsoft.com/office/officeart/2005/8/layout/process4"/>
    <dgm:cxn modelId="{3811E463-BD8B-4FFC-B0D1-699FB4149BDE}" type="presParOf" srcId="{9D2BABFB-666F-4D6E-B025-13A2B1AB2712}" destId="{7E116429-3AD7-42B4-96C7-781E1C51168A}"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D45D20-5214-41E8-BE93-7AECD18D021E}"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A3232137-C5F6-44D1-8EEC-F995EE25A0A1}">
      <dgm:prSet/>
      <dgm:spPr/>
      <dgm:t>
        <a:bodyPr/>
        <a:lstStyle/>
        <a:p>
          <a:pPr rtl="0"/>
          <a:r>
            <a:rPr lang="en-US" b="0" baseline="0" dirty="0">
              <a:solidFill>
                <a:schemeClr val="tx1"/>
              </a:solidFill>
              <a:latin typeface="Calibri" panose="020F0502020204030204" pitchFamily="34" charset="0"/>
            </a:rPr>
            <a:t>Overview of the Medication Administration Program</a:t>
          </a:r>
        </a:p>
      </dgm:t>
    </dgm:pt>
    <dgm:pt modelId="{3262955E-0ED7-4612-A5ED-5F2BDC1F851D}" type="parTrans" cxnId="{BD23300E-BFE2-45FC-BA53-D4CE7C8F369E}">
      <dgm:prSet/>
      <dgm:spPr/>
      <dgm:t>
        <a:bodyPr/>
        <a:lstStyle/>
        <a:p>
          <a:endParaRPr lang="en-US"/>
        </a:p>
      </dgm:t>
    </dgm:pt>
    <dgm:pt modelId="{E7085E58-3C68-423F-B2FC-A527EC9DE40A}" type="sibTrans" cxnId="{BD23300E-BFE2-45FC-BA53-D4CE7C8F369E}">
      <dgm:prSet/>
      <dgm:spPr/>
      <dgm:t>
        <a:bodyPr/>
        <a:lstStyle/>
        <a:p>
          <a:endParaRPr lang="en-US"/>
        </a:p>
      </dgm:t>
    </dgm:pt>
    <dgm:pt modelId="{74744707-F9A5-4B61-9651-72ABF6CBCF9C}">
      <dgm:prSet/>
      <dgm:spPr/>
      <dgm:t>
        <a:bodyPr/>
        <a:lstStyle/>
        <a:p>
          <a:pPr rtl="0"/>
          <a:r>
            <a:rPr lang="en-US" b="0" baseline="0" dirty="0">
              <a:latin typeface="Calibri" panose="020F0502020204030204" pitchFamily="34" charset="0"/>
            </a:rPr>
            <a:t>Audience:</a:t>
          </a:r>
          <a:r>
            <a:rPr lang="en-US" b="0" dirty="0">
              <a:latin typeface="Calibri Light" panose="020F0302020204030204"/>
            </a:rPr>
            <a:t>  </a:t>
          </a:r>
        </a:p>
      </dgm:t>
    </dgm:pt>
    <dgm:pt modelId="{D17A2B5B-EE55-4657-A16D-6C00692A9D21}" type="parTrans" cxnId="{00E4C571-8F28-4FF7-9A55-786A8613CC5C}">
      <dgm:prSet/>
      <dgm:spPr/>
      <dgm:t>
        <a:bodyPr/>
        <a:lstStyle/>
        <a:p>
          <a:endParaRPr lang="en-US"/>
        </a:p>
      </dgm:t>
    </dgm:pt>
    <dgm:pt modelId="{59B8B1CA-B005-4865-BADD-CF98BEB70BB5}" type="sibTrans" cxnId="{00E4C571-8F28-4FF7-9A55-786A8613CC5C}">
      <dgm:prSet/>
      <dgm:spPr/>
      <dgm:t>
        <a:bodyPr/>
        <a:lstStyle/>
        <a:p>
          <a:endParaRPr lang="en-US"/>
        </a:p>
      </dgm:t>
    </dgm:pt>
    <dgm:pt modelId="{480D0582-3B73-492B-9148-034D90B421F3}">
      <dgm:prSet/>
      <dgm:spPr/>
      <dgm:t>
        <a:bodyPr/>
        <a:lstStyle/>
        <a:p>
          <a:pPr rtl="0"/>
          <a:r>
            <a:rPr lang="en-US" b="0" baseline="0" dirty="0">
              <a:latin typeface="Calibri" panose="020F0502020204030204" pitchFamily="34" charset="0"/>
            </a:rPr>
            <a:t>Launch Date:  </a:t>
          </a:r>
        </a:p>
      </dgm:t>
    </dgm:pt>
    <dgm:pt modelId="{5A342F19-20F6-4F0B-B141-5B3E88AA4D24}" type="parTrans" cxnId="{02FDD8EB-D4EB-4052-A4A7-BBD55CCAA7DD}">
      <dgm:prSet/>
      <dgm:spPr/>
      <dgm:t>
        <a:bodyPr/>
        <a:lstStyle/>
        <a:p>
          <a:endParaRPr lang="en-US"/>
        </a:p>
      </dgm:t>
    </dgm:pt>
    <dgm:pt modelId="{2F98344E-5761-46E3-8FE9-7F285B147EE1}" type="sibTrans" cxnId="{02FDD8EB-D4EB-4052-A4A7-BBD55CCAA7DD}">
      <dgm:prSet/>
      <dgm:spPr/>
      <dgm:t>
        <a:bodyPr/>
        <a:lstStyle/>
        <a:p>
          <a:endParaRPr lang="en-US"/>
        </a:p>
      </dgm:t>
    </dgm:pt>
    <dgm:pt modelId="{CD1B1B6E-56F3-4E1D-901D-97243CAD3239}">
      <dgm:prSet/>
      <dgm:spPr/>
      <dgm:t>
        <a:bodyPr/>
        <a:lstStyle/>
        <a:p>
          <a:pPr rtl="0"/>
          <a:r>
            <a:rPr lang="en-US" b="0" baseline="0" dirty="0">
              <a:latin typeface="Calibri" panose="020F0502020204030204" pitchFamily="34" charset="0"/>
            </a:rPr>
            <a:t>Location:</a:t>
          </a:r>
        </a:p>
      </dgm:t>
    </dgm:pt>
    <dgm:pt modelId="{03A38C9D-31BE-42F7-BA9A-D00177932A3D}" type="parTrans" cxnId="{EDDE6E57-780A-4E45-8975-2CC8B7F822DD}">
      <dgm:prSet/>
      <dgm:spPr/>
      <dgm:t>
        <a:bodyPr/>
        <a:lstStyle/>
        <a:p>
          <a:endParaRPr lang="en-US"/>
        </a:p>
      </dgm:t>
    </dgm:pt>
    <dgm:pt modelId="{97EEA0A5-9846-4756-89C2-CD26ABE19903}" type="sibTrans" cxnId="{EDDE6E57-780A-4E45-8975-2CC8B7F822DD}">
      <dgm:prSet/>
      <dgm:spPr/>
      <dgm:t>
        <a:bodyPr/>
        <a:lstStyle/>
        <a:p>
          <a:endParaRPr lang="en-US"/>
        </a:p>
      </dgm:t>
    </dgm:pt>
    <dgm:pt modelId="{F8F69EB5-C247-4F8B-B56C-7F4F6278D384}">
      <dgm:prSet phldr="0"/>
      <dgm:spPr/>
      <dgm:t>
        <a:bodyPr/>
        <a:lstStyle/>
        <a:p>
          <a:r>
            <a:rPr lang="en-US" b="0" dirty="0">
              <a:latin typeface="Calibri Light" panose="020F0302020204030204"/>
            </a:rPr>
            <a:t>Office of Quality Enhancement</a:t>
          </a:r>
        </a:p>
      </dgm:t>
    </dgm:pt>
    <dgm:pt modelId="{0278EA3B-BC5E-4B57-B3AC-B2AF23DC8860}" type="parTrans" cxnId="{5707140A-9F4E-424D-9B98-F0A88B124D05}">
      <dgm:prSet/>
      <dgm:spPr/>
      <dgm:t>
        <a:bodyPr/>
        <a:lstStyle/>
        <a:p>
          <a:endParaRPr lang="en-US"/>
        </a:p>
      </dgm:t>
    </dgm:pt>
    <dgm:pt modelId="{7531E480-9599-4367-B3B2-07C031BC79FB}" type="sibTrans" cxnId="{5707140A-9F4E-424D-9B98-F0A88B124D05}">
      <dgm:prSet/>
      <dgm:spPr/>
      <dgm:t>
        <a:bodyPr/>
        <a:lstStyle/>
        <a:p>
          <a:endParaRPr lang="en-US"/>
        </a:p>
      </dgm:t>
    </dgm:pt>
    <dgm:pt modelId="{0D1509DD-AA60-4A1B-982B-1F2834AB5FA0}">
      <dgm:prSet phldr="0"/>
      <dgm:spPr/>
      <dgm:t>
        <a:bodyPr/>
        <a:lstStyle/>
        <a:p>
          <a:pPr rtl="0"/>
          <a:r>
            <a:rPr lang="en-US" b="0" dirty="0">
              <a:latin typeface="Calibri Light" panose="020F0302020204030204"/>
            </a:rPr>
            <a:t>Investigations</a:t>
          </a:r>
        </a:p>
      </dgm:t>
    </dgm:pt>
    <dgm:pt modelId="{17A6F406-51F6-454C-8EE8-838C543B829D}" type="parTrans" cxnId="{8853158C-850B-404A-A13C-E5430FA384D2}">
      <dgm:prSet/>
      <dgm:spPr/>
      <dgm:t>
        <a:bodyPr/>
        <a:lstStyle/>
        <a:p>
          <a:endParaRPr lang="en-US"/>
        </a:p>
      </dgm:t>
    </dgm:pt>
    <dgm:pt modelId="{00DDFDE5-4A88-455E-9A32-997D17F1992C}" type="sibTrans" cxnId="{8853158C-850B-404A-A13C-E5430FA384D2}">
      <dgm:prSet/>
      <dgm:spPr/>
      <dgm:t>
        <a:bodyPr/>
        <a:lstStyle/>
        <a:p>
          <a:endParaRPr lang="en-US"/>
        </a:p>
      </dgm:t>
    </dgm:pt>
    <dgm:pt modelId="{E70D9157-DE82-451D-83AB-92C06782F894}">
      <dgm:prSet phldr="0"/>
      <dgm:spPr/>
      <dgm:t>
        <a:bodyPr/>
        <a:lstStyle/>
        <a:p>
          <a:pPr rtl="0"/>
          <a:r>
            <a:rPr lang="en-US" b="0" dirty="0">
              <a:latin typeface="Calibri Light" panose="020F0302020204030204"/>
            </a:rPr>
            <a:t>Disabled Persons Protection Commission </a:t>
          </a:r>
          <a:endParaRPr lang="en-US" b="0" dirty="0"/>
        </a:p>
      </dgm:t>
    </dgm:pt>
    <dgm:pt modelId="{2D3D3845-7997-4E66-BE76-9294D8919C00}" type="parTrans" cxnId="{5306DB5C-B9BB-4412-AF2B-4ED7E48D9173}">
      <dgm:prSet/>
      <dgm:spPr/>
      <dgm:t>
        <a:bodyPr/>
        <a:lstStyle/>
        <a:p>
          <a:endParaRPr lang="en-US"/>
        </a:p>
      </dgm:t>
    </dgm:pt>
    <dgm:pt modelId="{007BD7FB-0ACC-4063-B067-6DD42DB49820}" type="sibTrans" cxnId="{5306DB5C-B9BB-4412-AF2B-4ED7E48D9173}">
      <dgm:prSet/>
      <dgm:spPr/>
      <dgm:t>
        <a:bodyPr/>
        <a:lstStyle/>
        <a:p>
          <a:endParaRPr lang="en-US"/>
        </a:p>
      </dgm:t>
    </dgm:pt>
    <dgm:pt modelId="{BB5A11A9-D44B-43BE-BB68-1268978671BA}">
      <dgm:prSet phldr="0"/>
      <dgm:spPr/>
      <dgm:t>
        <a:bodyPr/>
        <a:lstStyle/>
        <a:p>
          <a:pPr rtl="0"/>
          <a:r>
            <a:rPr lang="en-US" b="0" dirty="0">
              <a:latin typeface="Calibri Light" panose="020F0302020204030204"/>
            </a:rPr>
            <a:t>Executive Directors</a:t>
          </a:r>
        </a:p>
      </dgm:t>
    </dgm:pt>
    <dgm:pt modelId="{6FB1D7F4-ABC3-4C46-A233-797926E35BC5}" type="parTrans" cxnId="{3A817F62-2B8B-4FC0-9B63-6392C80F9B99}">
      <dgm:prSet/>
      <dgm:spPr/>
      <dgm:t>
        <a:bodyPr/>
        <a:lstStyle/>
        <a:p>
          <a:endParaRPr lang="en-US"/>
        </a:p>
      </dgm:t>
    </dgm:pt>
    <dgm:pt modelId="{2457480C-34C9-4E34-94F6-1F9DE3A516E4}" type="sibTrans" cxnId="{3A817F62-2B8B-4FC0-9B63-6392C80F9B99}">
      <dgm:prSet/>
      <dgm:spPr/>
      <dgm:t>
        <a:bodyPr/>
        <a:lstStyle/>
        <a:p>
          <a:endParaRPr lang="en-US"/>
        </a:p>
      </dgm:t>
    </dgm:pt>
    <dgm:pt modelId="{6DAB1EC1-8329-4833-BB72-2F45551D94F6}">
      <dgm:prSet phldr="0"/>
      <dgm:spPr/>
      <dgm:t>
        <a:bodyPr/>
        <a:lstStyle/>
        <a:p>
          <a:r>
            <a:rPr lang="en-US" b="0" dirty="0">
              <a:latin typeface="Calibri Light" panose="020F0302020204030204"/>
            </a:rPr>
            <a:t>Coming Soon</a:t>
          </a:r>
          <a:endParaRPr lang="en-US" b="0" dirty="0"/>
        </a:p>
      </dgm:t>
    </dgm:pt>
    <dgm:pt modelId="{CF7DF221-AF30-4BCD-8980-8023AC386499}" type="parTrans" cxnId="{ACF02D5B-2738-4636-AEA3-F59D027FD03F}">
      <dgm:prSet/>
      <dgm:spPr/>
      <dgm:t>
        <a:bodyPr/>
        <a:lstStyle/>
        <a:p>
          <a:endParaRPr lang="en-US"/>
        </a:p>
      </dgm:t>
    </dgm:pt>
    <dgm:pt modelId="{ADCB840E-9CE4-4C8B-9EF9-802318D0A543}" type="sibTrans" cxnId="{ACF02D5B-2738-4636-AEA3-F59D027FD03F}">
      <dgm:prSet/>
      <dgm:spPr/>
      <dgm:t>
        <a:bodyPr/>
        <a:lstStyle/>
        <a:p>
          <a:endParaRPr lang="en-US"/>
        </a:p>
      </dgm:t>
    </dgm:pt>
    <dgm:pt modelId="{17459EE9-F66A-4B76-B003-33D6C1049500}">
      <dgm:prSet phldr="0"/>
      <dgm:spPr/>
      <dgm:t>
        <a:bodyPr/>
        <a:lstStyle/>
        <a:p>
          <a:r>
            <a:rPr lang="en-US" b="0" baseline="0" dirty="0">
              <a:latin typeface="Calibri Light" panose="020F0302020204030204" pitchFamily="34" charset="0"/>
            </a:rPr>
            <a:t>www.mapmass.com</a:t>
          </a:r>
          <a:r>
            <a:rPr lang="en-US" b="1" dirty="0"/>
            <a:t>	</a:t>
          </a:r>
          <a:br>
            <a:rPr lang="en-US" b="1" dirty="0"/>
          </a:br>
          <a:endParaRPr lang="en-US" dirty="0"/>
        </a:p>
      </dgm:t>
    </dgm:pt>
    <dgm:pt modelId="{225CF931-A815-4650-B27C-E48341E04569}" type="parTrans" cxnId="{F981CFB0-28E6-4652-BAFD-354ADFD7AD8C}">
      <dgm:prSet/>
      <dgm:spPr/>
      <dgm:t>
        <a:bodyPr/>
        <a:lstStyle/>
        <a:p>
          <a:endParaRPr lang="en-US"/>
        </a:p>
      </dgm:t>
    </dgm:pt>
    <dgm:pt modelId="{50FDCAE7-549C-4420-8514-72C96AD19C5A}" type="sibTrans" cxnId="{F981CFB0-28E6-4652-BAFD-354ADFD7AD8C}">
      <dgm:prSet/>
      <dgm:spPr/>
      <dgm:t>
        <a:bodyPr/>
        <a:lstStyle/>
        <a:p>
          <a:endParaRPr lang="en-US"/>
        </a:p>
      </dgm:t>
    </dgm:pt>
    <dgm:pt modelId="{7D2E428E-866E-4BB6-ACD9-E1A76907318E}" type="pres">
      <dgm:prSet presAssocID="{EFD45D20-5214-41E8-BE93-7AECD18D021E}" presName="Name0" presStyleCnt="0">
        <dgm:presLayoutVars>
          <dgm:dir/>
          <dgm:animLvl val="lvl"/>
          <dgm:resizeHandles val="exact"/>
        </dgm:presLayoutVars>
      </dgm:prSet>
      <dgm:spPr/>
    </dgm:pt>
    <dgm:pt modelId="{12690026-F513-4DBD-8858-5C189D8BFA39}" type="pres">
      <dgm:prSet presAssocID="{A3232137-C5F6-44D1-8EEC-F995EE25A0A1}" presName="boxAndChildren" presStyleCnt="0"/>
      <dgm:spPr/>
    </dgm:pt>
    <dgm:pt modelId="{D3B55564-F99B-40E8-BD74-5A6A8C59733A}" type="pres">
      <dgm:prSet presAssocID="{A3232137-C5F6-44D1-8EEC-F995EE25A0A1}" presName="parentTextBox" presStyleLbl="node1" presStyleIdx="0" presStyleCnt="1"/>
      <dgm:spPr/>
    </dgm:pt>
    <dgm:pt modelId="{F9FCF2C3-E5AB-4CFB-9466-8048CF2D7D22}" type="pres">
      <dgm:prSet presAssocID="{A3232137-C5F6-44D1-8EEC-F995EE25A0A1}" presName="entireBox" presStyleLbl="node1" presStyleIdx="0" presStyleCnt="1"/>
      <dgm:spPr/>
    </dgm:pt>
    <dgm:pt modelId="{9D2BABFB-666F-4D6E-B025-13A2B1AB2712}" type="pres">
      <dgm:prSet presAssocID="{A3232137-C5F6-44D1-8EEC-F995EE25A0A1}" presName="descendantBox" presStyleCnt="0"/>
      <dgm:spPr/>
    </dgm:pt>
    <dgm:pt modelId="{A3AD0079-0965-4B76-B13F-6785923774B7}" type="pres">
      <dgm:prSet presAssocID="{74744707-F9A5-4B61-9651-72ABF6CBCF9C}" presName="childTextBox" presStyleLbl="fgAccFollowNode1" presStyleIdx="0" presStyleCnt="3">
        <dgm:presLayoutVars>
          <dgm:bulletEnabled val="1"/>
        </dgm:presLayoutVars>
      </dgm:prSet>
      <dgm:spPr/>
    </dgm:pt>
    <dgm:pt modelId="{F5CEE475-DDA5-4462-A68A-7CCA1DF386A8}" type="pres">
      <dgm:prSet presAssocID="{480D0582-3B73-492B-9148-034D90B421F3}" presName="childTextBox" presStyleLbl="fgAccFollowNode1" presStyleIdx="1" presStyleCnt="3">
        <dgm:presLayoutVars>
          <dgm:bulletEnabled val="1"/>
        </dgm:presLayoutVars>
      </dgm:prSet>
      <dgm:spPr/>
    </dgm:pt>
    <dgm:pt modelId="{5BB2E940-D4F6-49BF-BE57-A8667BDB14CC}" type="pres">
      <dgm:prSet presAssocID="{CD1B1B6E-56F3-4E1D-901D-97243CAD3239}" presName="childTextBox" presStyleLbl="fgAccFollowNode1" presStyleIdx="2" presStyleCnt="3">
        <dgm:presLayoutVars>
          <dgm:bulletEnabled val="1"/>
        </dgm:presLayoutVars>
      </dgm:prSet>
      <dgm:spPr/>
    </dgm:pt>
  </dgm:ptLst>
  <dgm:cxnLst>
    <dgm:cxn modelId="{5707140A-9F4E-424D-9B98-F0A88B124D05}" srcId="{74744707-F9A5-4B61-9651-72ABF6CBCF9C}" destId="{F8F69EB5-C247-4F8B-B56C-7F4F6278D384}" srcOrd="1" destOrd="0" parTransId="{0278EA3B-BC5E-4B57-B3AC-B2AF23DC8860}" sibTransId="{7531E480-9599-4367-B3B2-07C031BC79FB}"/>
    <dgm:cxn modelId="{BD23300E-BFE2-45FC-BA53-D4CE7C8F369E}" srcId="{EFD45D20-5214-41E8-BE93-7AECD18D021E}" destId="{A3232137-C5F6-44D1-8EEC-F995EE25A0A1}" srcOrd="0" destOrd="0" parTransId="{3262955E-0ED7-4612-A5ED-5F2BDC1F851D}" sibTransId="{E7085E58-3C68-423F-B2FC-A527EC9DE40A}"/>
    <dgm:cxn modelId="{9BF93412-7BCD-4AB0-8400-A88BDEA4ED9E}" type="presOf" srcId="{CD1B1B6E-56F3-4E1D-901D-97243CAD3239}" destId="{5BB2E940-D4F6-49BF-BE57-A8667BDB14CC}" srcOrd="0" destOrd="0" presId="urn:microsoft.com/office/officeart/2005/8/layout/process4"/>
    <dgm:cxn modelId="{A6922D20-3437-418F-A0AD-BEB8ECED862F}" type="presOf" srcId="{17459EE9-F66A-4B76-B003-33D6C1049500}" destId="{5BB2E940-D4F6-49BF-BE57-A8667BDB14CC}" srcOrd="0" destOrd="1" presId="urn:microsoft.com/office/officeart/2005/8/layout/process4"/>
    <dgm:cxn modelId="{7D7C5324-7256-4CCC-9C44-170E18DA6F06}" type="presOf" srcId="{EFD45D20-5214-41E8-BE93-7AECD18D021E}" destId="{7D2E428E-866E-4BB6-ACD9-E1A76907318E}" srcOrd="0" destOrd="0" presId="urn:microsoft.com/office/officeart/2005/8/layout/process4"/>
    <dgm:cxn modelId="{D91B2836-FFAB-4850-9F6E-E80189648D09}" type="presOf" srcId="{F8F69EB5-C247-4F8B-B56C-7F4F6278D384}" destId="{A3AD0079-0965-4B76-B13F-6785923774B7}" srcOrd="0" destOrd="2" presId="urn:microsoft.com/office/officeart/2005/8/layout/process4"/>
    <dgm:cxn modelId="{ACF02D5B-2738-4636-AEA3-F59D027FD03F}" srcId="{480D0582-3B73-492B-9148-034D90B421F3}" destId="{6DAB1EC1-8329-4833-BB72-2F45551D94F6}" srcOrd="0" destOrd="0" parTransId="{CF7DF221-AF30-4BCD-8980-8023AC386499}" sibTransId="{ADCB840E-9CE4-4C8B-9EF9-802318D0A543}"/>
    <dgm:cxn modelId="{5306DB5C-B9BB-4412-AF2B-4ED7E48D9173}" srcId="{74744707-F9A5-4B61-9651-72ABF6CBCF9C}" destId="{E70D9157-DE82-451D-83AB-92C06782F894}" srcOrd="3" destOrd="0" parTransId="{2D3D3845-7997-4E66-BE76-9294D8919C00}" sibTransId="{007BD7FB-0ACC-4063-B067-6DD42DB49820}"/>
    <dgm:cxn modelId="{3A817F62-2B8B-4FC0-9B63-6392C80F9B99}" srcId="{74744707-F9A5-4B61-9651-72ABF6CBCF9C}" destId="{BB5A11A9-D44B-43BE-BB68-1268978671BA}" srcOrd="0" destOrd="0" parTransId="{6FB1D7F4-ABC3-4C46-A233-797926E35BC5}" sibTransId="{2457480C-34C9-4E34-94F6-1F9DE3A516E4}"/>
    <dgm:cxn modelId="{FD22B965-EBF2-4512-B9BC-D808855665E9}" type="presOf" srcId="{A3232137-C5F6-44D1-8EEC-F995EE25A0A1}" destId="{F9FCF2C3-E5AB-4CFB-9466-8048CF2D7D22}" srcOrd="1" destOrd="0" presId="urn:microsoft.com/office/officeart/2005/8/layout/process4"/>
    <dgm:cxn modelId="{5B00A268-7EA3-4046-BCC4-973F35A705F4}" type="presOf" srcId="{6DAB1EC1-8329-4833-BB72-2F45551D94F6}" destId="{F5CEE475-DDA5-4462-A68A-7CCA1DF386A8}" srcOrd="0" destOrd="1" presId="urn:microsoft.com/office/officeart/2005/8/layout/process4"/>
    <dgm:cxn modelId="{DE173E6E-B84A-48E2-95FE-4A3BBE28F5CE}" type="presOf" srcId="{E70D9157-DE82-451D-83AB-92C06782F894}" destId="{A3AD0079-0965-4B76-B13F-6785923774B7}" srcOrd="0" destOrd="4" presId="urn:microsoft.com/office/officeart/2005/8/layout/process4"/>
    <dgm:cxn modelId="{00E4C571-8F28-4FF7-9A55-786A8613CC5C}" srcId="{A3232137-C5F6-44D1-8EEC-F995EE25A0A1}" destId="{74744707-F9A5-4B61-9651-72ABF6CBCF9C}" srcOrd="0" destOrd="0" parTransId="{D17A2B5B-EE55-4657-A16D-6C00692A9D21}" sibTransId="{59B8B1CA-B005-4865-BADD-CF98BEB70BB5}"/>
    <dgm:cxn modelId="{EDDE6E57-780A-4E45-8975-2CC8B7F822DD}" srcId="{A3232137-C5F6-44D1-8EEC-F995EE25A0A1}" destId="{CD1B1B6E-56F3-4E1D-901D-97243CAD3239}" srcOrd="2" destOrd="0" parTransId="{03A38C9D-31BE-42F7-BA9A-D00177932A3D}" sibTransId="{97EEA0A5-9846-4756-89C2-CD26ABE19903}"/>
    <dgm:cxn modelId="{8B9E7759-EC51-433D-895E-7271A090F4FC}" type="presOf" srcId="{0D1509DD-AA60-4A1B-982B-1F2834AB5FA0}" destId="{A3AD0079-0965-4B76-B13F-6785923774B7}" srcOrd="0" destOrd="3" presId="urn:microsoft.com/office/officeart/2005/8/layout/process4"/>
    <dgm:cxn modelId="{8853158C-850B-404A-A13C-E5430FA384D2}" srcId="{74744707-F9A5-4B61-9651-72ABF6CBCF9C}" destId="{0D1509DD-AA60-4A1B-982B-1F2834AB5FA0}" srcOrd="2" destOrd="0" parTransId="{17A6F406-51F6-454C-8EE8-838C543B829D}" sibTransId="{00DDFDE5-4A88-455E-9A32-997D17F1992C}"/>
    <dgm:cxn modelId="{E5D7D7A6-3140-48D4-BE4B-F7A7740D548C}" type="presOf" srcId="{74744707-F9A5-4B61-9651-72ABF6CBCF9C}" destId="{A3AD0079-0965-4B76-B13F-6785923774B7}" srcOrd="0" destOrd="0" presId="urn:microsoft.com/office/officeart/2005/8/layout/process4"/>
    <dgm:cxn modelId="{F981CFB0-28E6-4652-BAFD-354ADFD7AD8C}" srcId="{CD1B1B6E-56F3-4E1D-901D-97243CAD3239}" destId="{17459EE9-F66A-4B76-B003-33D6C1049500}" srcOrd="0" destOrd="0" parTransId="{225CF931-A815-4650-B27C-E48341E04569}" sibTransId="{50FDCAE7-549C-4420-8514-72C96AD19C5A}"/>
    <dgm:cxn modelId="{D2B3A4BE-5F7F-4E4E-877D-5284E0C9F56D}" type="presOf" srcId="{A3232137-C5F6-44D1-8EEC-F995EE25A0A1}" destId="{D3B55564-F99B-40E8-BD74-5A6A8C59733A}" srcOrd="0" destOrd="0" presId="urn:microsoft.com/office/officeart/2005/8/layout/process4"/>
    <dgm:cxn modelId="{0D068DE5-5027-4987-AAC3-E510E5E2F9FB}" type="presOf" srcId="{480D0582-3B73-492B-9148-034D90B421F3}" destId="{F5CEE475-DDA5-4462-A68A-7CCA1DF386A8}" srcOrd="0" destOrd="0" presId="urn:microsoft.com/office/officeart/2005/8/layout/process4"/>
    <dgm:cxn modelId="{02FDD8EB-D4EB-4052-A4A7-BBD55CCAA7DD}" srcId="{A3232137-C5F6-44D1-8EEC-F995EE25A0A1}" destId="{480D0582-3B73-492B-9148-034D90B421F3}" srcOrd="1" destOrd="0" parTransId="{5A342F19-20F6-4F0B-B141-5B3E88AA4D24}" sibTransId="{2F98344E-5761-46E3-8FE9-7F285B147EE1}"/>
    <dgm:cxn modelId="{9C3CA1F9-9E02-4E4F-9575-3CDA118F4F65}" type="presOf" srcId="{BB5A11A9-D44B-43BE-BB68-1268978671BA}" destId="{A3AD0079-0965-4B76-B13F-6785923774B7}" srcOrd="0" destOrd="1" presId="urn:microsoft.com/office/officeart/2005/8/layout/process4"/>
    <dgm:cxn modelId="{BE9CB5B4-0B6E-400F-B96A-A2467F8954F0}" type="presParOf" srcId="{7D2E428E-866E-4BB6-ACD9-E1A76907318E}" destId="{12690026-F513-4DBD-8858-5C189D8BFA39}" srcOrd="0" destOrd="0" presId="urn:microsoft.com/office/officeart/2005/8/layout/process4"/>
    <dgm:cxn modelId="{CE693DA5-7CCE-4CE8-8F9A-AB145C175228}" type="presParOf" srcId="{12690026-F513-4DBD-8858-5C189D8BFA39}" destId="{D3B55564-F99B-40E8-BD74-5A6A8C59733A}" srcOrd="0" destOrd="0" presId="urn:microsoft.com/office/officeart/2005/8/layout/process4"/>
    <dgm:cxn modelId="{593E3531-B77A-4508-B5A1-562E7F08A48B}" type="presParOf" srcId="{12690026-F513-4DBD-8858-5C189D8BFA39}" destId="{F9FCF2C3-E5AB-4CFB-9466-8048CF2D7D22}" srcOrd="1" destOrd="0" presId="urn:microsoft.com/office/officeart/2005/8/layout/process4"/>
    <dgm:cxn modelId="{26E39A18-DEF0-4094-89C1-7ED38D04983C}" type="presParOf" srcId="{12690026-F513-4DBD-8858-5C189D8BFA39}" destId="{9D2BABFB-666F-4D6E-B025-13A2B1AB2712}" srcOrd="2" destOrd="0" presId="urn:microsoft.com/office/officeart/2005/8/layout/process4"/>
    <dgm:cxn modelId="{53C5E882-6E0F-41E1-A83F-7121E430F0E3}" type="presParOf" srcId="{9D2BABFB-666F-4D6E-B025-13A2B1AB2712}" destId="{A3AD0079-0965-4B76-B13F-6785923774B7}" srcOrd="0" destOrd="0" presId="urn:microsoft.com/office/officeart/2005/8/layout/process4"/>
    <dgm:cxn modelId="{AC15E576-BD06-44A3-84C2-7002918F6BA8}" type="presParOf" srcId="{9D2BABFB-666F-4D6E-B025-13A2B1AB2712}" destId="{F5CEE475-DDA5-4462-A68A-7CCA1DF386A8}" srcOrd="1" destOrd="0" presId="urn:microsoft.com/office/officeart/2005/8/layout/process4"/>
    <dgm:cxn modelId="{87118E3A-01FD-4F96-AB43-A2BC3A91BA3A}" type="presParOf" srcId="{9D2BABFB-666F-4D6E-B025-13A2B1AB2712}" destId="{5BB2E940-D4F6-49BF-BE57-A8667BDB14CC}"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E206F2-3294-47F2-8C6E-C5023CE75347}"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6DF599C1-07B9-4095-8812-A1F138D66468}">
      <dgm:prSet/>
      <dgm:spPr/>
      <dgm:t>
        <a:bodyPr/>
        <a:lstStyle/>
        <a:p>
          <a:r>
            <a:rPr lang="en-US" dirty="0"/>
            <a:t>Completion of MAP Certification Online Course</a:t>
          </a:r>
        </a:p>
      </dgm:t>
    </dgm:pt>
    <dgm:pt modelId="{C1478F96-F1DB-45FC-B384-BDC67135A3D6}" type="parTrans" cxnId="{86A38296-A99F-4C78-8992-72F3BE48E278}">
      <dgm:prSet/>
      <dgm:spPr/>
      <dgm:t>
        <a:bodyPr/>
        <a:lstStyle/>
        <a:p>
          <a:endParaRPr lang="en-US"/>
        </a:p>
      </dgm:t>
    </dgm:pt>
    <dgm:pt modelId="{C82138D8-6E39-401B-857F-62A3F9A55625}" type="sibTrans" cxnId="{86A38296-A99F-4C78-8992-72F3BE48E278}">
      <dgm:prSet/>
      <dgm:spPr/>
      <dgm:t>
        <a:bodyPr/>
        <a:lstStyle/>
        <a:p>
          <a:endParaRPr lang="en-US"/>
        </a:p>
      </dgm:t>
    </dgm:pt>
    <dgm:pt modelId="{7B645703-B3A7-4360-8096-5FE9E3D92DF3}">
      <dgm:prSet/>
      <dgm:spPr/>
      <dgm:t>
        <a:bodyPr/>
        <a:lstStyle/>
        <a:p>
          <a:r>
            <a:rPr lang="en-US" dirty="0">
              <a:latin typeface="+mj-lt"/>
            </a:rPr>
            <a:t>9</a:t>
          </a:r>
          <a:r>
            <a:rPr lang="en-US" i="0" baseline="0" dirty="0">
              <a:latin typeface="+mj-lt"/>
            </a:rPr>
            <a:t> </a:t>
          </a:r>
          <a:r>
            <a:rPr lang="en-US" dirty="0">
              <a:latin typeface="+mj-lt"/>
            </a:rPr>
            <a:t>Units </a:t>
          </a:r>
          <a:r>
            <a:rPr lang="en-US" i="0" baseline="0" dirty="0">
              <a:latin typeface="+mj-lt"/>
            </a:rPr>
            <a:t>and</a:t>
          </a:r>
          <a:r>
            <a:rPr lang="en-US" dirty="0">
              <a:latin typeface="+mj-lt"/>
            </a:rPr>
            <a:t> </a:t>
          </a:r>
        </a:p>
      </dgm:t>
    </dgm:pt>
    <dgm:pt modelId="{44ECEDC7-A68C-4721-9649-B1A671B7AD08}" type="parTrans" cxnId="{1E0DCE5B-2E36-45CF-9E21-FBB183FEBB96}">
      <dgm:prSet/>
      <dgm:spPr/>
      <dgm:t>
        <a:bodyPr/>
        <a:lstStyle/>
        <a:p>
          <a:endParaRPr lang="en-US"/>
        </a:p>
      </dgm:t>
    </dgm:pt>
    <dgm:pt modelId="{47203066-5036-4F66-8BEF-56F3CF921034}" type="sibTrans" cxnId="{1E0DCE5B-2E36-45CF-9E21-FBB183FEBB96}">
      <dgm:prSet/>
      <dgm:spPr/>
      <dgm:t>
        <a:bodyPr/>
        <a:lstStyle/>
        <a:p>
          <a:endParaRPr lang="en-US"/>
        </a:p>
      </dgm:t>
    </dgm:pt>
    <dgm:pt modelId="{F9B149B7-9E32-4B0A-BB97-8BF18E194163}">
      <dgm:prSet/>
      <dgm:spPr/>
      <dgm:t>
        <a:bodyPr/>
        <a:lstStyle/>
        <a:p>
          <a:r>
            <a:rPr lang="en-US" dirty="0">
              <a:latin typeface="+mj-lt"/>
            </a:rPr>
            <a:t>Corresponding Quizzes </a:t>
          </a:r>
        </a:p>
      </dgm:t>
    </dgm:pt>
    <dgm:pt modelId="{91F994AA-69A7-4CE4-A78C-8D8E589FBB35}" type="parTrans" cxnId="{C7B1666D-887B-4EF5-9F2E-68E20229086C}">
      <dgm:prSet/>
      <dgm:spPr/>
      <dgm:t>
        <a:bodyPr/>
        <a:lstStyle/>
        <a:p>
          <a:endParaRPr lang="en-US"/>
        </a:p>
      </dgm:t>
    </dgm:pt>
    <dgm:pt modelId="{E20C77E3-3F47-485A-9F9C-65BDD1871708}" type="sibTrans" cxnId="{C7B1666D-887B-4EF5-9F2E-68E20229086C}">
      <dgm:prSet/>
      <dgm:spPr/>
      <dgm:t>
        <a:bodyPr/>
        <a:lstStyle/>
        <a:p>
          <a:endParaRPr lang="en-US"/>
        </a:p>
      </dgm:t>
    </dgm:pt>
    <dgm:pt modelId="{55044046-B276-4DBE-B2D0-55E573093C66}">
      <dgm:prSet/>
      <dgm:spPr/>
      <dgm:t>
        <a:bodyPr/>
        <a:lstStyle/>
        <a:p>
          <a:pPr rtl="0"/>
          <a:r>
            <a:rPr lang="en-US" i="0" baseline="0"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Face-to-Face</a:t>
          </a:r>
          <a:r>
            <a:rPr lang="en-US" i="0" baseline="0" dirty="0">
              <a:latin typeface="Calibri" panose="020F0502020204030204" pitchFamily="34" charset="0"/>
              <a:cs typeface="Calibri" panose="020F0502020204030204" pitchFamily="34" charset="0"/>
            </a:rPr>
            <a:t>’ Session or </a:t>
          </a:r>
          <a:r>
            <a:rPr lang="en-US" dirty="0">
              <a:latin typeface="Calibri" panose="020F0502020204030204" pitchFamily="34" charset="0"/>
              <a:cs typeface="Calibri" panose="020F0502020204030204" pitchFamily="34" charset="0"/>
            </a:rPr>
            <a:t>Sessions (Virtual or In-Person) </a:t>
          </a:r>
        </a:p>
      </dgm:t>
    </dgm:pt>
    <dgm:pt modelId="{93EA8B7C-7EEB-4E5C-87E8-ECE8224EA395}" type="parTrans" cxnId="{22A5E2BF-8658-42B8-B7C9-CB5007BF31BE}">
      <dgm:prSet/>
      <dgm:spPr/>
      <dgm:t>
        <a:bodyPr/>
        <a:lstStyle/>
        <a:p>
          <a:endParaRPr lang="en-US"/>
        </a:p>
      </dgm:t>
    </dgm:pt>
    <dgm:pt modelId="{C12350A9-0155-4F92-9195-23DF46064E9A}" type="sibTrans" cxnId="{22A5E2BF-8658-42B8-B7C9-CB5007BF31BE}">
      <dgm:prSet/>
      <dgm:spPr/>
      <dgm:t>
        <a:bodyPr/>
        <a:lstStyle/>
        <a:p>
          <a:endParaRPr lang="en-US"/>
        </a:p>
      </dgm:t>
    </dgm:pt>
    <dgm:pt modelId="{68781788-68CE-4204-AEFA-CA2949126D00}">
      <dgm:prSet phldr="0"/>
      <dgm:spPr/>
      <dgm:t>
        <a:bodyPr/>
        <a:lstStyle/>
        <a:p>
          <a:pPr rtl="0"/>
          <a:r>
            <a:rPr lang="en-US" dirty="0">
              <a:solidFill>
                <a:schemeClr val="tx1"/>
              </a:solidFill>
              <a:latin typeface="Calibri Light" panose="020F0302020204030204"/>
            </a:rPr>
            <a:t>Status re:  Required 'Blended</a:t>
          </a:r>
          <a:r>
            <a:rPr lang="en-US" dirty="0">
              <a:solidFill>
                <a:schemeClr val="tx1"/>
              </a:solidFill>
            </a:rPr>
            <a:t>' </a:t>
          </a:r>
          <a:r>
            <a:rPr lang="en-US" dirty="0">
              <a:solidFill>
                <a:schemeClr val="tx1"/>
              </a:solidFill>
              <a:latin typeface="Calibri Light" panose="020F0302020204030204"/>
            </a:rPr>
            <a:t>MAP Certification Training</a:t>
          </a:r>
          <a:endParaRPr lang="en-US" dirty="0">
            <a:solidFill>
              <a:schemeClr val="tx1"/>
            </a:solidFill>
          </a:endParaRPr>
        </a:p>
      </dgm:t>
    </dgm:pt>
    <dgm:pt modelId="{604A2634-3715-4948-A57D-8818B923ED4A}" type="parTrans" cxnId="{3D631840-6219-4381-91CD-4243724BA30E}">
      <dgm:prSet/>
      <dgm:spPr/>
      <dgm:t>
        <a:bodyPr/>
        <a:lstStyle/>
        <a:p>
          <a:endParaRPr lang="en-US"/>
        </a:p>
      </dgm:t>
    </dgm:pt>
    <dgm:pt modelId="{AD942610-ADE3-4276-A1E4-139E9E50A27F}" type="sibTrans" cxnId="{3D631840-6219-4381-91CD-4243724BA30E}">
      <dgm:prSet/>
      <dgm:spPr/>
      <dgm:t>
        <a:bodyPr/>
        <a:lstStyle/>
        <a:p>
          <a:endParaRPr lang="en-US"/>
        </a:p>
      </dgm:t>
    </dgm:pt>
    <dgm:pt modelId="{31960FB5-292B-4F8E-9C65-1B2919A7A4AF}">
      <dgm:prSet phldr="0"/>
      <dgm:spPr/>
      <dgm:t>
        <a:bodyPr/>
        <a:lstStyle/>
        <a:p>
          <a:pPr rtl="0"/>
          <a:r>
            <a:rPr lang="en-US" dirty="0">
              <a:latin typeface="Calibri Light" panose="020F0302020204030204" pitchFamily="34" charset="0"/>
            </a:rPr>
            <a:t>Skills Content</a:t>
          </a:r>
        </a:p>
      </dgm:t>
    </dgm:pt>
    <dgm:pt modelId="{9A07F317-32F7-4A66-8F9F-88F358E71DB1}" type="parTrans" cxnId="{B2092C91-575D-4D74-A070-7D824C9C7BB1}">
      <dgm:prSet/>
      <dgm:spPr/>
      <dgm:t>
        <a:bodyPr/>
        <a:lstStyle/>
        <a:p>
          <a:endParaRPr lang="en-US"/>
        </a:p>
      </dgm:t>
    </dgm:pt>
    <dgm:pt modelId="{81732D4E-0A80-4F05-AD14-E6E65F087C7D}" type="sibTrans" cxnId="{B2092C91-575D-4D74-A070-7D824C9C7BB1}">
      <dgm:prSet/>
      <dgm:spPr/>
      <dgm:t>
        <a:bodyPr/>
        <a:lstStyle/>
        <a:p>
          <a:endParaRPr lang="en-US"/>
        </a:p>
      </dgm:t>
    </dgm:pt>
    <dgm:pt modelId="{70A4C1CD-339F-4C50-A130-F17155C23B28}">
      <dgm:prSet phldr="0"/>
      <dgm:spPr/>
      <dgm:t>
        <a:bodyPr/>
        <a:lstStyle/>
        <a:p>
          <a:pPr rtl="0"/>
          <a:r>
            <a:rPr lang="en-US" dirty="0">
              <a:latin typeface="Calibri Light" panose="020F0302020204030204" pitchFamily="34" charset="0"/>
            </a:rPr>
            <a:t>Review/Practice/Pretest</a:t>
          </a:r>
        </a:p>
      </dgm:t>
    </dgm:pt>
    <dgm:pt modelId="{C2E9496C-A70F-4D93-90AF-CAFA090220B8}" type="parTrans" cxnId="{6FCA3AA4-77C2-4ED4-8C3E-897682F99CBC}">
      <dgm:prSet/>
      <dgm:spPr/>
      <dgm:t>
        <a:bodyPr/>
        <a:lstStyle/>
        <a:p>
          <a:endParaRPr lang="en-US"/>
        </a:p>
      </dgm:t>
    </dgm:pt>
    <dgm:pt modelId="{271B70C7-66C3-44AB-BE5D-D7D0B8A9D8D6}" type="sibTrans" cxnId="{6FCA3AA4-77C2-4ED4-8C3E-897682F99CBC}">
      <dgm:prSet/>
      <dgm:spPr/>
      <dgm:t>
        <a:bodyPr/>
        <a:lstStyle/>
        <a:p>
          <a:endParaRPr lang="en-US"/>
        </a:p>
      </dgm:t>
    </dgm:pt>
    <dgm:pt modelId="{E950BE94-F985-4BD2-9CFB-4F151396D9DE}">
      <dgm:prSet phldr="0"/>
      <dgm:spPr/>
      <dgm:t>
        <a:bodyPr/>
        <a:lstStyle/>
        <a:p>
          <a:pPr rtl="0"/>
          <a:r>
            <a:rPr lang="en-US" dirty="0">
              <a:latin typeface="Calibri Light" panose="020F0302020204030204" pitchFamily="34" charset="0"/>
            </a:rPr>
            <a:t>Medication</a:t>
          </a:r>
          <a:r>
            <a:rPr lang="en-US" i="0" baseline="0" dirty="0">
              <a:latin typeface="Calibri Light" panose="020F0302020204030204" pitchFamily="34" charset="0"/>
            </a:rPr>
            <a:t> Administration</a:t>
          </a:r>
        </a:p>
      </dgm:t>
    </dgm:pt>
    <dgm:pt modelId="{C16F605E-4CF0-487A-A57C-DE1B5339AB16}" type="parTrans" cxnId="{4EF22D6B-1AAE-4086-8921-E826E4363914}">
      <dgm:prSet/>
      <dgm:spPr/>
      <dgm:t>
        <a:bodyPr/>
        <a:lstStyle/>
        <a:p>
          <a:endParaRPr lang="en-US"/>
        </a:p>
      </dgm:t>
    </dgm:pt>
    <dgm:pt modelId="{52CFF75E-980A-440B-88C1-ADF629614C41}" type="sibTrans" cxnId="{4EF22D6B-1AAE-4086-8921-E826E4363914}">
      <dgm:prSet/>
      <dgm:spPr/>
      <dgm:t>
        <a:bodyPr/>
        <a:lstStyle/>
        <a:p>
          <a:endParaRPr lang="en-US"/>
        </a:p>
      </dgm:t>
    </dgm:pt>
    <dgm:pt modelId="{6D4DC8C8-AA74-4F09-B87D-1D7C02BCE9D2}">
      <dgm:prSet phldr="0"/>
      <dgm:spPr/>
      <dgm:t>
        <a:bodyPr/>
        <a:lstStyle/>
        <a:p>
          <a:r>
            <a:rPr lang="en-US" i="0" baseline="0" dirty="0">
              <a:latin typeface="Calibri Light" panose="020F0302020204030204" pitchFamily="34" charset="0"/>
            </a:rPr>
            <a:t>Transcription</a:t>
          </a:r>
          <a:endParaRPr lang="en-US" dirty="0">
            <a:latin typeface="Calibri Light" panose="020F0302020204030204" pitchFamily="34" charset="0"/>
          </a:endParaRPr>
        </a:p>
      </dgm:t>
    </dgm:pt>
    <dgm:pt modelId="{2978F212-270F-46B3-B568-4517CD1468D1}" type="parTrans" cxnId="{A8E7D7AF-B5BB-44A3-9C7B-3A002728E20E}">
      <dgm:prSet/>
      <dgm:spPr/>
      <dgm:t>
        <a:bodyPr/>
        <a:lstStyle/>
        <a:p>
          <a:endParaRPr lang="en-US"/>
        </a:p>
      </dgm:t>
    </dgm:pt>
    <dgm:pt modelId="{B73A1C05-A1F9-460C-954A-0C5FAA6F8CB4}" type="sibTrans" cxnId="{A8E7D7AF-B5BB-44A3-9C7B-3A002728E20E}">
      <dgm:prSet/>
      <dgm:spPr/>
      <dgm:t>
        <a:bodyPr/>
        <a:lstStyle/>
        <a:p>
          <a:endParaRPr lang="en-US"/>
        </a:p>
      </dgm:t>
    </dgm:pt>
    <dgm:pt modelId="{2657296C-1CF1-4445-BD40-71217C352FDE}" type="pres">
      <dgm:prSet presAssocID="{5EE206F2-3294-47F2-8C6E-C5023CE75347}" presName="Name0" presStyleCnt="0">
        <dgm:presLayoutVars>
          <dgm:dir/>
          <dgm:animLvl val="lvl"/>
          <dgm:resizeHandles val="exact"/>
        </dgm:presLayoutVars>
      </dgm:prSet>
      <dgm:spPr/>
    </dgm:pt>
    <dgm:pt modelId="{BA82ED00-FBC3-457B-A566-4E8C6C118D5C}" type="pres">
      <dgm:prSet presAssocID="{68781788-68CE-4204-AEFA-CA2949126D00}" presName="boxAndChildren" presStyleCnt="0"/>
      <dgm:spPr/>
    </dgm:pt>
    <dgm:pt modelId="{F24FE84B-909F-47C9-A2AB-9FB4A36BD112}" type="pres">
      <dgm:prSet presAssocID="{68781788-68CE-4204-AEFA-CA2949126D00}" presName="parentTextBox" presStyleLbl="node1" presStyleIdx="0" presStyleCnt="1"/>
      <dgm:spPr/>
    </dgm:pt>
    <dgm:pt modelId="{C25AC3AA-66BD-4314-94F6-695C292A7A1E}" type="pres">
      <dgm:prSet presAssocID="{68781788-68CE-4204-AEFA-CA2949126D00}" presName="entireBox" presStyleLbl="node1" presStyleIdx="0" presStyleCnt="1"/>
      <dgm:spPr/>
    </dgm:pt>
    <dgm:pt modelId="{C617D372-8151-4F13-BA57-C4EDA0A9C2AD}" type="pres">
      <dgm:prSet presAssocID="{68781788-68CE-4204-AEFA-CA2949126D00}" presName="descendantBox" presStyleCnt="0"/>
      <dgm:spPr/>
    </dgm:pt>
    <dgm:pt modelId="{D6443278-C413-4868-ACF3-8CC226914BC3}" type="pres">
      <dgm:prSet presAssocID="{6DF599C1-07B9-4095-8812-A1F138D66468}" presName="childTextBox" presStyleLbl="fgAccFollowNode1" presStyleIdx="0" presStyleCnt="2">
        <dgm:presLayoutVars>
          <dgm:bulletEnabled val="1"/>
        </dgm:presLayoutVars>
      </dgm:prSet>
      <dgm:spPr/>
    </dgm:pt>
    <dgm:pt modelId="{C1449D5E-24D9-498E-93FA-AEEE05D723D2}" type="pres">
      <dgm:prSet presAssocID="{55044046-B276-4DBE-B2D0-55E573093C66}" presName="childTextBox" presStyleLbl="fgAccFollowNode1" presStyleIdx="1" presStyleCnt="2">
        <dgm:presLayoutVars>
          <dgm:bulletEnabled val="1"/>
        </dgm:presLayoutVars>
      </dgm:prSet>
      <dgm:spPr/>
    </dgm:pt>
  </dgm:ptLst>
  <dgm:cxnLst>
    <dgm:cxn modelId="{E8443819-C606-4711-A6DB-EE0B227DADAA}" type="presOf" srcId="{31960FB5-292B-4F8E-9C65-1B2919A7A4AF}" destId="{C1449D5E-24D9-498E-93FA-AEEE05D723D2}" srcOrd="0" destOrd="1" presId="urn:microsoft.com/office/officeart/2005/8/layout/process4"/>
    <dgm:cxn modelId="{9188532A-F896-41EE-841F-EE842B947359}" type="presOf" srcId="{6DF599C1-07B9-4095-8812-A1F138D66468}" destId="{D6443278-C413-4868-ACF3-8CC226914BC3}" srcOrd="0" destOrd="0" presId="urn:microsoft.com/office/officeart/2005/8/layout/process4"/>
    <dgm:cxn modelId="{3D631840-6219-4381-91CD-4243724BA30E}" srcId="{5EE206F2-3294-47F2-8C6E-C5023CE75347}" destId="{68781788-68CE-4204-AEFA-CA2949126D00}" srcOrd="0" destOrd="0" parTransId="{604A2634-3715-4948-A57D-8818B923ED4A}" sibTransId="{AD942610-ADE3-4276-A1E4-139E9E50A27F}"/>
    <dgm:cxn modelId="{1E0DCE5B-2E36-45CF-9E21-FBB183FEBB96}" srcId="{6DF599C1-07B9-4095-8812-A1F138D66468}" destId="{7B645703-B3A7-4360-8096-5FE9E3D92DF3}" srcOrd="0" destOrd="0" parTransId="{44ECEDC7-A68C-4721-9649-B1A671B7AD08}" sibTransId="{47203066-5036-4F66-8BEF-56F3CF921034}"/>
    <dgm:cxn modelId="{90988E63-A4BC-49CB-8C03-A1EAB039A43A}" type="presOf" srcId="{6D4DC8C8-AA74-4F09-B87D-1D7C02BCE9D2}" destId="{C1449D5E-24D9-498E-93FA-AEEE05D723D2}" srcOrd="0" destOrd="4" presId="urn:microsoft.com/office/officeart/2005/8/layout/process4"/>
    <dgm:cxn modelId="{4EF22D6B-1AAE-4086-8921-E826E4363914}" srcId="{70A4C1CD-339F-4C50-A130-F17155C23B28}" destId="{E950BE94-F985-4BD2-9CFB-4F151396D9DE}" srcOrd="0" destOrd="0" parTransId="{C16F605E-4CF0-487A-A57C-DE1B5339AB16}" sibTransId="{52CFF75E-980A-440B-88C1-ADF629614C41}"/>
    <dgm:cxn modelId="{C7B1666D-887B-4EF5-9F2E-68E20229086C}" srcId="{7B645703-B3A7-4360-8096-5FE9E3D92DF3}" destId="{F9B149B7-9E32-4B0A-BB97-8BF18E194163}" srcOrd="0" destOrd="0" parTransId="{91F994AA-69A7-4CE4-A78C-8D8E589FBB35}" sibTransId="{E20C77E3-3F47-485A-9F9C-65BDD1871708}"/>
    <dgm:cxn modelId="{5982946E-6DE2-43E5-AE75-AC0A993000E5}" type="presOf" srcId="{5EE206F2-3294-47F2-8C6E-C5023CE75347}" destId="{2657296C-1CF1-4445-BD40-71217C352FDE}" srcOrd="0" destOrd="0" presId="urn:microsoft.com/office/officeart/2005/8/layout/process4"/>
    <dgm:cxn modelId="{3FD65C54-D617-45D9-9B8C-E8FDBA09E682}" type="presOf" srcId="{7B645703-B3A7-4360-8096-5FE9E3D92DF3}" destId="{D6443278-C413-4868-ACF3-8CC226914BC3}" srcOrd="0" destOrd="1" presId="urn:microsoft.com/office/officeart/2005/8/layout/process4"/>
    <dgm:cxn modelId="{CB0B6F58-9711-49E9-8713-D45CFE28DF5B}" type="presOf" srcId="{55044046-B276-4DBE-B2D0-55E573093C66}" destId="{C1449D5E-24D9-498E-93FA-AEEE05D723D2}" srcOrd="0" destOrd="0" presId="urn:microsoft.com/office/officeart/2005/8/layout/process4"/>
    <dgm:cxn modelId="{6AE3647D-4FB0-4F86-A2F8-2664A67CE03F}" type="presOf" srcId="{68781788-68CE-4204-AEFA-CA2949126D00}" destId="{F24FE84B-909F-47C9-A2AB-9FB4A36BD112}" srcOrd="0" destOrd="0" presId="urn:microsoft.com/office/officeart/2005/8/layout/process4"/>
    <dgm:cxn modelId="{36ED3D81-D179-4F32-A268-9A13F07B3AAF}" type="presOf" srcId="{70A4C1CD-339F-4C50-A130-F17155C23B28}" destId="{C1449D5E-24D9-498E-93FA-AEEE05D723D2}" srcOrd="0" destOrd="2" presId="urn:microsoft.com/office/officeart/2005/8/layout/process4"/>
    <dgm:cxn modelId="{B2092C91-575D-4D74-A070-7D824C9C7BB1}" srcId="{55044046-B276-4DBE-B2D0-55E573093C66}" destId="{31960FB5-292B-4F8E-9C65-1B2919A7A4AF}" srcOrd="0" destOrd="0" parTransId="{9A07F317-32F7-4A66-8F9F-88F358E71DB1}" sibTransId="{81732D4E-0A80-4F05-AD14-E6E65F087C7D}"/>
    <dgm:cxn modelId="{26B95993-6515-470D-8149-5520BB469696}" type="presOf" srcId="{E950BE94-F985-4BD2-9CFB-4F151396D9DE}" destId="{C1449D5E-24D9-498E-93FA-AEEE05D723D2}" srcOrd="0" destOrd="3" presId="urn:microsoft.com/office/officeart/2005/8/layout/process4"/>
    <dgm:cxn modelId="{86A38296-A99F-4C78-8992-72F3BE48E278}" srcId="{68781788-68CE-4204-AEFA-CA2949126D00}" destId="{6DF599C1-07B9-4095-8812-A1F138D66468}" srcOrd="0" destOrd="0" parTransId="{C1478F96-F1DB-45FC-B384-BDC67135A3D6}" sibTransId="{C82138D8-6E39-401B-857F-62A3F9A55625}"/>
    <dgm:cxn modelId="{6FCA3AA4-77C2-4ED4-8C3E-897682F99CBC}" srcId="{31960FB5-292B-4F8E-9C65-1B2919A7A4AF}" destId="{70A4C1CD-339F-4C50-A130-F17155C23B28}" srcOrd="0" destOrd="0" parTransId="{C2E9496C-A70F-4D93-90AF-CAFA090220B8}" sibTransId="{271B70C7-66C3-44AB-BE5D-D7D0B8A9D8D6}"/>
    <dgm:cxn modelId="{A8E7D7AF-B5BB-44A3-9C7B-3A002728E20E}" srcId="{70A4C1CD-339F-4C50-A130-F17155C23B28}" destId="{6D4DC8C8-AA74-4F09-B87D-1D7C02BCE9D2}" srcOrd="1" destOrd="0" parTransId="{2978F212-270F-46B3-B568-4517CD1468D1}" sibTransId="{B73A1C05-A1F9-460C-954A-0C5FAA6F8CB4}"/>
    <dgm:cxn modelId="{22A5E2BF-8658-42B8-B7C9-CB5007BF31BE}" srcId="{68781788-68CE-4204-AEFA-CA2949126D00}" destId="{55044046-B276-4DBE-B2D0-55E573093C66}" srcOrd="1" destOrd="0" parTransId="{93EA8B7C-7EEB-4E5C-87E8-ECE8224EA395}" sibTransId="{C12350A9-0155-4F92-9195-23DF46064E9A}"/>
    <dgm:cxn modelId="{7DC9CDC6-0D99-4FA4-B660-68FCBCFBF414}" type="presOf" srcId="{68781788-68CE-4204-AEFA-CA2949126D00}" destId="{C25AC3AA-66BD-4314-94F6-695C292A7A1E}" srcOrd="1" destOrd="0" presId="urn:microsoft.com/office/officeart/2005/8/layout/process4"/>
    <dgm:cxn modelId="{7DCB02DC-5E09-46FF-A5AF-8A89B198B720}" type="presOf" srcId="{F9B149B7-9E32-4B0A-BB97-8BF18E194163}" destId="{D6443278-C413-4868-ACF3-8CC226914BC3}" srcOrd="0" destOrd="2" presId="urn:microsoft.com/office/officeart/2005/8/layout/process4"/>
    <dgm:cxn modelId="{4D31BE1E-DD9E-4629-984A-5B3E731D945C}" type="presParOf" srcId="{2657296C-1CF1-4445-BD40-71217C352FDE}" destId="{BA82ED00-FBC3-457B-A566-4E8C6C118D5C}" srcOrd="0" destOrd="0" presId="urn:microsoft.com/office/officeart/2005/8/layout/process4"/>
    <dgm:cxn modelId="{71049EBA-988B-4441-9268-0A5B7B23B01A}" type="presParOf" srcId="{BA82ED00-FBC3-457B-A566-4E8C6C118D5C}" destId="{F24FE84B-909F-47C9-A2AB-9FB4A36BD112}" srcOrd="0" destOrd="0" presId="urn:microsoft.com/office/officeart/2005/8/layout/process4"/>
    <dgm:cxn modelId="{F60D093E-AF6C-471E-878F-C8840694DAE0}" type="presParOf" srcId="{BA82ED00-FBC3-457B-A566-4E8C6C118D5C}" destId="{C25AC3AA-66BD-4314-94F6-695C292A7A1E}" srcOrd="1" destOrd="0" presId="urn:microsoft.com/office/officeart/2005/8/layout/process4"/>
    <dgm:cxn modelId="{F1855E36-53A8-4A2E-9678-BCDB95B006E4}" type="presParOf" srcId="{BA82ED00-FBC3-457B-A566-4E8C6C118D5C}" destId="{C617D372-8151-4F13-BA57-C4EDA0A9C2AD}" srcOrd="2" destOrd="0" presId="urn:microsoft.com/office/officeart/2005/8/layout/process4"/>
    <dgm:cxn modelId="{0FC8C5F7-D2B2-4613-B560-721B3B9F3BE4}" type="presParOf" srcId="{C617D372-8151-4F13-BA57-C4EDA0A9C2AD}" destId="{D6443278-C413-4868-ACF3-8CC226914BC3}" srcOrd="0" destOrd="0" presId="urn:microsoft.com/office/officeart/2005/8/layout/process4"/>
    <dgm:cxn modelId="{3E7D9056-23C9-4902-BE75-255CA8175D3D}" type="presParOf" srcId="{C617D372-8151-4F13-BA57-C4EDA0A9C2AD}" destId="{C1449D5E-24D9-498E-93FA-AEEE05D723D2}"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E206F2-3294-47F2-8C6E-C5023CE75347}"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6DF599C1-07B9-4095-8812-A1F138D66468}">
      <dgm:prSet/>
      <dgm:spPr/>
      <dgm:t>
        <a:bodyPr/>
        <a:lstStyle/>
        <a:p>
          <a:r>
            <a:rPr lang="en-US" dirty="0">
              <a:latin typeface="Calibri Light" panose="020F0302020204030204"/>
            </a:rPr>
            <a:t>Transcription Training will remain </a:t>
          </a:r>
          <a:endParaRPr lang="en-US" dirty="0"/>
        </a:p>
      </dgm:t>
    </dgm:pt>
    <dgm:pt modelId="{C1478F96-F1DB-45FC-B384-BDC67135A3D6}" type="parTrans" cxnId="{86A38296-A99F-4C78-8992-72F3BE48E278}">
      <dgm:prSet/>
      <dgm:spPr/>
      <dgm:t>
        <a:bodyPr/>
        <a:lstStyle/>
        <a:p>
          <a:endParaRPr lang="en-US"/>
        </a:p>
      </dgm:t>
    </dgm:pt>
    <dgm:pt modelId="{C82138D8-6E39-401B-857F-62A3F9A55625}" type="sibTrans" cxnId="{86A38296-A99F-4C78-8992-72F3BE48E278}">
      <dgm:prSet/>
      <dgm:spPr/>
      <dgm:t>
        <a:bodyPr/>
        <a:lstStyle/>
        <a:p>
          <a:endParaRPr lang="en-US"/>
        </a:p>
      </dgm:t>
    </dgm:pt>
    <dgm:pt modelId="{68781788-68CE-4204-AEFA-CA2949126D00}">
      <dgm:prSet phldr="0"/>
      <dgm:spPr/>
      <dgm:t>
        <a:bodyPr/>
        <a:lstStyle/>
        <a:p>
          <a:pPr rtl="0"/>
          <a:r>
            <a:rPr lang="en-US" b="0" dirty="0">
              <a:solidFill>
                <a:schemeClr val="tx1"/>
              </a:solidFill>
              <a:latin typeface="Calibri Light" panose="020F0302020204030204"/>
            </a:rPr>
            <a:t>Status re:  Removal of Transcription</a:t>
          </a:r>
          <a:r>
            <a:rPr lang="en-US" b="0" dirty="0">
              <a:solidFill>
                <a:schemeClr val="tx1"/>
              </a:solidFill>
            </a:rPr>
            <a:t> </a:t>
          </a:r>
          <a:r>
            <a:rPr lang="en-US" b="0" dirty="0">
              <a:solidFill>
                <a:schemeClr val="tx1"/>
              </a:solidFill>
              <a:latin typeface="Calibri Light" panose="020F0302020204030204"/>
            </a:rPr>
            <a:t>Test</a:t>
          </a:r>
          <a:r>
            <a:rPr lang="en-US" b="0" dirty="0">
              <a:solidFill>
                <a:schemeClr val="tx1"/>
              </a:solidFill>
            </a:rPr>
            <a:t> </a:t>
          </a:r>
          <a:r>
            <a:rPr lang="en-US" b="0" dirty="0">
              <a:solidFill>
                <a:schemeClr val="tx1"/>
              </a:solidFill>
              <a:latin typeface="+mj-lt"/>
            </a:rPr>
            <a:t>Component from Certification Test</a:t>
          </a:r>
        </a:p>
      </dgm:t>
    </dgm:pt>
    <dgm:pt modelId="{604A2634-3715-4948-A57D-8818B923ED4A}" type="parTrans" cxnId="{3D631840-6219-4381-91CD-4243724BA30E}">
      <dgm:prSet/>
      <dgm:spPr/>
      <dgm:t>
        <a:bodyPr/>
        <a:lstStyle/>
        <a:p>
          <a:endParaRPr lang="en-US"/>
        </a:p>
      </dgm:t>
    </dgm:pt>
    <dgm:pt modelId="{AD942610-ADE3-4276-A1E4-139E9E50A27F}" type="sibTrans" cxnId="{3D631840-6219-4381-91CD-4243724BA30E}">
      <dgm:prSet/>
      <dgm:spPr/>
      <dgm:t>
        <a:bodyPr/>
        <a:lstStyle/>
        <a:p>
          <a:endParaRPr lang="en-US"/>
        </a:p>
      </dgm:t>
    </dgm:pt>
    <dgm:pt modelId="{7898AA43-B0A5-45AC-B283-946F111F467C}">
      <dgm:prSet phldr="0"/>
      <dgm:spPr/>
      <dgm:t>
        <a:bodyPr/>
        <a:lstStyle/>
        <a:p>
          <a:pPr algn="l" rtl="0">
            <a:lnSpc>
              <a:spcPct val="90000"/>
            </a:lnSpc>
          </a:pPr>
          <a:r>
            <a:rPr lang="en-US" b="0" i="0" baseline="0" dirty="0">
              <a:latin typeface="Calibri" panose="020F0502020204030204" pitchFamily="34" charset="0"/>
              <a:cs typeface="Calibri" panose="020F0502020204030204" pitchFamily="34" charset="0"/>
            </a:rPr>
            <a:t>Certified Staff Responsible for Transcription</a:t>
          </a:r>
        </a:p>
      </dgm:t>
    </dgm:pt>
    <dgm:pt modelId="{CCB0B192-E4C6-4DBA-984B-51CA6268A39C}" type="parTrans" cxnId="{FC7DB7B0-3F16-4610-910B-E4F701AABD0B}">
      <dgm:prSet/>
      <dgm:spPr/>
      <dgm:t>
        <a:bodyPr/>
        <a:lstStyle/>
        <a:p>
          <a:endParaRPr lang="en-US"/>
        </a:p>
      </dgm:t>
    </dgm:pt>
    <dgm:pt modelId="{CED7339B-7A9E-4849-9D3B-64732C5FC4F3}" type="sibTrans" cxnId="{FC7DB7B0-3F16-4610-910B-E4F701AABD0B}">
      <dgm:prSet/>
      <dgm:spPr/>
      <dgm:t>
        <a:bodyPr/>
        <a:lstStyle/>
        <a:p>
          <a:endParaRPr lang="en-US"/>
        </a:p>
      </dgm:t>
    </dgm:pt>
    <dgm:pt modelId="{2A7A0BA9-F805-46F2-9536-C92BC08CC9A2}">
      <dgm:prSet phldr="0"/>
      <dgm:spPr/>
      <dgm:t>
        <a:bodyPr/>
        <a:lstStyle/>
        <a:p>
          <a:pPr algn="l" rtl="0">
            <a:lnSpc>
              <a:spcPct val="90000"/>
            </a:lnSpc>
          </a:pPr>
          <a:r>
            <a:rPr lang="en-US" b="0" i="0" baseline="0" dirty="0">
              <a:latin typeface="Calibri Light" panose="020F0302020204030204"/>
            </a:rPr>
            <a:t> </a:t>
          </a:r>
          <a:r>
            <a:rPr lang="en-US" b="0" i="0" baseline="0" dirty="0">
              <a:latin typeface="Calibri Light" panose="020F0302020204030204" pitchFamily="34" charset="0"/>
              <a:cs typeface="Calibri Light" panose="020F0302020204030204" pitchFamily="34" charset="0"/>
            </a:rPr>
            <a:t>Trained by Service Provider specific to system used</a:t>
          </a:r>
        </a:p>
      </dgm:t>
    </dgm:pt>
    <dgm:pt modelId="{AC29D239-01CB-41D8-8E30-764B45B2D1DC}" type="parTrans" cxnId="{D388B57A-1A99-4BC2-A328-5941BF40853A}">
      <dgm:prSet/>
      <dgm:spPr/>
      <dgm:t>
        <a:bodyPr/>
        <a:lstStyle/>
        <a:p>
          <a:endParaRPr lang="en-US"/>
        </a:p>
      </dgm:t>
    </dgm:pt>
    <dgm:pt modelId="{8AA973B3-92AC-46B1-9D2E-5B4201FF6E75}" type="sibTrans" cxnId="{D388B57A-1A99-4BC2-A328-5941BF40853A}">
      <dgm:prSet/>
      <dgm:spPr/>
      <dgm:t>
        <a:bodyPr/>
        <a:lstStyle/>
        <a:p>
          <a:endParaRPr lang="en-US"/>
        </a:p>
      </dgm:t>
    </dgm:pt>
    <dgm:pt modelId="{26978B9A-DDAC-4A48-BDAE-2D994381FA78}">
      <dgm:prSet phldr="0"/>
      <dgm:spPr/>
      <dgm:t>
        <a:bodyPr/>
        <a:lstStyle/>
        <a:p>
          <a:pPr rtl="0"/>
          <a:r>
            <a:rPr lang="en-US" b="0" i="0" baseline="0" dirty="0">
              <a:latin typeface="Calibri Light" panose="020F0302020204030204" pitchFamily="34" charset="0"/>
              <a:cs typeface="Calibri Light" panose="020F0302020204030204" pitchFamily="34" charset="0"/>
            </a:rPr>
            <a:t>MedSoft</a:t>
          </a:r>
        </a:p>
      </dgm:t>
    </dgm:pt>
    <dgm:pt modelId="{32762766-AB0E-4141-82AF-2578B7E4F1D0}" type="parTrans" cxnId="{02B71F82-0671-49D6-920D-CC340C5C7414}">
      <dgm:prSet/>
      <dgm:spPr/>
      <dgm:t>
        <a:bodyPr/>
        <a:lstStyle/>
        <a:p>
          <a:endParaRPr lang="en-US"/>
        </a:p>
      </dgm:t>
    </dgm:pt>
    <dgm:pt modelId="{3326BDEC-EA90-496C-A9A2-78DB0A2D951C}" type="sibTrans" cxnId="{02B71F82-0671-49D6-920D-CC340C5C7414}">
      <dgm:prSet/>
      <dgm:spPr/>
      <dgm:t>
        <a:bodyPr/>
        <a:lstStyle/>
        <a:p>
          <a:endParaRPr lang="en-US"/>
        </a:p>
      </dgm:t>
    </dgm:pt>
    <dgm:pt modelId="{20F9F52B-4018-4F77-96F4-AB1460339295}">
      <dgm:prSet phldr="0"/>
      <dgm:spPr/>
      <dgm:t>
        <a:bodyPr/>
        <a:lstStyle/>
        <a:p>
          <a:pPr rtl="0"/>
          <a:r>
            <a:rPr lang="en-US" b="0" i="0" baseline="0" dirty="0">
              <a:latin typeface="Calibri Light" panose="020F0302020204030204" pitchFamily="34" charset="0"/>
              <a:cs typeface="Calibri Light" panose="020F0302020204030204" pitchFamily="34" charset="0"/>
            </a:rPr>
            <a:t>Pharmacy Generated Med Sheets</a:t>
          </a:r>
        </a:p>
      </dgm:t>
    </dgm:pt>
    <dgm:pt modelId="{822900AA-D0F0-4A10-896E-3EF7F3AF5D16}" type="parTrans" cxnId="{23B3ADB4-4447-4E39-BDCB-B1895D4A8A45}">
      <dgm:prSet/>
      <dgm:spPr/>
      <dgm:t>
        <a:bodyPr/>
        <a:lstStyle/>
        <a:p>
          <a:endParaRPr lang="en-US"/>
        </a:p>
      </dgm:t>
    </dgm:pt>
    <dgm:pt modelId="{3C33559E-1A3C-4735-8A7C-05E8BFC19D28}" type="sibTrans" cxnId="{23B3ADB4-4447-4E39-BDCB-B1895D4A8A45}">
      <dgm:prSet/>
      <dgm:spPr/>
      <dgm:t>
        <a:bodyPr/>
        <a:lstStyle/>
        <a:p>
          <a:endParaRPr lang="en-US"/>
        </a:p>
      </dgm:t>
    </dgm:pt>
    <dgm:pt modelId="{788F0513-0BE2-4503-9FFE-10C675C32CD7}">
      <dgm:prSet phldr="0"/>
      <dgm:spPr/>
      <dgm:t>
        <a:bodyPr/>
        <a:lstStyle/>
        <a:p>
          <a:r>
            <a:rPr lang="en-US" b="0" i="0" baseline="0" dirty="0">
              <a:latin typeface="Calibri Light" panose="020F0302020204030204" pitchFamily="34" charset="0"/>
              <a:cs typeface="Calibri Light" panose="020F0302020204030204" pitchFamily="34" charset="0"/>
            </a:rPr>
            <a:t>Etc.</a:t>
          </a:r>
          <a:endParaRPr lang="en-US" b="0" dirty="0">
            <a:latin typeface="Calibri Light" panose="020F0302020204030204" pitchFamily="34" charset="0"/>
            <a:cs typeface="Calibri Light" panose="020F0302020204030204" pitchFamily="34" charset="0"/>
          </a:endParaRPr>
        </a:p>
      </dgm:t>
    </dgm:pt>
    <dgm:pt modelId="{FB90EAE4-445E-4E05-B94C-D4665AF4B24F}" type="parTrans" cxnId="{1E634E5A-F6F9-456D-9FDE-240FBB1F7AE2}">
      <dgm:prSet/>
      <dgm:spPr/>
      <dgm:t>
        <a:bodyPr/>
        <a:lstStyle/>
        <a:p>
          <a:endParaRPr lang="en-US"/>
        </a:p>
      </dgm:t>
    </dgm:pt>
    <dgm:pt modelId="{47282251-D7E2-40C7-8D58-AD1C5D3DDFDA}" type="sibTrans" cxnId="{1E634E5A-F6F9-456D-9FDE-240FBB1F7AE2}">
      <dgm:prSet/>
      <dgm:spPr/>
      <dgm:t>
        <a:bodyPr/>
        <a:lstStyle/>
        <a:p>
          <a:endParaRPr lang="en-US"/>
        </a:p>
      </dgm:t>
    </dgm:pt>
    <dgm:pt modelId="{73841DCF-5050-41BE-B1CD-1FF661B96EE3}">
      <dgm:prSet phldr="0"/>
      <dgm:spPr/>
      <dgm:t>
        <a:bodyPr/>
        <a:lstStyle/>
        <a:p>
          <a:pPr rtl="0"/>
          <a:r>
            <a:rPr lang="en-US" dirty="0">
              <a:latin typeface="Calibri" panose="020F0502020204030204" pitchFamily="34" charset="0"/>
              <a:cs typeface="Calibri" panose="020F0502020204030204" pitchFamily="34" charset="0"/>
            </a:rPr>
            <a:t>Certification</a:t>
          </a:r>
        </a:p>
      </dgm:t>
    </dgm:pt>
    <dgm:pt modelId="{E84B8522-6F58-44ED-8899-4273E938E619}" type="parTrans" cxnId="{C0EF70D5-F5FD-434F-857C-08CD9BC593AE}">
      <dgm:prSet/>
      <dgm:spPr/>
      <dgm:t>
        <a:bodyPr/>
        <a:lstStyle/>
        <a:p>
          <a:endParaRPr lang="en-US"/>
        </a:p>
      </dgm:t>
    </dgm:pt>
    <dgm:pt modelId="{20DA77BC-E61C-44C8-8E47-77C44BE27BD8}" type="sibTrans" cxnId="{C0EF70D5-F5FD-434F-857C-08CD9BC593AE}">
      <dgm:prSet/>
      <dgm:spPr/>
      <dgm:t>
        <a:bodyPr/>
        <a:lstStyle/>
        <a:p>
          <a:endParaRPr lang="en-US"/>
        </a:p>
      </dgm:t>
    </dgm:pt>
    <dgm:pt modelId="{2657296C-1CF1-4445-BD40-71217C352FDE}" type="pres">
      <dgm:prSet presAssocID="{5EE206F2-3294-47F2-8C6E-C5023CE75347}" presName="Name0" presStyleCnt="0">
        <dgm:presLayoutVars>
          <dgm:dir/>
          <dgm:animLvl val="lvl"/>
          <dgm:resizeHandles val="exact"/>
        </dgm:presLayoutVars>
      </dgm:prSet>
      <dgm:spPr/>
    </dgm:pt>
    <dgm:pt modelId="{6AB9826D-38DB-4B9F-AB3E-825B0DE39736}" type="pres">
      <dgm:prSet presAssocID="{68781788-68CE-4204-AEFA-CA2949126D00}" presName="boxAndChildren" presStyleCnt="0"/>
      <dgm:spPr/>
    </dgm:pt>
    <dgm:pt modelId="{BFFEA10B-FDF1-471C-B923-EAFABB0A4295}" type="pres">
      <dgm:prSet presAssocID="{68781788-68CE-4204-AEFA-CA2949126D00}" presName="parentTextBox" presStyleLbl="node1" presStyleIdx="0" presStyleCnt="1"/>
      <dgm:spPr/>
    </dgm:pt>
    <dgm:pt modelId="{05B5D239-3EF5-490C-ABBE-9CC4A2301AC3}" type="pres">
      <dgm:prSet presAssocID="{68781788-68CE-4204-AEFA-CA2949126D00}" presName="entireBox" presStyleLbl="node1" presStyleIdx="0" presStyleCnt="1"/>
      <dgm:spPr/>
    </dgm:pt>
    <dgm:pt modelId="{89801DBA-AD0D-4FFD-8CF3-303A9DDC4B7A}" type="pres">
      <dgm:prSet presAssocID="{68781788-68CE-4204-AEFA-CA2949126D00}" presName="descendantBox" presStyleCnt="0"/>
      <dgm:spPr/>
    </dgm:pt>
    <dgm:pt modelId="{E992890D-2031-4B70-AAAF-57F021B9F525}" type="pres">
      <dgm:prSet presAssocID="{73841DCF-5050-41BE-B1CD-1FF661B96EE3}" presName="childTextBox" presStyleLbl="fgAccFollowNode1" presStyleIdx="0" presStyleCnt="2">
        <dgm:presLayoutVars>
          <dgm:bulletEnabled val="1"/>
        </dgm:presLayoutVars>
      </dgm:prSet>
      <dgm:spPr/>
    </dgm:pt>
    <dgm:pt modelId="{FACC403E-2739-4D9B-91BB-12E02AA1FE45}" type="pres">
      <dgm:prSet presAssocID="{7898AA43-B0A5-45AC-B283-946F111F467C}" presName="childTextBox" presStyleLbl="fgAccFollowNode1" presStyleIdx="1" presStyleCnt="2">
        <dgm:presLayoutVars>
          <dgm:bulletEnabled val="1"/>
        </dgm:presLayoutVars>
      </dgm:prSet>
      <dgm:spPr/>
    </dgm:pt>
  </dgm:ptLst>
  <dgm:cxnLst>
    <dgm:cxn modelId="{2383F81C-BF31-4FF0-96FE-C84D15CEF45D}" type="presOf" srcId="{26978B9A-DDAC-4A48-BDAE-2D994381FA78}" destId="{FACC403E-2739-4D9B-91BB-12E02AA1FE45}" srcOrd="0" destOrd="2" presId="urn:microsoft.com/office/officeart/2005/8/layout/process4"/>
    <dgm:cxn modelId="{4C02352A-6404-4721-BD1F-5E968285DDAF}" type="presOf" srcId="{20F9F52B-4018-4F77-96F4-AB1460339295}" destId="{FACC403E-2739-4D9B-91BB-12E02AA1FE45}" srcOrd="0" destOrd="3" presId="urn:microsoft.com/office/officeart/2005/8/layout/process4"/>
    <dgm:cxn modelId="{3D631840-6219-4381-91CD-4243724BA30E}" srcId="{5EE206F2-3294-47F2-8C6E-C5023CE75347}" destId="{68781788-68CE-4204-AEFA-CA2949126D00}" srcOrd="0" destOrd="0" parTransId="{604A2634-3715-4948-A57D-8818B923ED4A}" sibTransId="{AD942610-ADE3-4276-A1E4-139E9E50A27F}"/>
    <dgm:cxn modelId="{E7384F6D-F8A5-450D-8D96-1E32CD81E617}" type="presOf" srcId="{7898AA43-B0A5-45AC-B283-946F111F467C}" destId="{FACC403E-2739-4D9B-91BB-12E02AA1FE45}" srcOrd="0" destOrd="0" presId="urn:microsoft.com/office/officeart/2005/8/layout/process4"/>
    <dgm:cxn modelId="{5982946E-6DE2-43E5-AE75-AC0A993000E5}" type="presOf" srcId="{5EE206F2-3294-47F2-8C6E-C5023CE75347}" destId="{2657296C-1CF1-4445-BD40-71217C352FDE}" srcOrd="0" destOrd="0" presId="urn:microsoft.com/office/officeart/2005/8/layout/process4"/>
    <dgm:cxn modelId="{1E634E5A-F6F9-456D-9FDE-240FBB1F7AE2}" srcId="{2A7A0BA9-F805-46F2-9536-C92BC08CC9A2}" destId="{788F0513-0BE2-4503-9FFE-10C675C32CD7}" srcOrd="2" destOrd="0" parTransId="{FB90EAE4-445E-4E05-B94C-D4665AF4B24F}" sibTransId="{47282251-D7E2-40C7-8D58-AD1C5D3DDFDA}"/>
    <dgm:cxn modelId="{D388B57A-1A99-4BC2-A328-5941BF40853A}" srcId="{7898AA43-B0A5-45AC-B283-946F111F467C}" destId="{2A7A0BA9-F805-46F2-9536-C92BC08CC9A2}" srcOrd="0" destOrd="0" parTransId="{AC29D239-01CB-41D8-8E30-764B45B2D1DC}" sibTransId="{8AA973B3-92AC-46B1-9D2E-5B4201FF6E75}"/>
    <dgm:cxn modelId="{02B71F82-0671-49D6-920D-CC340C5C7414}" srcId="{2A7A0BA9-F805-46F2-9536-C92BC08CC9A2}" destId="{26978B9A-DDAC-4A48-BDAE-2D994381FA78}" srcOrd="0" destOrd="0" parTransId="{32762766-AB0E-4141-82AF-2578B7E4F1D0}" sibTransId="{3326BDEC-EA90-496C-A9A2-78DB0A2D951C}"/>
    <dgm:cxn modelId="{86A38296-A99F-4C78-8992-72F3BE48E278}" srcId="{73841DCF-5050-41BE-B1CD-1FF661B96EE3}" destId="{6DF599C1-07B9-4095-8812-A1F138D66468}" srcOrd="0" destOrd="0" parTransId="{C1478F96-F1DB-45FC-B384-BDC67135A3D6}" sibTransId="{C82138D8-6E39-401B-857F-62A3F9A55625}"/>
    <dgm:cxn modelId="{75641E9B-1165-433D-8380-03BAA1D6BD9A}" type="presOf" srcId="{68781788-68CE-4204-AEFA-CA2949126D00}" destId="{BFFEA10B-FDF1-471C-B923-EAFABB0A4295}" srcOrd="0" destOrd="0" presId="urn:microsoft.com/office/officeart/2005/8/layout/process4"/>
    <dgm:cxn modelId="{FC7DB7B0-3F16-4610-910B-E4F701AABD0B}" srcId="{68781788-68CE-4204-AEFA-CA2949126D00}" destId="{7898AA43-B0A5-45AC-B283-946F111F467C}" srcOrd="1" destOrd="0" parTransId="{CCB0B192-E4C6-4DBA-984B-51CA6268A39C}" sibTransId="{CED7339B-7A9E-4849-9D3B-64732C5FC4F3}"/>
    <dgm:cxn modelId="{23B3ADB4-4447-4E39-BDCB-B1895D4A8A45}" srcId="{2A7A0BA9-F805-46F2-9536-C92BC08CC9A2}" destId="{20F9F52B-4018-4F77-96F4-AB1460339295}" srcOrd="1" destOrd="0" parTransId="{822900AA-D0F0-4A10-896E-3EF7F3AF5D16}" sibTransId="{3C33559E-1A3C-4735-8A7C-05E8BFC19D28}"/>
    <dgm:cxn modelId="{71E450C0-5D24-4BC9-B749-F61961017187}" type="presOf" srcId="{788F0513-0BE2-4503-9FFE-10C675C32CD7}" destId="{FACC403E-2739-4D9B-91BB-12E02AA1FE45}" srcOrd="0" destOrd="4" presId="urn:microsoft.com/office/officeart/2005/8/layout/process4"/>
    <dgm:cxn modelId="{1C947EC2-86E6-4294-A486-5A928B1A92E5}" type="presOf" srcId="{68781788-68CE-4204-AEFA-CA2949126D00}" destId="{05B5D239-3EF5-490C-ABBE-9CC4A2301AC3}" srcOrd="1" destOrd="0" presId="urn:microsoft.com/office/officeart/2005/8/layout/process4"/>
    <dgm:cxn modelId="{752A35C8-3109-4313-AAE1-E2D29AE2FD62}" type="presOf" srcId="{6DF599C1-07B9-4095-8812-A1F138D66468}" destId="{E992890D-2031-4B70-AAAF-57F021B9F525}" srcOrd="0" destOrd="1" presId="urn:microsoft.com/office/officeart/2005/8/layout/process4"/>
    <dgm:cxn modelId="{C0EF70D5-F5FD-434F-857C-08CD9BC593AE}" srcId="{68781788-68CE-4204-AEFA-CA2949126D00}" destId="{73841DCF-5050-41BE-B1CD-1FF661B96EE3}" srcOrd="0" destOrd="0" parTransId="{E84B8522-6F58-44ED-8899-4273E938E619}" sibTransId="{20DA77BC-E61C-44C8-8E47-77C44BE27BD8}"/>
    <dgm:cxn modelId="{5CB9BEE0-2FCB-4152-AB96-0E35AA7986C2}" type="presOf" srcId="{2A7A0BA9-F805-46F2-9536-C92BC08CC9A2}" destId="{FACC403E-2739-4D9B-91BB-12E02AA1FE45}" srcOrd="0" destOrd="1" presId="urn:microsoft.com/office/officeart/2005/8/layout/process4"/>
    <dgm:cxn modelId="{A0D202EB-AD80-4AE4-A570-7607D8E7183D}" type="presOf" srcId="{73841DCF-5050-41BE-B1CD-1FF661B96EE3}" destId="{E992890D-2031-4B70-AAAF-57F021B9F525}" srcOrd="0" destOrd="0" presId="urn:microsoft.com/office/officeart/2005/8/layout/process4"/>
    <dgm:cxn modelId="{CBBC313B-DBB9-4CB9-8583-88AE874F0A4E}" type="presParOf" srcId="{2657296C-1CF1-4445-BD40-71217C352FDE}" destId="{6AB9826D-38DB-4B9F-AB3E-825B0DE39736}" srcOrd="0" destOrd="0" presId="urn:microsoft.com/office/officeart/2005/8/layout/process4"/>
    <dgm:cxn modelId="{02A4DF82-1784-4EC9-9C79-FA57EE3CCAA8}" type="presParOf" srcId="{6AB9826D-38DB-4B9F-AB3E-825B0DE39736}" destId="{BFFEA10B-FDF1-471C-B923-EAFABB0A4295}" srcOrd="0" destOrd="0" presId="urn:microsoft.com/office/officeart/2005/8/layout/process4"/>
    <dgm:cxn modelId="{48D8B1EB-504B-4437-8978-E75DE04559AC}" type="presParOf" srcId="{6AB9826D-38DB-4B9F-AB3E-825B0DE39736}" destId="{05B5D239-3EF5-490C-ABBE-9CC4A2301AC3}" srcOrd="1" destOrd="0" presId="urn:microsoft.com/office/officeart/2005/8/layout/process4"/>
    <dgm:cxn modelId="{6D17D62E-CB8D-45FF-94C2-571DA02B1C62}" type="presParOf" srcId="{6AB9826D-38DB-4B9F-AB3E-825B0DE39736}" destId="{89801DBA-AD0D-4FFD-8CF3-303A9DDC4B7A}" srcOrd="2" destOrd="0" presId="urn:microsoft.com/office/officeart/2005/8/layout/process4"/>
    <dgm:cxn modelId="{E6D24815-2420-4985-8515-029EB9E22261}" type="presParOf" srcId="{89801DBA-AD0D-4FFD-8CF3-303A9DDC4B7A}" destId="{E992890D-2031-4B70-AAAF-57F021B9F525}" srcOrd="0" destOrd="0" presId="urn:microsoft.com/office/officeart/2005/8/layout/process4"/>
    <dgm:cxn modelId="{E64B036A-03B3-461B-B049-4173C37DAD19}" type="presParOf" srcId="{89801DBA-AD0D-4FFD-8CF3-303A9DDC4B7A}" destId="{FACC403E-2739-4D9B-91BB-12E02AA1FE45}"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E206F2-3294-47F2-8C6E-C5023CE75347}"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68781788-68CE-4204-AEFA-CA2949126D00}">
      <dgm:prSet phldr="0"/>
      <dgm:spPr/>
      <dgm:t>
        <a:bodyPr/>
        <a:lstStyle/>
        <a:p>
          <a:pPr rtl="0"/>
          <a:r>
            <a:rPr lang="en-US" b="0" baseline="0" dirty="0">
              <a:solidFill>
                <a:schemeClr val="tx1"/>
              </a:solidFill>
              <a:latin typeface="+mj-lt"/>
            </a:rPr>
            <a:t>Status re:  Shortened Training and Testing Timeline Proposal</a:t>
          </a:r>
        </a:p>
      </dgm:t>
    </dgm:pt>
    <dgm:pt modelId="{604A2634-3715-4948-A57D-8818B923ED4A}" type="parTrans" cxnId="{3D631840-6219-4381-91CD-4243724BA30E}">
      <dgm:prSet/>
      <dgm:spPr/>
      <dgm:t>
        <a:bodyPr/>
        <a:lstStyle/>
        <a:p>
          <a:endParaRPr lang="en-US"/>
        </a:p>
      </dgm:t>
    </dgm:pt>
    <dgm:pt modelId="{AD942610-ADE3-4276-A1E4-139E9E50A27F}" type="sibTrans" cxnId="{3D631840-6219-4381-91CD-4243724BA30E}">
      <dgm:prSet/>
      <dgm:spPr/>
      <dgm:t>
        <a:bodyPr/>
        <a:lstStyle/>
        <a:p>
          <a:endParaRPr lang="en-US"/>
        </a:p>
      </dgm:t>
    </dgm:pt>
    <dgm:pt modelId="{82F3ED27-8790-4D37-BAF7-199187319E9E}">
      <dgm:prSet phldr="0" custT="1"/>
      <dgm:spPr/>
      <dgm:t>
        <a:bodyPr/>
        <a:lstStyle/>
        <a:p>
          <a:pPr algn="l" rtl="0">
            <a:lnSpc>
              <a:spcPct val="90000"/>
            </a:lnSpc>
          </a:pPr>
          <a:r>
            <a:rPr lang="en-US" sz="2400" b="0" baseline="0" dirty="0">
              <a:latin typeface="Calibri Light" panose="020F0302020204030204" pitchFamily="34" charset="0"/>
            </a:rPr>
            <a:t>Decreasing MAP Training completion from six months from training start date entered in TMU</a:t>
          </a:r>
        </a:p>
      </dgm:t>
    </dgm:pt>
    <dgm:pt modelId="{8E6A8D06-2A65-4D31-A8CE-ACBD5FE69F64}" type="parTrans" cxnId="{4A7478B5-2EF3-450A-AC03-06F8E7DCA04E}">
      <dgm:prSet/>
      <dgm:spPr/>
      <dgm:t>
        <a:bodyPr/>
        <a:lstStyle/>
        <a:p>
          <a:endParaRPr lang="en-US"/>
        </a:p>
      </dgm:t>
    </dgm:pt>
    <dgm:pt modelId="{51FBB16F-342E-4725-8E26-D281217623B0}" type="sibTrans" cxnId="{4A7478B5-2EF3-450A-AC03-06F8E7DCA04E}">
      <dgm:prSet/>
      <dgm:spPr/>
      <dgm:t>
        <a:bodyPr/>
        <a:lstStyle/>
        <a:p>
          <a:endParaRPr lang="en-US"/>
        </a:p>
      </dgm:t>
    </dgm:pt>
    <dgm:pt modelId="{DDD52122-4575-43A7-A6F7-585F2B69F5D0}">
      <dgm:prSet phldr="0" custT="1"/>
      <dgm:spPr/>
      <dgm:t>
        <a:bodyPr/>
        <a:lstStyle/>
        <a:p>
          <a:pPr algn="l" rtl="0">
            <a:lnSpc>
              <a:spcPct val="90000"/>
            </a:lnSpc>
          </a:pPr>
          <a:r>
            <a:rPr lang="en-US" sz="2400" b="0" baseline="0" dirty="0">
              <a:solidFill>
                <a:srgbClr val="000000"/>
              </a:solidFill>
              <a:latin typeface="Calibri Light" panose="020F0302020204030204" pitchFamily="34" charset="0"/>
            </a:rPr>
            <a:t>Decreasing MAP Testing completion from six months from training end date entered in TMU </a:t>
          </a:r>
          <a:endParaRPr lang="en-US" sz="2400" b="0" baseline="0" dirty="0">
            <a:latin typeface="Calibri Light" panose="020F0302020204030204" pitchFamily="34" charset="0"/>
          </a:endParaRPr>
        </a:p>
      </dgm:t>
    </dgm:pt>
    <dgm:pt modelId="{84BC1750-B571-4DA1-A868-F3D8146DE8B5}" type="parTrans" cxnId="{E4F7A922-5E51-48FF-A3A3-2688A5B27F4F}">
      <dgm:prSet/>
      <dgm:spPr/>
      <dgm:t>
        <a:bodyPr/>
        <a:lstStyle/>
        <a:p>
          <a:endParaRPr lang="en-US"/>
        </a:p>
      </dgm:t>
    </dgm:pt>
    <dgm:pt modelId="{79A698E0-DB80-47DB-AF1C-44298ED91225}" type="sibTrans" cxnId="{E4F7A922-5E51-48FF-A3A3-2688A5B27F4F}">
      <dgm:prSet/>
      <dgm:spPr/>
      <dgm:t>
        <a:bodyPr/>
        <a:lstStyle/>
        <a:p>
          <a:endParaRPr lang="en-US"/>
        </a:p>
      </dgm:t>
    </dgm:pt>
    <dgm:pt modelId="{2657296C-1CF1-4445-BD40-71217C352FDE}" type="pres">
      <dgm:prSet presAssocID="{5EE206F2-3294-47F2-8C6E-C5023CE75347}" presName="Name0" presStyleCnt="0">
        <dgm:presLayoutVars>
          <dgm:dir/>
          <dgm:animLvl val="lvl"/>
          <dgm:resizeHandles val="exact"/>
        </dgm:presLayoutVars>
      </dgm:prSet>
      <dgm:spPr/>
    </dgm:pt>
    <dgm:pt modelId="{72826902-3531-4F9C-9EBE-DF977581DC12}" type="pres">
      <dgm:prSet presAssocID="{68781788-68CE-4204-AEFA-CA2949126D00}" presName="boxAndChildren" presStyleCnt="0"/>
      <dgm:spPr/>
    </dgm:pt>
    <dgm:pt modelId="{8CDCD423-BB34-4983-9FEE-9F4C40AA95C0}" type="pres">
      <dgm:prSet presAssocID="{68781788-68CE-4204-AEFA-CA2949126D00}" presName="parentTextBox" presStyleLbl="node1" presStyleIdx="0" presStyleCnt="1"/>
      <dgm:spPr/>
    </dgm:pt>
    <dgm:pt modelId="{9DB9F518-3F29-4996-8121-D69C24DA43CF}" type="pres">
      <dgm:prSet presAssocID="{68781788-68CE-4204-AEFA-CA2949126D00}" presName="entireBox" presStyleLbl="node1" presStyleIdx="0" presStyleCnt="1"/>
      <dgm:spPr/>
    </dgm:pt>
    <dgm:pt modelId="{6C60E898-F23B-4AB9-85C3-AFF2F9142FC1}" type="pres">
      <dgm:prSet presAssocID="{68781788-68CE-4204-AEFA-CA2949126D00}" presName="descendantBox" presStyleCnt="0"/>
      <dgm:spPr/>
    </dgm:pt>
    <dgm:pt modelId="{E1636B84-317B-4660-8574-7E9F09056D89}" type="pres">
      <dgm:prSet presAssocID="{82F3ED27-8790-4D37-BAF7-199187319E9E}" presName="childTextBox" presStyleLbl="fgAccFollowNode1" presStyleIdx="0" presStyleCnt="2">
        <dgm:presLayoutVars>
          <dgm:bulletEnabled val="1"/>
        </dgm:presLayoutVars>
      </dgm:prSet>
      <dgm:spPr/>
    </dgm:pt>
    <dgm:pt modelId="{B0861E2F-D723-4A55-942B-D8DD192A049D}" type="pres">
      <dgm:prSet presAssocID="{DDD52122-4575-43A7-A6F7-585F2B69F5D0}" presName="childTextBox" presStyleLbl="fgAccFollowNode1" presStyleIdx="1" presStyleCnt="2">
        <dgm:presLayoutVars>
          <dgm:bulletEnabled val="1"/>
        </dgm:presLayoutVars>
      </dgm:prSet>
      <dgm:spPr/>
    </dgm:pt>
  </dgm:ptLst>
  <dgm:cxnLst>
    <dgm:cxn modelId="{90348507-7FDD-4ADD-845C-4362F8F88FC6}" type="presOf" srcId="{68781788-68CE-4204-AEFA-CA2949126D00}" destId="{9DB9F518-3F29-4996-8121-D69C24DA43CF}" srcOrd="1" destOrd="0" presId="urn:microsoft.com/office/officeart/2005/8/layout/process4"/>
    <dgm:cxn modelId="{E1F32315-C150-41E3-A830-F8C9E8AA87D2}" type="presOf" srcId="{68781788-68CE-4204-AEFA-CA2949126D00}" destId="{8CDCD423-BB34-4983-9FEE-9F4C40AA95C0}" srcOrd="0" destOrd="0" presId="urn:microsoft.com/office/officeart/2005/8/layout/process4"/>
    <dgm:cxn modelId="{E4F7A922-5E51-48FF-A3A3-2688A5B27F4F}" srcId="{68781788-68CE-4204-AEFA-CA2949126D00}" destId="{DDD52122-4575-43A7-A6F7-585F2B69F5D0}" srcOrd="1" destOrd="0" parTransId="{84BC1750-B571-4DA1-A868-F3D8146DE8B5}" sibTransId="{79A698E0-DB80-47DB-AF1C-44298ED91225}"/>
    <dgm:cxn modelId="{3D631840-6219-4381-91CD-4243724BA30E}" srcId="{5EE206F2-3294-47F2-8C6E-C5023CE75347}" destId="{68781788-68CE-4204-AEFA-CA2949126D00}" srcOrd="0" destOrd="0" parTransId="{604A2634-3715-4948-A57D-8818B923ED4A}" sibTransId="{AD942610-ADE3-4276-A1E4-139E9E50A27F}"/>
    <dgm:cxn modelId="{5982946E-6DE2-43E5-AE75-AC0A993000E5}" type="presOf" srcId="{5EE206F2-3294-47F2-8C6E-C5023CE75347}" destId="{2657296C-1CF1-4445-BD40-71217C352FDE}" srcOrd="0" destOrd="0" presId="urn:microsoft.com/office/officeart/2005/8/layout/process4"/>
    <dgm:cxn modelId="{3B50AFA2-5225-4E0B-A39A-A06DB945C3C6}" type="presOf" srcId="{82F3ED27-8790-4D37-BAF7-199187319E9E}" destId="{E1636B84-317B-4660-8574-7E9F09056D89}" srcOrd="0" destOrd="0" presId="urn:microsoft.com/office/officeart/2005/8/layout/process4"/>
    <dgm:cxn modelId="{4A7478B5-2EF3-450A-AC03-06F8E7DCA04E}" srcId="{68781788-68CE-4204-AEFA-CA2949126D00}" destId="{82F3ED27-8790-4D37-BAF7-199187319E9E}" srcOrd="0" destOrd="0" parTransId="{8E6A8D06-2A65-4D31-A8CE-ACBD5FE69F64}" sibTransId="{51FBB16F-342E-4725-8E26-D281217623B0}"/>
    <dgm:cxn modelId="{AAE17CDD-67E7-44BE-89FD-83F58DA90A9C}" type="presOf" srcId="{DDD52122-4575-43A7-A6F7-585F2B69F5D0}" destId="{B0861E2F-D723-4A55-942B-D8DD192A049D}" srcOrd="0" destOrd="0" presId="urn:microsoft.com/office/officeart/2005/8/layout/process4"/>
    <dgm:cxn modelId="{74A38909-2161-4761-BC09-B9439BA29D49}" type="presParOf" srcId="{2657296C-1CF1-4445-BD40-71217C352FDE}" destId="{72826902-3531-4F9C-9EBE-DF977581DC12}" srcOrd="0" destOrd="0" presId="urn:microsoft.com/office/officeart/2005/8/layout/process4"/>
    <dgm:cxn modelId="{5F9CFED7-AF5C-437C-8A1C-B34FA474D56F}" type="presParOf" srcId="{72826902-3531-4F9C-9EBE-DF977581DC12}" destId="{8CDCD423-BB34-4983-9FEE-9F4C40AA95C0}" srcOrd="0" destOrd="0" presId="urn:microsoft.com/office/officeart/2005/8/layout/process4"/>
    <dgm:cxn modelId="{CE15FA43-8838-468B-8607-15D75CEDBA6F}" type="presParOf" srcId="{72826902-3531-4F9C-9EBE-DF977581DC12}" destId="{9DB9F518-3F29-4996-8121-D69C24DA43CF}" srcOrd="1" destOrd="0" presId="urn:microsoft.com/office/officeart/2005/8/layout/process4"/>
    <dgm:cxn modelId="{95640365-D81A-4D61-9111-B173AE3AEE0A}" type="presParOf" srcId="{72826902-3531-4F9C-9EBE-DF977581DC12}" destId="{6C60E898-F23B-4AB9-85C3-AFF2F9142FC1}" srcOrd="2" destOrd="0" presId="urn:microsoft.com/office/officeart/2005/8/layout/process4"/>
    <dgm:cxn modelId="{01B6A2A9-D76D-4AEE-822D-D737C1E497BE}" type="presParOf" srcId="{6C60E898-F23B-4AB9-85C3-AFF2F9142FC1}" destId="{E1636B84-317B-4660-8574-7E9F09056D89}" srcOrd="0" destOrd="0" presId="urn:microsoft.com/office/officeart/2005/8/layout/process4"/>
    <dgm:cxn modelId="{1FD2C728-8839-4584-9979-407707C8288D}" type="presParOf" srcId="{6C60E898-F23B-4AB9-85C3-AFF2F9142FC1}" destId="{B0861E2F-D723-4A55-942B-D8DD192A049D}"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2D176-E92F-44AA-B045-6618CDC31933}">
      <dsp:nvSpPr>
        <dsp:cNvPr id="0" name=""/>
        <dsp:cNvSpPr/>
      </dsp:nvSpPr>
      <dsp:spPr>
        <a:xfrm>
          <a:off x="0" y="260270"/>
          <a:ext cx="6489509" cy="863460"/>
        </a:xfrm>
        <a:prstGeom prst="round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chemeClr val="tx1"/>
              </a:solidFill>
              <a:latin typeface="+mj-lt"/>
            </a:rPr>
            <a:t>What’s New</a:t>
          </a:r>
        </a:p>
      </dsp:txBody>
      <dsp:txXfrm>
        <a:off x="42151" y="302421"/>
        <a:ext cx="6405207" cy="779158"/>
      </dsp:txXfrm>
    </dsp:sp>
    <dsp:sp modelId="{AB3DA6EF-2B1B-4B12-9232-35B26B953E82}">
      <dsp:nvSpPr>
        <dsp:cNvPr id="0" name=""/>
        <dsp:cNvSpPr/>
      </dsp:nvSpPr>
      <dsp:spPr>
        <a:xfrm>
          <a:off x="0" y="1227410"/>
          <a:ext cx="6489509" cy="86346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chemeClr val="tx1"/>
              </a:solidFill>
              <a:latin typeface="Calibri Light" panose="020F0302020204030204"/>
            </a:rPr>
            <a:t>Reminders</a:t>
          </a:r>
          <a:endParaRPr lang="en-US" sz="3600" kern="1200" dirty="0">
            <a:solidFill>
              <a:schemeClr val="tx1"/>
            </a:solidFill>
          </a:endParaRPr>
        </a:p>
      </dsp:txBody>
      <dsp:txXfrm>
        <a:off x="42151" y="1269561"/>
        <a:ext cx="6405207" cy="779158"/>
      </dsp:txXfrm>
    </dsp:sp>
    <dsp:sp modelId="{FD535898-4A6B-4712-B2E1-CE94B92FA02B}">
      <dsp:nvSpPr>
        <dsp:cNvPr id="0" name=""/>
        <dsp:cNvSpPr/>
      </dsp:nvSpPr>
      <dsp:spPr>
        <a:xfrm>
          <a:off x="0" y="2194550"/>
          <a:ext cx="6489509" cy="86346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solidFill>
                <a:schemeClr val="tx1"/>
              </a:solidFill>
              <a:latin typeface="Calibri Light" panose="020F0302020204030204"/>
            </a:rPr>
            <a:t>Issues in the Field</a:t>
          </a:r>
          <a:endParaRPr lang="en-US" sz="3600" kern="1200" dirty="0">
            <a:solidFill>
              <a:schemeClr val="tx1"/>
            </a:solidFill>
          </a:endParaRPr>
        </a:p>
      </dsp:txBody>
      <dsp:txXfrm>
        <a:off x="42151" y="2236701"/>
        <a:ext cx="6405207" cy="779158"/>
      </dsp:txXfrm>
    </dsp:sp>
    <dsp:sp modelId="{B67A8244-F76F-434D-BD86-75AAC4F4CFCE}">
      <dsp:nvSpPr>
        <dsp:cNvPr id="0" name=""/>
        <dsp:cNvSpPr/>
      </dsp:nvSpPr>
      <dsp:spPr>
        <a:xfrm>
          <a:off x="0" y="3161690"/>
          <a:ext cx="6489509" cy="86346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solidFill>
                <a:schemeClr val="tx1"/>
              </a:solidFill>
              <a:latin typeface="Calibri Light" panose="020F0302020204030204"/>
            </a:rPr>
            <a:t>D&amp;S DT, Diversified Technologies</a:t>
          </a:r>
          <a:endParaRPr lang="en-US" sz="3600" kern="1200" dirty="0">
            <a:solidFill>
              <a:schemeClr val="tx1"/>
            </a:solidFill>
          </a:endParaRPr>
        </a:p>
      </dsp:txBody>
      <dsp:txXfrm>
        <a:off x="42151" y="3203841"/>
        <a:ext cx="6405207" cy="779158"/>
      </dsp:txXfrm>
    </dsp:sp>
    <dsp:sp modelId="{77FE8432-7D5E-4BC0-B5D4-A086E6A19122}">
      <dsp:nvSpPr>
        <dsp:cNvPr id="0" name=""/>
        <dsp:cNvSpPr/>
      </dsp:nvSpPr>
      <dsp:spPr>
        <a:xfrm>
          <a:off x="0" y="4128830"/>
          <a:ext cx="6489509" cy="86346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solidFill>
                <a:schemeClr val="tx1"/>
              </a:solidFill>
              <a:latin typeface="+mj-lt"/>
            </a:rPr>
            <a:t>Updates</a:t>
          </a:r>
        </a:p>
      </dsp:txBody>
      <dsp:txXfrm>
        <a:off x="42151" y="4170981"/>
        <a:ext cx="6405207" cy="7791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0AAE3-7906-486C-BD7F-BEE66F730EF7}">
      <dsp:nvSpPr>
        <dsp:cNvPr id="0" name=""/>
        <dsp:cNvSpPr/>
      </dsp:nvSpPr>
      <dsp:spPr>
        <a:xfrm>
          <a:off x="3286" y="637110"/>
          <a:ext cx="3203971" cy="125855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en-US" sz="2500" b="0" kern="1200" dirty="0"/>
            <a:t>Department of Public Health</a:t>
          </a:r>
          <a:r>
            <a:rPr lang="en-US" sz="2500" b="0" kern="1200" dirty="0">
              <a:latin typeface="Calibri Light" panose="020F0302020204030204"/>
            </a:rPr>
            <a:t> </a:t>
          </a:r>
          <a:endParaRPr lang="en-US" sz="2500" b="0" kern="1200" dirty="0"/>
        </a:p>
      </dsp:txBody>
      <dsp:txXfrm>
        <a:off x="3286" y="637110"/>
        <a:ext cx="3203971" cy="1258554"/>
      </dsp:txXfrm>
    </dsp:sp>
    <dsp:sp modelId="{CFB7ED71-12D1-4BF9-BF23-EE9917BB19B8}">
      <dsp:nvSpPr>
        <dsp:cNvPr id="0" name=""/>
        <dsp:cNvSpPr/>
      </dsp:nvSpPr>
      <dsp:spPr>
        <a:xfrm>
          <a:off x="3286" y="1895665"/>
          <a:ext cx="3203971" cy="1818562"/>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a:t>Carolyn Whittemore, RN</a:t>
          </a:r>
          <a:r>
            <a:rPr lang="en-US" sz="2500" kern="1200" dirty="0">
              <a:latin typeface="Calibri Light" panose="020F0302020204030204"/>
            </a:rPr>
            <a:t> </a:t>
          </a:r>
          <a:endParaRPr lang="en-US" sz="2500" kern="1200" dirty="0"/>
        </a:p>
        <a:p>
          <a:pPr marL="228600" lvl="1" indent="-228600" algn="l" defTabSz="1111250">
            <a:lnSpc>
              <a:spcPct val="90000"/>
            </a:lnSpc>
            <a:spcBef>
              <a:spcPct val="0"/>
            </a:spcBef>
            <a:spcAft>
              <a:spcPct val="15000"/>
            </a:spcAft>
            <a:buChar char="•"/>
          </a:pPr>
          <a:r>
            <a:rPr lang="en-US" sz="2500" kern="1200" dirty="0"/>
            <a:t>New DPH Clinical Reviewer</a:t>
          </a:r>
        </a:p>
      </dsp:txBody>
      <dsp:txXfrm>
        <a:off x="3286" y="1895665"/>
        <a:ext cx="3203971" cy="1818562"/>
      </dsp:txXfrm>
    </dsp:sp>
    <dsp:sp modelId="{A8AED092-7A13-4908-AE98-4B3343FBE753}">
      <dsp:nvSpPr>
        <dsp:cNvPr id="0" name=""/>
        <dsp:cNvSpPr/>
      </dsp:nvSpPr>
      <dsp:spPr>
        <a:xfrm>
          <a:off x="3690032" y="681927"/>
          <a:ext cx="3203971" cy="125855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0" kern="1200" dirty="0"/>
            <a:t>Department of Mental Health</a:t>
          </a:r>
        </a:p>
      </dsp:txBody>
      <dsp:txXfrm>
        <a:off x="3690032" y="681927"/>
        <a:ext cx="3203971" cy="1258554"/>
      </dsp:txXfrm>
    </dsp:sp>
    <dsp:sp modelId="{B54226A6-D57B-4866-BF0F-FCA71FDAB211}">
      <dsp:nvSpPr>
        <dsp:cNvPr id="0" name=""/>
        <dsp:cNvSpPr/>
      </dsp:nvSpPr>
      <dsp:spPr>
        <a:xfrm>
          <a:off x="3655814" y="1895665"/>
          <a:ext cx="3203971" cy="1818562"/>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Carminda Andrade, RN</a:t>
          </a:r>
          <a:r>
            <a:rPr lang="en-US" sz="2500" kern="1200" dirty="0">
              <a:latin typeface="Calibri Light" panose="020F0302020204030204"/>
            </a:rPr>
            <a:t> </a:t>
          </a:r>
          <a:endParaRPr lang="en-US" sz="2500" kern="1200" baseline="0" dirty="0">
            <a:latin typeface="Calibri" panose="020F0502020204030204" pitchFamily="34" charset="0"/>
          </a:endParaRPr>
        </a:p>
        <a:p>
          <a:pPr marL="228600" lvl="1" indent="-228600" algn="l" defTabSz="1111250" rtl="0">
            <a:lnSpc>
              <a:spcPct val="90000"/>
            </a:lnSpc>
            <a:spcBef>
              <a:spcPct val="0"/>
            </a:spcBef>
            <a:spcAft>
              <a:spcPct val="15000"/>
            </a:spcAft>
            <a:buChar char="•"/>
          </a:pPr>
          <a:r>
            <a:rPr lang="en-US" sz="2500" kern="1200" dirty="0"/>
            <a:t>New DMH MAP Director</a:t>
          </a:r>
        </a:p>
      </dsp:txBody>
      <dsp:txXfrm>
        <a:off x="3655814" y="1895665"/>
        <a:ext cx="3203971" cy="1818562"/>
      </dsp:txXfrm>
    </dsp:sp>
    <dsp:sp modelId="{E6A8E9BD-FBCF-45AF-B571-7AE97E6A79A8}">
      <dsp:nvSpPr>
        <dsp:cNvPr id="0" name=""/>
        <dsp:cNvSpPr/>
      </dsp:nvSpPr>
      <dsp:spPr>
        <a:xfrm>
          <a:off x="7308342" y="637110"/>
          <a:ext cx="3203971" cy="125855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0" kern="1200" dirty="0"/>
            <a:t> Department of Developmental Services</a:t>
          </a:r>
        </a:p>
      </dsp:txBody>
      <dsp:txXfrm>
        <a:off x="7308342" y="637110"/>
        <a:ext cx="3203971" cy="1258554"/>
      </dsp:txXfrm>
    </dsp:sp>
    <dsp:sp modelId="{52990DD4-5784-4718-91D3-D4804CDB1AF6}">
      <dsp:nvSpPr>
        <dsp:cNvPr id="0" name=""/>
        <dsp:cNvSpPr/>
      </dsp:nvSpPr>
      <dsp:spPr>
        <a:xfrm>
          <a:off x="7308342" y="1895665"/>
          <a:ext cx="3203971" cy="1818562"/>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kern="1200" baseline="0" dirty="0">
              <a:latin typeface="Calibri" panose="020F0502020204030204" pitchFamily="34" charset="0"/>
            </a:rPr>
            <a:t>Smita Chirayath, RN </a:t>
          </a:r>
          <a:endParaRPr lang="en-US" sz="2500" kern="1200" dirty="0"/>
        </a:p>
        <a:p>
          <a:pPr marL="228600" lvl="1" indent="-228600" algn="l" defTabSz="1111250" rtl="0">
            <a:lnSpc>
              <a:spcPct val="90000"/>
            </a:lnSpc>
            <a:spcBef>
              <a:spcPct val="0"/>
            </a:spcBef>
            <a:spcAft>
              <a:spcPct val="15000"/>
            </a:spcAft>
            <a:buChar char="•"/>
          </a:pPr>
          <a:r>
            <a:rPr lang="en-US" sz="2500" kern="1200" baseline="0" dirty="0">
              <a:latin typeface="Calibri" panose="020F0502020204030204" pitchFamily="34" charset="0"/>
            </a:rPr>
            <a:t>New DDS Northeast Regional MAP Coordinator </a:t>
          </a:r>
        </a:p>
      </dsp:txBody>
      <dsp:txXfrm>
        <a:off x="7308342" y="1895665"/>
        <a:ext cx="3203971" cy="1818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CF2C3-E5AB-4CFB-9466-8048CF2D7D22}">
      <dsp:nvSpPr>
        <dsp:cNvPr id="0" name=""/>
        <dsp:cNvSpPr/>
      </dsp:nvSpPr>
      <dsp:spPr>
        <a:xfrm>
          <a:off x="0" y="0"/>
          <a:ext cx="10515600" cy="435133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391160" rIns="391160" bIns="391160" numCol="1" spcCol="1270" anchor="ctr" anchorCtr="0">
          <a:noAutofit/>
        </a:bodyPr>
        <a:lstStyle/>
        <a:p>
          <a:pPr marL="0" lvl="0" indent="0" algn="ctr" defTabSz="2444750" rtl="0">
            <a:lnSpc>
              <a:spcPct val="90000"/>
            </a:lnSpc>
            <a:spcBef>
              <a:spcPct val="0"/>
            </a:spcBef>
            <a:spcAft>
              <a:spcPct val="35000"/>
            </a:spcAft>
            <a:buNone/>
          </a:pPr>
          <a:r>
            <a:rPr lang="en-US" sz="5500" b="0" kern="1200" dirty="0">
              <a:solidFill>
                <a:schemeClr val="tx1"/>
              </a:solidFill>
            </a:rPr>
            <a:t>Management of a MAP Medication </a:t>
          </a:r>
          <a:r>
            <a:rPr lang="en-US" sz="5500" b="0" kern="1200" dirty="0">
              <a:solidFill>
                <a:schemeClr val="tx1"/>
              </a:solidFill>
              <a:latin typeface="+mn-lt"/>
              <a:cs typeface="Calibri" panose="020F0502020204030204" pitchFamily="34" charset="0"/>
            </a:rPr>
            <a:t>System (MMMS)</a:t>
          </a:r>
        </a:p>
      </dsp:txBody>
      <dsp:txXfrm>
        <a:off x="0" y="0"/>
        <a:ext cx="10515600" cy="2349722"/>
      </dsp:txXfrm>
    </dsp:sp>
    <dsp:sp modelId="{A3AD0079-0965-4B76-B13F-6785923774B7}">
      <dsp:nvSpPr>
        <dsp:cNvPr id="0" name=""/>
        <dsp:cNvSpPr/>
      </dsp:nvSpPr>
      <dsp:spPr>
        <a:xfrm>
          <a:off x="5134" y="2262695"/>
          <a:ext cx="3501776" cy="200161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t" anchorCtr="0">
          <a:noAutofit/>
        </a:bodyPr>
        <a:lstStyle/>
        <a:p>
          <a:pPr marL="0" lvl="0" indent="0" algn="l" defTabSz="1555750" rtl="0">
            <a:lnSpc>
              <a:spcPct val="90000"/>
            </a:lnSpc>
            <a:spcBef>
              <a:spcPct val="0"/>
            </a:spcBef>
            <a:spcAft>
              <a:spcPct val="35000"/>
            </a:spcAft>
            <a:buNone/>
          </a:pPr>
          <a:r>
            <a:rPr lang="en-US" sz="3500" b="1" kern="1200" dirty="0">
              <a:latin typeface="Calibri Light" panose="020F0302020204030204"/>
            </a:rPr>
            <a:t>Audience:  </a:t>
          </a:r>
          <a:endParaRPr lang="en-US" sz="3500" b="0" kern="1200" dirty="0">
            <a:latin typeface="Calibri Light" panose="020F0302020204030204"/>
          </a:endParaRPr>
        </a:p>
        <a:p>
          <a:pPr marL="228600" lvl="1" indent="-228600" algn="l" defTabSz="1200150">
            <a:lnSpc>
              <a:spcPct val="90000"/>
            </a:lnSpc>
            <a:spcBef>
              <a:spcPct val="0"/>
            </a:spcBef>
            <a:spcAft>
              <a:spcPct val="15000"/>
            </a:spcAft>
            <a:buChar char="•"/>
          </a:pPr>
          <a:r>
            <a:rPr lang="en-US" sz="2700" b="0" i="0" kern="1200" baseline="0" dirty="0">
              <a:latin typeface="+mj-lt"/>
            </a:rPr>
            <a:t>MAP Certified Site Supervisors</a:t>
          </a:r>
        </a:p>
      </dsp:txBody>
      <dsp:txXfrm>
        <a:off x="5134" y="2262695"/>
        <a:ext cx="3501776" cy="2001615"/>
      </dsp:txXfrm>
    </dsp:sp>
    <dsp:sp modelId="{F5CEE475-DDA5-4462-A68A-7CCA1DF386A8}">
      <dsp:nvSpPr>
        <dsp:cNvPr id="0" name=""/>
        <dsp:cNvSpPr/>
      </dsp:nvSpPr>
      <dsp:spPr>
        <a:xfrm>
          <a:off x="3506911" y="2288096"/>
          <a:ext cx="3501776" cy="200161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t" anchorCtr="0">
          <a:noAutofit/>
        </a:bodyPr>
        <a:lstStyle/>
        <a:p>
          <a:pPr marL="0" lvl="0" indent="0" algn="l" defTabSz="1555750" rtl="0">
            <a:lnSpc>
              <a:spcPct val="90000"/>
            </a:lnSpc>
            <a:spcBef>
              <a:spcPct val="0"/>
            </a:spcBef>
            <a:spcAft>
              <a:spcPct val="35000"/>
            </a:spcAft>
            <a:buNone/>
          </a:pPr>
          <a:r>
            <a:rPr lang="en-US" sz="3500" b="1" kern="1200" dirty="0">
              <a:latin typeface="Calibri Light" panose="020F0302020204030204"/>
            </a:rPr>
            <a:t>Launch</a:t>
          </a:r>
          <a:r>
            <a:rPr lang="en-US" sz="3500" b="1" kern="1200" dirty="0"/>
            <a:t> </a:t>
          </a:r>
          <a:r>
            <a:rPr lang="en-US" sz="3500" b="1" kern="1200" dirty="0">
              <a:latin typeface="Calibri Light" panose="020F0302020204030204"/>
            </a:rPr>
            <a:t>Date:</a:t>
          </a:r>
          <a:endParaRPr lang="en-US" sz="3500" b="0" kern="1200" dirty="0">
            <a:latin typeface="Calibri Light" panose="020F0302020204030204"/>
          </a:endParaRPr>
        </a:p>
        <a:p>
          <a:pPr marL="228600" lvl="1" indent="-228600" algn="l" defTabSz="1200150">
            <a:lnSpc>
              <a:spcPct val="90000"/>
            </a:lnSpc>
            <a:spcBef>
              <a:spcPct val="0"/>
            </a:spcBef>
            <a:spcAft>
              <a:spcPct val="15000"/>
            </a:spcAft>
            <a:buChar char="•"/>
          </a:pPr>
          <a:r>
            <a:rPr lang="en-US" sz="2700" b="1" kern="1200" dirty="0">
              <a:latin typeface="Calibri Light" panose="020F0302020204030204"/>
            </a:rPr>
            <a:t> </a:t>
          </a:r>
          <a:r>
            <a:rPr lang="en-US" sz="2700" b="0" kern="1200" dirty="0">
              <a:latin typeface="Calibri Light" panose="020F0302020204030204"/>
            </a:rPr>
            <a:t>6-8-22</a:t>
          </a:r>
          <a:endParaRPr lang="en-US" sz="2700" b="0" kern="1200" dirty="0"/>
        </a:p>
      </dsp:txBody>
      <dsp:txXfrm>
        <a:off x="3506911" y="2288096"/>
        <a:ext cx="3501776" cy="2001615"/>
      </dsp:txXfrm>
    </dsp:sp>
    <dsp:sp modelId="{7E116429-3AD7-42B4-96C7-781E1C51168A}">
      <dsp:nvSpPr>
        <dsp:cNvPr id="0" name=""/>
        <dsp:cNvSpPr/>
      </dsp:nvSpPr>
      <dsp:spPr>
        <a:xfrm>
          <a:off x="7008688" y="2262695"/>
          <a:ext cx="3501776" cy="200161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t" anchorCtr="0">
          <a:noAutofit/>
        </a:bodyPr>
        <a:lstStyle/>
        <a:p>
          <a:pPr marL="0" lvl="0" indent="0" algn="l" defTabSz="1555750" rtl="0">
            <a:lnSpc>
              <a:spcPct val="90000"/>
            </a:lnSpc>
            <a:spcBef>
              <a:spcPct val="0"/>
            </a:spcBef>
            <a:spcAft>
              <a:spcPct val="35000"/>
            </a:spcAft>
            <a:buNone/>
          </a:pPr>
          <a:r>
            <a:rPr lang="en-US" sz="3500" b="1" kern="1200" dirty="0">
              <a:latin typeface="Calibri Light" panose="020F0302020204030204"/>
            </a:rPr>
            <a:t>Location:</a:t>
          </a:r>
        </a:p>
        <a:p>
          <a:pPr marL="228600" lvl="1" indent="-228600" algn="l" defTabSz="1200150">
            <a:lnSpc>
              <a:spcPct val="90000"/>
            </a:lnSpc>
            <a:spcBef>
              <a:spcPct val="0"/>
            </a:spcBef>
            <a:spcAft>
              <a:spcPct val="15000"/>
            </a:spcAft>
            <a:buChar char="•"/>
          </a:pPr>
          <a:r>
            <a:rPr lang="en-US" sz="2700" b="0" kern="1200" baseline="0" dirty="0">
              <a:latin typeface="Calibri Light" panose="020F0302020204030204" pitchFamily="34" charset="0"/>
            </a:rPr>
            <a:t>www.mapmass.com</a:t>
          </a:r>
          <a:r>
            <a:rPr lang="en-US" sz="2700" b="1" kern="1200" dirty="0"/>
            <a:t>	</a:t>
          </a:r>
          <a:br>
            <a:rPr lang="en-US" sz="2700" b="1" kern="1200" dirty="0"/>
          </a:br>
          <a:endParaRPr lang="en-US" sz="2700" kern="1200" dirty="0"/>
        </a:p>
      </dsp:txBody>
      <dsp:txXfrm>
        <a:off x="7008688" y="2262695"/>
        <a:ext cx="3501776" cy="20016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CF2C3-E5AB-4CFB-9466-8048CF2D7D22}">
      <dsp:nvSpPr>
        <dsp:cNvPr id="0" name=""/>
        <dsp:cNvSpPr/>
      </dsp:nvSpPr>
      <dsp:spPr>
        <a:xfrm>
          <a:off x="0" y="0"/>
          <a:ext cx="10515600" cy="435133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391160" rIns="391160" bIns="391160" numCol="1" spcCol="1270" anchor="ctr" anchorCtr="0">
          <a:noAutofit/>
        </a:bodyPr>
        <a:lstStyle/>
        <a:p>
          <a:pPr marL="0" lvl="0" indent="0" algn="ctr" defTabSz="2444750" rtl="0">
            <a:lnSpc>
              <a:spcPct val="90000"/>
            </a:lnSpc>
            <a:spcBef>
              <a:spcPct val="0"/>
            </a:spcBef>
            <a:spcAft>
              <a:spcPct val="35000"/>
            </a:spcAft>
            <a:buNone/>
          </a:pPr>
          <a:r>
            <a:rPr lang="en-US" sz="5500" b="0" kern="1200" baseline="0" dirty="0">
              <a:solidFill>
                <a:schemeClr val="tx1"/>
              </a:solidFill>
              <a:latin typeface="Calibri" panose="020F0502020204030204" pitchFamily="34" charset="0"/>
            </a:rPr>
            <a:t>Overview of the Medication Administration Program</a:t>
          </a:r>
        </a:p>
      </dsp:txBody>
      <dsp:txXfrm>
        <a:off x="0" y="0"/>
        <a:ext cx="10515600" cy="2349722"/>
      </dsp:txXfrm>
    </dsp:sp>
    <dsp:sp modelId="{A3AD0079-0965-4B76-B13F-6785923774B7}">
      <dsp:nvSpPr>
        <dsp:cNvPr id="0" name=""/>
        <dsp:cNvSpPr/>
      </dsp:nvSpPr>
      <dsp:spPr>
        <a:xfrm>
          <a:off x="5134" y="2262695"/>
          <a:ext cx="3501776" cy="200161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t" anchorCtr="0">
          <a:noAutofit/>
        </a:bodyPr>
        <a:lstStyle/>
        <a:p>
          <a:pPr marL="0" lvl="0" indent="0" algn="l" defTabSz="1066800" rtl="0">
            <a:lnSpc>
              <a:spcPct val="90000"/>
            </a:lnSpc>
            <a:spcBef>
              <a:spcPct val="0"/>
            </a:spcBef>
            <a:spcAft>
              <a:spcPct val="35000"/>
            </a:spcAft>
            <a:buNone/>
          </a:pPr>
          <a:r>
            <a:rPr lang="en-US" sz="2400" b="0" kern="1200" baseline="0" dirty="0">
              <a:latin typeface="Calibri" panose="020F0502020204030204" pitchFamily="34" charset="0"/>
            </a:rPr>
            <a:t>Audience:</a:t>
          </a:r>
          <a:r>
            <a:rPr lang="en-US" sz="2400" b="0" kern="1200" dirty="0">
              <a:latin typeface="Calibri Light" panose="020F0302020204030204"/>
            </a:rPr>
            <a:t>  </a:t>
          </a:r>
        </a:p>
        <a:p>
          <a:pPr marL="171450" lvl="1" indent="-171450" algn="l" defTabSz="844550" rtl="0">
            <a:lnSpc>
              <a:spcPct val="90000"/>
            </a:lnSpc>
            <a:spcBef>
              <a:spcPct val="0"/>
            </a:spcBef>
            <a:spcAft>
              <a:spcPct val="15000"/>
            </a:spcAft>
            <a:buChar char="•"/>
          </a:pPr>
          <a:r>
            <a:rPr lang="en-US" sz="1900" b="0" kern="1200" dirty="0">
              <a:latin typeface="Calibri Light" panose="020F0302020204030204"/>
            </a:rPr>
            <a:t>Executive Directors</a:t>
          </a:r>
        </a:p>
        <a:p>
          <a:pPr marL="171450" lvl="1" indent="-171450" algn="l" defTabSz="844550">
            <a:lnSpc>
              <a:spcPct val="90000"/>
            </a:lnSpc>
            <a:spcBef>
              <a:spcPct val="0"/>
            </a:spcBef>
            <a:spcAft>
              <a:spcPct val="15000"/>
            </a:spcAft>
            <a:buChar char="•"/>
          </a:pPr>
          <a:r>
            <a:rPr lang="en-US" sz="1900" b="0" kern="1200" dirty="0">
              <a:latin typeface="Calibri Light" panose="020F0302020204030204"/>
            </a:rPr>
            <a:t>Office of Quality Enhancement</a:t>
          </a:r>
        </a:p>
        <a:p>
          <a:pPr marL="171450" lvl="1" indent="-171450" algn="l" defTabSz="844550" rtl="0">
            <a:lnSpc>
              <a:spcPct val="90000"/>
            </a:lnSpc>
            <a:spcBef>
              <a:spcPct val="0"/>
            </a:spcBef>
            <a:spcAft>
              <a:spcPct val="15000"/>
            </a:spcAft>
            <a:buChar char="•"/>
          </a:pPr>
          <a:r>
            <a:rPr lang="en-US" sz="1900" b="0" kern="1200" dirty="0">
              <a:latin typeface="Calibri Light" panose="020F0302020204030204"/>
            </a:rPr>
            <a:t>Investigations</a:t>
          </a:r>
        </a:p>
        <a:p>
          <a:pPr marL="171450" lvl="1" indent="-171450" algn="l" defTabSz="844550" rtl="0">
            <a:lnSpc>
              <a:spcPct val="90000"/>
            </a:lnSpc>
            <a:spcBef>
              <a:spcPct val="0"/>
            </a:spcBef>
            <a:spcAft>
              <a:spcPct val="15000"/>
            </a:spcAft>
            <a:buChar char="•"/>
          </a:pPr>
          <a:r>
            <a:rPr lang="en-US" sz="1900" b="0" kern="1200" dirty="0">
              <a:latin typeface="Calibri Light" panose="020F0302020204030204"/>
            </a:rPr>
            <a:t>Disabled Persons Protection Commission </a:t>
          </a:r>
          <a:endParaRPr lang="en-US" sz="1900" b="0" kern="1200" dirty="0"/>
        </a:p>
      </dsp:txBody>
      <dsp:txXfrm>
        <a:off x="5134" y="2262695"/>
        <a:ext cx="3501776" cy="2001615"/>
      </dsp:txXfrm>
    </dsp:sp>
    <dsp:sp modelId="{F5CEE475-DDA5-4462-A68A-7CCA1DF386A8}">
      <dsp:nvSpPr>
        <dsp:cNvPr id="0" name=""/>
        <dsp:cNvSpPr/>
      </dsp:nvSpPr>
      <dsp:spPr>
        <a:xfrm>
          <a:off x="3506911" y="2262695"/>
          <a:ext cx="3501776" cy="200161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t" anchorCtr="0">
          <a:noAutofit/>
        </a:bodyPr>
        <a:lstStyle/>
        <a:p>
          <a:pPr marL="0" lvl="0" indent="0" algn="l" defTabSz="1066800" rtl="0">
            <a:lnSpc>
              <a:spcPct val="90000"/>
            </a:lnSpc>
            <a:spcBef>
              <a:spcPct val="0"/>
            </a:spcBef>
            <a:spcAft>
              <a:spcPct val="35000"/>
            </a:spcAft>
            <a:buNone/>
          </a:pPr>
          <a:r>
            <a:rPr lang="en-US" sz="2400" b="0" kern="1200" baseline="0" dirty="0">
              <a:latin typeface="Calibri" panose="020F0502020204030204" pitchFamily="34" charset="0"/>
            </a:rPr>
            <a:t>Launch Date:  </a:t>
          </a:r>
        </a:p>
        <a:p>
          <a:pPr marL="171450" lvl="1" indent="-171450" algn="l" defTabSz="844550">
            <a:lnSpc>
              <a:spcPct val="90000"/>
            </a:lnSpc>
            <a:spcBef>
              <a:spcPct val="0"/>
            </a:spcBef>
            <a:spcAft>
              <a:spcPct val="15000"/>
            </a:spcAft>
            <a:buChar char="•"/>
          </a:pPr>
          <a:r>
            <a:rPr lang="en-US" sz="1900" b="0" kern="1200" dirty="0">
              <a:latin typeface="Calibri Light" panose="020F0302020204030204"/>
            </a:rPr>
            <a:t>Coming Soon</a:t>
          </a:r>
          <a:endParaRPr lang="en-US" sz="1900" b="0" kern="1200" dirty="0"/>
        </a:p>
      </dsp:txBody>
      <dsp:txXfrm>
        <a:off x="3506911" y="2262695"/>
        <a:ext cx="3501776" cy="2001615"/>
      </dsp:txXfrm>
    </dsp:sp>
    <dsp:sp modelId="{5BB2E940-D4F6-49BF-BE57-A8667BDB14CC}">
      <dsp:nvSpPr>
        <dsp:cNvPr id="0" name=""/>
        <dsp:cNvSpPr/>
      </dsp:nvSpPr>
      <dsp:spPr>
        <a:xfrm>
          <a:off x="7008688" y="2262695"/>
          <a:ext cx="3501776" cy="200161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t" anchorCtr="0">
          <a:noAutofit/>
        </a:bodyPr>
        <a:lstStyle/>
        <a:p>
          <a:pPr marL="0" lvl="0" indent="0" algn="l" defTabSz="1066800" rtl="0">
            <a:lnSpc>
              <a:spcPct val="90000"/>
            </a:lnSpc>
            <a:spcBef>
              <a:spcPct val="0"/>
            </a:spcBef>
            <a:spcAft>
              <a:spcPct val="35000"/>
            </a:spcAft>
            <a:buNone/>
          </a:pPr>
          <a:r>
            <a:rPr lang="en-US" sz="2400" b="0" kern="1200" baseline="0" dirty="0">
              <a:latin typeface="Calibri" panose="020F0502020204030204" pitchFamily="34" charset="0"/>
            </a:rPr>
            <a:t>Location:</a:t>
          </a:r>
        </a:p>
        <a:p>
          <a:pPr marL="171450" lvl="1" indent="-171450" algn="l" defTabSz="844550">
            <a:lnSpc>
              <a:spcPct val="90000"/>
            </a:lnSpc>
            <a:spcBef>
              <a:spcPct val="0"/>
            </a:spcBef>
            <a:spcAft>
              <a:spcPct val="15000"/>
            </a:spcAft>
            <a:buChar char="•"/>
          </a:pPr>
          <a:r>
            <a:rPr lang="en-US" sz="1900" b="0" kern="1200" baseline="0" dirty="0">
              <a:latin typeface="Calibri Light" panose="020F0302020204030204" pitchFamily="34" charset="0"/>
            </a:rPr>
            <a:t>www.mapmass.com</a:t>
          </a:r>
          <a:r>
            <a:rPr lang="en-US" sz="1900" b="1" kern="1200" dirty="0"/>
            <a:t>	</a:t>
          </a:r>
          <a:br>
            <a:rPr lang="en-US" sz="1900" b="1" kern="1200" dirty="0"/>
          </a:br>
          <a:endParaRPr lang="en-US" sz="1900" kern="1200" dirty="0"/>
        </a:p>
      </dsp:txBody>
      <dsp:txXfrm>
        <a:off x="7008688" y="2262695"/>
        <a:ext cx="3501776" cy="20016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AC3AA-66BD-4314-94F6-695C292A7A1E}">
      <dsp:nvSpPr>
        <dsp:cNvPr id="0" name=""/>
        <dsp:cNvSpPr/>
      </dsp:nvSpPr>
      <dsp:spPr>
        <a:xfrm>
          <a:off x="0" y="0"/>
          <a:ext cx="6900512" cy="55361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rtl="0">
            <a:lnSpc>
              <a:spcPct val="90000"/>
            </a:lnSpc>
            <a:spcBef>
              <a:spcPct val="0"/>
            </a:spcBef>
            <a:spcAft>
              <a:spcPct val="35000"/>
            </a:spcAft>
            <a:buNone/>
          </a:pPr>
          <a:r>
            <a:rPr lang="en-US" sz="5300" kern="1200" dirty="0">
              <a:solidFill>
                <a:schemeClr val="tx1"/>
              </a:solidFill>
              <a:latin typeface="Calibri Light" panose="020F0302020204030204"/>
            </a:rPr>
            <a:t>Status re:  Required 'Blended</a:t>
          </a:r>
          <a:r>
            <a:rPr lang="en-US" sz="5300" kern="1200" dirty="0">
              <a:solidFill>
                <a:schemeClr val="tx1"/>
              </a:solidFill>
            </a:rPr>
            <a:t>' </a:t>
          </a:r>
          <a:r>
            <a:rPr lang="en-US" sz="5300" kern="1200" dirty="0">
              <a:solidFill>
                <a:schemeClr val="tx1"/>
              </a:solidFill>
              <a:latin typeface="Calibri Light" panose="020F0302020204030204"/>
            </a:rPr>
            <a:t>MAP Certification Training</a:t>
          </a:r>
          <a:endParaRPr lang="en-US" sz="5300" kern="1200" dirty="0">
            <a:solidFill>
              <a:schemeClr val="tx1"/>
            </a:solidFill>
          </a:endParaRPr>
        </a:p>
      </dsp:txBody>
      <dsp:txXfrm>
        <a:off x="0" y="0"/>
        <a:ext cx="6900512" cy="2989516"/>
      </dsp:txXfrm>
    </dsp:sp>
    <dsp:sp modelId="{D6443278-C413-4868-ACF3-8CC226914BC3}">
      <dsp:nvSpPr>
        <dsp:cNvPr id="0" name=""/>
        <dsp:cNvSpPr/>
      </dsp:nvSpPr>
      <dsp:spPr>
        <a:xfrm>
          <a:off x="0" y="2878793"/>
          <a:ext cx="3450255" cy="254662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t" anchorCtr="0">
          <a:noAutofit/>
        </a:bodyPr>
        <a:lstStyle/>
        <a:p>
          <a:pPr marL="0" lvl="0" indent="0" algn="l" defTabSz="1066800">
            <a:lnSpc>
              <a:spcPct val="90000"/>
            </a:lnSpc>
            <a:spcBef>
              <a:spcPct val="0"/>
            </a:spcBef>
            <a:spcAft>
              <a:spcPct val="35000"/>
            </a:spcAft>
            <a:buNone/>
          </a:pPr>
          <a:r>
            <a:rPr lang="en-US" sz="2400" kern="1200" dirty="0"/>
            <a:t>Completion of MAP Certification Online Course</a:t>
          </a:r>
        </a:p>
        <a:p>
          <a:pPr marL="171450" lvl="1" indent="-171450" algn="l" defTabSz="844550">
            <a:lnSpc>
              <a:spcPct val="90000"/>
            </a:lnSpc>
            <a:spcBef>
              <a:spcPct val="0"/>
            </a:spcBef>
            <a:spcAft>
              <a:spcPct val="15000"/>
            </a:spcAft>
            <a:buChar char="•"/>
          </a:pPr>
          <a:r>
            <a:rPr lang="en-US" sz="1900" kern="1200" dirty="0">
              <a:latin typeface="+mj-lt"/>
            </a:rPr>
            <a:t>9</a:t>
          </a:r>
          <a:r>
            <a:rPr lang="en-US" sz="1900" i="0" kern="1200" baseline="0" dirty="0">
              <a:latin typeface="+mj-lt"/>
            </a:rPr>
            <a:t> </a:t>
          </a:r>
          <a:r>
            <a:rPr lang="en-US" sz="1900" kern="1200" dirty="0">
              <a:latin typeface="+mj-lt"/>
            </a:rPr>
            <a:t>Units </a:t>
          </a:r>
          <a:r>
            <a:rPr lang="en-US" sz="1900" i="0" kern="1200" baseline="0" dirty="0">
              <a:latin typeface="+mj-lt"/>
            </a:rPr>
            <a:t>and</a:t>
          </a:r>
          <a:r>
            <a:rPr lang="en-US" sz="1900" kern="1200" dirty="0">
              <a:latin typeface="+mj-lt"/>
            </a:rPr>
            <a:t> </a:t>
          </a:r>
        </a:p>
        <a:p>
          <a:pPr marL="342900" lvl="2" indent="-171450" algn="l" defTabSz="844550">
            <a:lnSpc>
              <a:spcPct val="90000"/>
            </a:lnSpc>
            <a:spcBef>
              <a:spcPct val="0"/>
            </a:spcBef>
            <a:spcAft>
              <a:spcPct val="15000"/>
            </a:spcAft>
            <a:buChar char="•"/>
          </a:pPr>
          <a:r>
            <a:rPr lang="en-US" sz="1900" kern="1200" dirty="0">
              <a:latin typeface="+mj-lt"/>
            </a:rPr>
            <a:t>Corresponding Quizzes </a:t>
          </a:r>
        </a:p>
      </dsp:txBody>
      <dsp:txXfrm>
        <a:off x="0" y="2878793"/>
        <a:ext cx="3450255" cy="2546624"/>
      </dsp:txXfrm>
    </dsp:sp>
    <dsp:sp modelId="{C1449D5E-24D9-498E-93FA-AEEE05D723D2}">
      <dsp:nvSpPr>
        <dsp:cNvPr id="0" name=""/>
        <dsp:cNvSpPr/>
      </dsp:nvSpPr>
      <dsp:spPr>
        <a:xfrm>
          <a:off x="3450256" y="2878793"/>
          <a:ext cx="3450255" cy="254662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t" anchorCtr="0">
          <a:noAutofit/>
        </a:bodyPr>
        <a:lstStyle/>
        <a:p>
          <a:pPr marL="0" lvl="0" indent="0" algn="l" defTabSz="1066800" rtl="0">
            <a:lnSpc>
              <a:spcPct val="90000"/>
            </a:lnSpc>
            <a:spcBef>
              <a:spcPct val="0"/>
            </a:spcBef>
            <a:spcAft>
              <a:spcPct val="35000"/>
            </a:spcAft>
            <a:buNone/>
          </a:pPr>
          <a:r>
            <a:rPr lang="en-US" sz="2400" i="0" kern="1200" baseline="0" dirty="0">
              <a:latin typeface="Calibri" panose="020F0502020204030204" pitchFamily="34" charset="0"/>
              <a:cs typeface="Calibri" panose="020F0502020204030204" pitchFamily="34" charset="0"/>
            </a:rPr>
            <a:t>‘</a:t>
          </a:r>
          <a:r>
            <a:rPr lang="en-US" sz="2400" kern="1200" dirty="0">
              <a:latin typeface="Calibri" panose="020F0502020204030204" pitchFamily="34" charset="0"/>
              <a:cs typeface="Calibri" panose="020F0502020204030204" pitchFamily="34" charset="0"/>
            </a:rPr>
            <a:t>Face-to-Face</a:t>
          </a:r>
          <a:r>
            <a:rPr lang="en-US" sz="2400" i="0" kern="1200" baseline="0" dirty="0">
              <a:latin typeface="Calibri" panose="020F0502020204030204" pitchFamily="34" charset="0"/>
              <a:cs typeface="Calibri" panose="020F0502020204030204" pitchFamily="34" charset="0"/>
            </a:rPr>
            <a:t>’ Session or </a:t>
          </a:r>
          <a:r>
            <a:rPr lang="en-US" sz="2400" kern="1200" dirty="0">
              <a:latin typeface="Calibri" panose="020F0502020204030204" pitchFamily="34" charset="0"/>
              <a:cs typeface="Calibri" panose="020F0502020204030204" pitchFamily="34" charset="0"/>
            </a:rPr>
            <a:t>Sessions (Virtual or In-Person) </a:t>
          </a:r>
        </a:p>
        <a:p>
          <a:pPr marL="171450" lvl="1" indent="-171450" algn="l" defTabSz="844550" rtl="0">
            <a:lnSpc>
              <a:spcPct val="90000"/>
            </a:lnSpc>
            <a:spcBef>
              <a:spcPct val="0"/>
            </a:spcBef>
            <a:spcAft>
              <a:spcPct val="15000"/>
            </a:spcAft>
            <a:buChar char="•"/>
          </a:pPr>
          <a:r>
            <a:rPr lang="en-US" sz="1900" kern="1200" dirty="0">
              <a:latin typeface="Calibri Light" panose="020F0302020204030204" pitchFamily="34" charset="0"/>
            </a:rPr>
            <a:t>Skills Content</a:t>
          </a:r>
        </a:p>
        <a:p>
          <a:pPr marL="342900" lvl="2" indent="-171450" algn="l" defTabSz="844550" rtl="0">
            <a:lnSpc>
              <a:spcPct val="90000"/>
            </a:lnSpc>
            <a:spcBef>
              <a:spcPct val="0"/>
            </a:spcBef>
            <a:spcAft>
              <a:spcPct val="15000"/>
            </a:spcAft>
            <a:buChar char="•"/>
          </a:pPr>
          <a:r>
            <a:rPr lang="en-US" sz="1900" kern="1200" dirty="0">
              <a:latin typeface="Calibri Light" panose="020F0302020204030204" pitchFamily="34" charset="0"/>
            </a:rPr>
            <a:t>Review/Practice/Pretest</a:t>
          </a:r>
        </a:p>
        <a:p>
          <a:pPr marL="514350" lvl="3" indent="-171450" algn="l" defTabSz="844550" rtl="0">
            <a:lnSpc>
              <a:spcPct val="90000"/>
            </a:lnSpc>
            <a:spcBef>
              <a:spcPct val="0"/>
            </a:spcBef>
            <a:spcAft>
              <a:spcPct val="15000"/>
            </a:spcAft>
            <a:buChar char="•"/>
          </a:pPr>
          <a:r>
            <a:rPr lang="en-US" sz="1900" kern="1200" dirty="0">
              <a:latin typeface="Calibri Light" panose="020F0302020204030204" pitchFamily="34" charset="0"/>
            </a:rPr>
            <a:t>Medication</a:t>
          </a:r>
          <a:r>
            <a:rPr lang="en-US" sz="1900" i="0" kern="1200" baseline="0" dirty="0">
              <a:latin typeface="Calibri Light" panose="020F0302020204030204" pitchFamily="34" charset="0"/>
            </a:rPr>
            <a:t> Administration</a:t>
          </a:r>
        </a:p>
        <a:p>
          <a:pPr marL="514350" lvl="3" indent="-171450" algn="l" defTabSz="844550">
            <a:lnSpc>
              <a:spcPct val="90000"/>
            </a:lnSpc>
            <a:spcBef>
              <a:spcPct val="0"/>
            </a:spcBef>
            <a:spcAft>
              <a:spcPct val="15000"/>
            </a:spcAft>
            <a:buChar char="•"/>
          </a:pPr>
          <a:r>
            <a:rPr lang="en-US" sz="1900" i="0" kern="1200" baseline="0" dirty="0">
              <a:latin typeface="Calibri Light" panose="020F0302020204030204" pitchFamily="34" charset="0"/>
            </a:rPr>
            <a:t>Transcription</a:t>
          </a:r>
          <a:endParaRPr lang="en-US" sz="1900" kern="1200" dirty="0">
            <a:latin typeface="Calibri Light" panose="020F0302020204030204" pitchFamily="34" charset="0"/>
          </a:endParaRPr>
        </a:p>
      </dsp:txBody>
      <dsp:txXfrm>
        <a:off x="3450256" y="2878793"/>
        <a:ext cx="3450255" cy="25466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5D239-3EF5-490C-ABBE-9CC4A2301AC3}">
      <dsp:nvSpPr>
        <dsp:cNvPr id="0" name=""/>
        <dsp:cNvSpPr/>
      </dsp:nvSpPr>
      <dsp:spPr>
        <a:xfrm>
          <a:off x="0" y="0"/>
          <a:ext cx="6900512" cy="55361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rtl="0">
            <a:lnSpc>
              <a:spcPct val="90000"/>
            </a:lnSpc>
            <a:spcBef>
              <a:spcPct val="0"/>
            </a:spcBef>
            <a:spcAft>
              <a:spcPct val="35000"/>
            </a:spcAft>
            <a:buNone/>
          </a:pPr>
          <a:r>
            <a:rPr lang="en-US" sz="4200" b="0" kern="1200" dirty="0">
              <a:solidFill>
                <a:schemeClr val="tx1"/>
              </a:solidFill>
              <a:latin typeface="Calibri Light" panose="020F0302020204030204"/>
            </a:rPr>
            <a:t>Status re:  Removal of Transcription</a:t>
          </a:r>
          <a:r>
            <a:rPr lang="en-US" sz="4200" b="0" kern="1200" dirty="0">
              <a:solidFill>
                <a:schemeClr val="tx1"/>
              </a:solidFill>
            </a:rPr>
            <a:t> </a:t>
          </a:r>
          <a:r>
            <a:rPr lang="en-US" sz="4200" b="0" kern="1200" dirty="0">
              <a:solidFill>
                <a:schemeClr val="tx1"/>
              </a:solidFill>
              <a:latin typeface="Calibri Light" panose="020F0302020204030204"/>
            </a:rPr>
            <a:t>Test</a:t>
          </a:r>
          <a:r>
            <a:rPr lang="en-US" sz="4200" b="0" kern="1200" dirty="0">
              <a:solidFill>
                <a:schemeClr val="tx1"/>
              </a:solidFill>
            </a:rPr>
            <a:t> </a:t>
          </a:r>
          <a:r>
            <a:rPr lang="en-US" sz="4200" b="0" kern="1200" dirty="0">
              <a:solidFill>
                <a:schemeClr val="tx1"/>
              </a:solidFill>
              <a:latin typeface="+mj-lt"/>
            </a:rPr>
            <a:t>Component from Certification Test</a:t>
          </a:r>
        </a:p>
      </dsp:txBody>
      <dsp:txXfrm>
        <a:off x="0" y="0"/>
        <a:ext cx="6900512" cy="2989516"/>
      </dsp:txXfrm>
    </dsp:sp>
    <dsp:sp modelId="{E992890D-2031-4B70-AAAF-57F021B9F525}">
      <dsp:nvSpPr>
        <dsp:cNvPr id="0" name=""/>
        <dsp:cNvSpPr/>
      </dsp:nvSpPr>
      <dsp:spPr>
        <a:xfrm>
          <a:off x="0" y="2878793"/>
          <a:ext cx="3450255" cy="254662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t" anchorCtr="0">
          <a:noAutofit/>
        </a:bodyPr>
        <a:lstStyle/>
        <a:p>
          <a:pPr marL="0" lvl="0" indent="0" algn="l" defTabSz="1022350" rtl="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Certification</a:t>
          </a:r>
        </a:p>
        <a:p>
          <a:pPr marL="171450" lvl="1" indent="-171450" algn="l" defTabSz="800100">
            <a:lnSpc>
              <a:spcPct val="90000"/>
            </a:lnSpc>
            <a:spcBef>
              <a:spcPct val="0"/>
            </a:spcBef>
            <a:spcAft>
              <a:spcPct val="15000"/>
            </a:spcAft>
            <a:buChar char="•"/>
          </a:pPr>
          <a:r>
            <a:rPr lang="en-US" sz="1800" kern="1200" dirty="0">
              <a:latin typeface="Calibri Light" panose="020F0302020204030204"/>
            </a:rPr>
            <a:t>Transcription Training will remain </a:t>
          </a:r>
          <a:endParaRPr lang="en-US" sz="1800" kern="1200" dirty="0"/>
        </a:p>
      </dsp:txBody>
      <dsp:txXfrm>
        <a:off x="0" y="2878793"/>
        <a:ext cx="3450255" cy="2546624"/>
      </dsp:txXfrm>
    </dsp:sp>
    <dsp:sp modelId="{FACC403E-2739-4D9B-91BB-12E02AA1FE45}">
      <dsp:nvSpPr>
        <dsp:cNvPr id="0" name=""/>
        <dsp:cNvSpPr/>
      </dsp:nvSpPr>
      <dsp:spPr>
        <a:xfrm>
          <a:off x="3450256" y="2878793"/>
          <a:ext cx="3450255" cy="254662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t" anchorCtr="0">
          <a:noAutofit/>
        </a:bodyPr>
        <a:lstStyle/>
        <a:p>
          <a:pPr marL="0" lvl="0" indent="0" algn="l" defTabSz="1022350" rtl="0">
            <a:lnSpc>
              <a:spcPct val="90000"/>
            </a:lnSpc>
            <a:spcBef>
              <a:spcPct val="0"/>
            </a:spcBef>
            <a:spcAft>
              <a:spcPct val="35000"/>
            </a:spcAft>
            <a:buNone/>
          </a:pPr>
          <a:r>
            <a:rPr lang="en-US" sz="2300" b="0" i="0" kern="1200" baseline="0" dirty="0">
              <a:latin typeface="Calibri" panose="020F0502020204030204" pitchFamily="34" charset="0"/>
              <a:cs typeface="Calibri" panose="020F0502020204030204" pitchFamily="34" charset="0"/>
            </a:rPr>
            <a:t>Certified Staff Responsible for Transcription</a:t>
          </a:r>
        </a:p>
        <a:p>
          <a:pPr marL="171450" lvl="1" indent="-171450" algn="l" defTabSz="800100" rtl="0">
            <a:lnSpc>
              <a:spcPct val="90000"/>
            </a:lnSpc>
            <a:spcBef>
              <a:spcPct val="0"/>
            </a:spcBef>
            <a:spcAft>
              <a:spcPct val="15000"/>
            </a:spcAft>
            <a:buChar char="•"/>
          </a:pPr>
          <a:r>
            <a:rPr lang="en-US" sz="1800" b="0" i="0" kern="1200" baseline="0" dirty="0">
              <a:latin typeface="Calibri Light" panose="020F0302020204030204"/>
            </a:rPr>
            <a:t> </a:t>
          </a:r>
          <a:r>
            <a:rPr lang="en-US" sz="1800" b="0" i="0" kern="1200" baseline="0" dirty="0">
              <a:latin typeface="Calibri Light" panose="020F0302020204030204" pitchFamily="34" charset="0"/>
              <a:cs typeface="Calibri Light" panose="020F0302020204030204" pitchFamily="34" charset="0"/>
            </a:rPr>
            <a:t>Trained by Service Provider specific to system used</a:t>
          </a:r>
        </a:p>
        <a:p>
          <a:pPr marL="342900" lvl="2" indent="-171450" algn="l" defTabSz="800100" rtl="0">
            <a:lnSpc>
              <a:spcPct val="90000"/>
            </a:lnSpc>
            <a:spcBef>
              <a:spcPct val="0"/>
            </a:spcBef>
            <a:spcAft>
              <a:spcPct val="15000"/>
            </a:spcAft>
            <a:buChar char="•"/>
          </a:pPr>
          <a:r>
            <a:rPr lang="en-US" sz="1800" b="0" i="0" kern="1200" baseline="0" dirty="0">
              <a:latin typeface="Calibri Light" panose="020F0302020204030204" pitchFamily="34" charset="0"/>
              <a:cs typeface="Calibri Light" panose="020F0302020204030204" pitchFamily="34" charset="0"/>
            </a:rPr>
            <a:t>MedSoft</a:t>
          </a:r>
        </a:p>
        <a:p>
          <a:pPr marL="342900" lvl="2" indent="-171450" algn="l" defTabSz="800100" rtl="0">
            <a:lnSpc>
              <a:spcPct val="90000"/>
            </a:lnSpc>
            <a:spcBef>
              <a:spcPct val="0"/>
            </a:spcBef>
            <a:spcAft>
              <a:spcPct val="15000"/>
            </a:spcAft>
            <a:buChar char="•"/>
          </a:pPr>
          <a:r>
            <a:rPr lang="en-US" sz="1800" b="0" i="0" kern="1200" baseline="0" dirty="0">
              <a:latin typeface="Calibri Light" panose="020F0302020204030204" pitchFamily="34" charset="0"/>
              <a:cs typeface="Calibri Light" panose="020F0302020204030204" pitchFamily="34" charset="0"/>
            </a:rPr>
            <a:t>Pharmacy Generated Med Sheets</a:t>
          </a:r>
        </a:p>
        <a:p>
          <a:pPr marL="342900" lvl="2" indent="-171450" algn="l" defTabSz="800100">
            <a:lnSpc>
              <a:spcPct val="90000"/>
            </a:lnSpc>
            <a:spcBef>
              <a:spcPct val="0"/>
            </a:spcBef>
            <a:spcAft>
              <a:spcPct val="15000"/>
            </a:spcAft>
            <a:buChar char="•"/>
          </a:pPr>
          <a:r>
            <a:rPr lang="en-US" sz="1800" b="0" i="0" kern="1200" baseline="0" dirty="0">
              <a:latin typeface="Calibri Light" panose="020F0302020204030204" pitchFamily="34" charset="0"/>
              <a:cs typeface="Calibri Light" panose="020F0302020204030204" pitchFamily="34" charset="0"/>
            </a:rPr>
            <a:t>Etc.</a:t>
          </a:r>
          <a:endParaRPr lang="en-US" sz="1800" b="0" kern="1200" dirty="0">
            <a:latin typeface="Calibri Light" panose="020F0302020204030204" pitchFamily="34" charset="0"/>
            <a:cs typeface="Calibri Light" panose="020F0302020204030204" pitchFamily="34" charset="0"/>
          </a:endParaRPr>
        </a:p>
      </dsp:txBody>
      <dsp:txXfrm>
        <a:off x="3450256" y="2878793"/>
        <a:ext cx="3450255" cy="25466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9F518-3F29-4996-8121-D69C24DA43CF}">
      <dsp:nvSpPr>
        <dsp:cNvPr id="0" name=""/>
        <dsp:cNvSpPr/>
      </dsp:nvSpPr>
      <dsp:spPr>
        <a:xfrm>
          <a:off x="0" y="0"/>
          <a:ext cx="6900512" cy="55361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rtl="0">
            <a:lnSpc>
              <a:spcPct val="90000"/>
            </a:lnSpc>
            <a:spcBef>
              <a:spcPct val="0"/>
            </a:spcBef>
            <a:spcAft>
              <a:spcPct val="35000"/>
            </a:spcAft>
            <a:buNone/>
          </a:pPr>
          <a:r>
            <a:rPr lang="en-US" sz="5300" b="0" kern="1200" baseline="0" dirty="0">
              <a:solidFill>
                <a:schemeClr val="tx1"/>
              </a:solidFill>
              <a:latin typeface="+mj-lt"/>
            </a:rPr>
            <a:t>Status re:  Shortened Training and Testing Timeline Proposal</a:t>
          </a:r>
        </a:p>
      </dsp:txBody>
      <dsp:txXfrm>
        <a:off x="0" y="0"/>
        <a:ext cx="6900512" cy="2989516"/>
      </dsp:txXfrm>
    </dsp:sp>
    <dsp:sp modelId="{E1636B84-317B-4660-8574-7E9F09056D89}">
      <dsp:nvSpPr>
        <dsp:cNvPr id="0" name=""/>
        <dsp:cNvSpPr/>
      </dsp:nvSpPr>
      <dsp:spPr>
        <a:xfrm>
          <a:off x="0" y="2878793"/>
          <a:ext cx="3450255" cy="254662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l" defTabSz="1066800" rtl="0">
            <a:lnSpc>
              <a:spcPct val="90000"/>
            </a:lnSpc>
            <a:spcBef>
              <a:spcPct val="0"/>
            </a:spcBef>
            <a:spcAft>
              <a:spcPct val="35000"/>
            </a:spcAft>
            <a:buNone/>
          </a:pPr>
          <a:r>
            <a:rPr lang="en-US" sz="2400" b="0" kern="1200" baseline="0" dirty="0">
              <a:latin typeface="Calibri Light" panose="020F0302020204030204" pitchFamily="34" charset="0"/>
            </a:rPr>
            <a:t>Decreasing MAP Training completion from six months from training start date entered in TMU</a:t>
          </a:r>
        </a:p>
      </dsp:txBody>
      <dsp:txXfrm>
        <a:off x="0" y="2878793"/>
        <a:ext cx="3450255" cy="2546624"/>
      </dsp:txXfrm>
    </dsp:sp>
    <dsp:sp modelId="{B0861E2F-D723-4A55-942B-D8DD192A049D}">
      <dsp:nvSpPr>
        <dsp:cNvPr id="0" name=""/>
        <dsp:cNvSpPr/>
      </dsp:nvSpPr>
      <dsp:spPr>
        <a:xfrm>
          <a:off x="3450256" y="2878793"/>
          <a:ext cx="3450255" cy="254662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l" defTabSz="1066800" rtl="0">
            <a:lnSpc>
              <a:spcPct val="90000"/>
            </a:lnSpc>
            <a:spcBef>
              <a:spcPct val="0"/>
            </a:spcBef>
            <a:spcAft>
              <a:spcPct val="35000"/>
            </a:spcAft>
            <a:buNone/>
          </a:pPr>
          <a:r>
            <a:rPr lang="en-US" sz="2400" b="0" kern="1200" baseline="0" dirty="0">
              <a:solidFill>
                <a:srgbClr val="000000"/>
              </a:solidFill>
              <a:latin typeface="Calibri Light" panose="020F0302020204030204" pitchFamily="34" charset="0"/>
            </a:rPr>
            <a:t>Decreasing MAP Testing completion from six months from training end date entered in TMU </a:t>
          </a:r>
          <a:endParaRPr lang="en-US" sz="2400" b="0" kern="1200" baseline="0" dirty="0">
            <a:latin typeface="Calibri Light" panose="020F0302020204030204" pitchFamily="34" charset="0"/>
          </a:endParaRPr>
        </a:p>
      </dsp:txBody>
      <dsp:txXfrm>
        <a:off x="3450256" y="2878793"/>
        <a:ext cx="3450255" cy="25466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4C8FBD8-29EB-4C6C-B28D-154B03D70672}" type="datetimeFigureOut">
              <a:rPr lang="en-US" smtClean="0"/>
              <a:t>7/28/2022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1FBDD22-1CE1-46FE-93BD-084D8291D3B3}" type="slidenum">
              <a:rPr lang="en-US" smtClean="0"/>
              <a:t>‹#›</a:t>
            </a:fld>
            <a:endParaRPr lang="en-US" dirty="0"/>
          </a:p>
        </p:txBody>
      </p:sp>
    </p:spTree>
    <p:extLst>
      <p:ext uri="{BB962C8B-B14F-4D97-AF65-F5344CB8AC3E}">
        <p14:creationId xmlns:p14="http://schemas.microsoft.com/office/powerpoint/2010/main" val="1586610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989013"/>
            <a:ext cx="5578475" cy="3138487"/>
          </a:xfrm>
        </p:spPr>
      </p:sp>
      <p:sp>
        <p:nvSpPr>
          <p:cNvPr id="3" name="Notes Placeholder 2"/>
          <p:cNvSpPr>
            <a:spLocks noGrp="1"/>
          </p:cNvSpPr>
          <p:nvPr>
            <p:ph type="body" idx="1"/>
          </p:nvPr>
        </p:nvSpPr>
        <p:spPr/>
        <p:txBody>
          <a:bodyPr/>
          <a:lstStyle/>
          <a:p>
            <a:pPr defTabSz="950969">
              <a:defRPr b="1"/>
            </a:pPr>
            <a:r>
              <a:rPr lang="en-US" dirty="0"/>
              <a:t>Welcome to the semi-annual DDS MAP Trainer webinar.  </a:t>
            </a:r>
          </a:p>
          <a:p>
            <a:pPr defTabSz="950969">
              <a:defRPr b="1"/>
            </a:pPr>
            <a:endParaRPr lang="en-US" dirty="0"/>
          </a:p>
          <a:p>
            <a:pPr defTabSz="950969">
              <a:defRPr b="1"/>
            </a:pPr>
            <a:r>
              <a:rPr lang="en-US" dirty="0"/>
              <a:t>I’m Mary Despres, a Department of  Developmental Services MAP Coordinator and I’m your webinar presenter.  </a:t>
            </a:r>
          </a:p>
          <a:p>
            <a:pPr defTabSz="950969">
              <a:defRPr b="1"/>
            </a:pPr>
            <a:endParaRPr lang="en-US" dirty="0"/>
          </a:p>
          <a:p>
            <a:pPr defTabSz="950969">
              <a:defRPr b="1"/>
            </a:pPr>
            <a:r>
              <a:rPr lang="en-US" dirty="0"/>
              <a:t>By viewing webinars marked as ‘required’ within the specific time period, you’ll meet the MAP Trainer meeting ‘attendance’ requirement.</a:t>
            </a:r>
          </a:p>
          <a:p>
            <a:pPr defTabSz="950969">
              <a:defRPr b="1"/>
            </a:pPr>
            <a:endParaRPr lang="en-US" dirty="0"/>
          </a:p>
          <a:p>
            <a:pPr>
              <a:defRPr b="1"/>
            </a:pPr>
            <a:r>
              <a:rPr lang="en-US" dirty="0"/>
              <a:t>After the webinar, you’re encouraged to contact your MAP Coordinator if you have a question or need further clarification on a topic presented.</a:t>
            </a:r>
          </a:p>
          <a:p>
            <a:endParaRPr lang="en-US" dirty="0"/>
          </a:p>
        </p:txBody>
      </p:sp>
      <p:sp>
        <p:nvSpPr>
          <p:cNvPr id="4" name="Slide Number Placeholder 3"/>
          <p:cNvSpPr>
            <a:spLocks noGrp="1"/>
          </p:cNvSpPr>
          <p:nvPr>
            <p:ph type="sldNum" sz="quarter" idx="5"/>
          </p:nvPr>
        </p:nvSpPr>
        <p:spPr/>
        <p:txBody>
          <a:bodyPr/>
          <a:lstStyle/>
          <a:p>
            <a:fld id="{01FBDD22-1CE1-46FE-93BD-084D8291D3B3}" type="slidenum">
              <a:rPr lang="en-US" smtClean="0"/>
              <a:t>1</a:t>
            </a:fld>
            <a:endParaRPr lang="en-US" dirty="0"/>
          </a:p>
        </p:txBody>
      </p:sp>
    </p:spTree>
    <p:extLst>
      <p:ext uri="{BB962C8B-B14F-4D97-AF65-F5344CB8AC3E}">
        <p14:creationId xmlns:p14="http://schemas.microsoft.com/office/powerpoint/2010/main" val="1299130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'What’s New in Moodle’? There was a new role created for the MAP Certification Course-The Course Supporter. This is a dedicated person from the Service Provider agency who supports the MAP Trainer during the online RIA Certification Course. This person will have their own account on mapmass.com with access to the online RIA Certification Course and to the MAP Trainer’s groups.</a:t>
            </a:r>
          </a:p>
        </p:txBody>
      </p:sp>
      <p:sp>
        <p:nvSpPr>
          <p:cNvPr id="4" name="Slide Number Placeholder 3"/>
          <p:cNvSpPr>
            <a:spLocks noGrp="1"/>
          </p:cNvSpPr>
          <p:nvPr>
            <p:ph type="sldNum" sz="quarter" idx="5"/>
          </p:nvPr>
        </p:nvSpPr>
        <p:spPr/>
        <p:txBody>
          <a:bodyPr/>
          <a:lstStyle/>
          <a:p>
            <a:fld id="{01FBDD22-1CE1-46FE-93BD-084D8291D3B3}" type="slidenum">
              <a:rPr lang="en-US" smtClean="0"/>
              <a:t>10</a:t>
            </a:fld>
            <a:endParaRPr lang="en-US" dirty="0"/>
          </a:p>
        </p:txBody>
      </p:sp>
    </p:spTree>
    <p:extLst>
      <p:ext uri="{BB962C8B-B14F-4D97-AF65-F5344CB8AC3E}">
        <p14:creationId xmlns:p14="http://schemas.microsoft.com/office/powerpoint/2010/main" val="4149849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Course Supporter resources are available on mapmass.com in the Student and Trainer Resources 'bucket'. Click on 'View Resources'.</a:t>
            </a:r>
            <a:endParaRPr lang="en-US" dirty="0"/>
          </a:p>
        </p:txBody>
      </p:sp>
      <p:sp>
        <p:nvSpPr>
          <p:cNvPr id="4" name="Slide Number Placeholder 3"/>
          <p:cNvSpPr>
            <a:spLocks noGrp="1"/>
          </p:cNvSpPr>
          <p:nvPr>
            <p:ph type="sldNum" sz="quarter" idx="5"/>
          </p:nvPr>
        </p:nvSpPr>
        <p:spPr/>
        <p:txBody>
          <a:bodyPr/>
          <a:lstStyle/>
          <a:p>
            <a:fld id="{01FBDD22-1CE1-46FE-93BD-084D8291D3B3}" type="slidenum">
              <a:rPr lang="en-US" smtClean="0"/>
              <a:t>11</a:t>
            </a:fld>
            <a:endParaRPr lang="en-US" dirty="0"/>
          </a:p>
        </p:txBody>
      </p:sp>
    </p:spTree>
    <p:extLst>
      <p:ext uri="{BB962C8B-B14F-4D97-AF65-F5344CB8AC3E}">
        <p14:creationId xmlns:p14="http://schemas.microsoft.com/office/powerpoint/2010/main" val="2977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This brings you to Student, Trainer and Course Supporter Resource options.  When you select the Course Supporter Resources link, you see this screen.</a:t>
            </a:r>
          </a:p>
          <a:p>
            <a:pPr marL="58236">
              <a:lnSpc>
                <a:spcPct val="90000"/>
              </a:lnSpc>
              <a:spcAft>
                <a:spcPts val="611"/>
              </a:spcAft>
            </a:pPr>
            <a:endParaRPr lang="en-US" dirty="0"/>
          </a:p>
        </p:txBody>
      </p:sp>
      <p:sp>
        <p:nvSpPr>
          <p:cNvPr id="4" name="Slide Number Placeholder 3"/>
          <p:cNvSpPr>
            <a:spLocks noGrp="1"/>
          </p:cNvSpPr>
          <p:nvPr>
            <p:ph type="sldNum" sz="quarter" idx="5"/>
          </p:nvPr>
        </p:nvSpPr>
        <p:spPr/>
        <p:txBody>
          <a:bodyPr/>
          <a:lstStyle/>
          <a:p>
            <a:fld id="{01FBDD22-1CE1-46FE-93BD-084D8291D3B3}" type="slidenum">
              <a:rPr lang="en-US" smtClean="0"/>
              <a:t>12</a:t>
            </a:fld>
            <a:endParaRPr lang="en-US" dirty="0"/>
          </a:p>
        </p:txBody>
      </p:sp>
    </p:spTree>
    <p:extLst>
      <p:ext uri="{BB962C8B-B14F-4D97-AF65-F5344CB8AC3E}">
        <p14:creationId xmlns:p14="http://schemas.microsoft.com/office/powerpoint/2010/main" val="3608831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resources include an Overview of the Course Supporter role and Moodle Instructions for the Course Supporter. Having a Course Supporter can free up the Trainer to provide more instruction time to students as the ‘clerical’ component’ and following up student’s progress can be performed by the Course Supporter.</a:t>
            </a:r>
          </a:p>
        </p:txBody>
      </p:sp>
      <p:sp>
        <p:nvSpPr>
          <p:cNvPr id="4" name="Slide Number Placeholder 3"/>
          <p:cNvSpPr>
            <a:spLocks noGrp="1"/>
          </p:cNvSpPr>
          <p:nvPr>
            <p:ph type="sldNum" sz="quarter" idx="5"/>
          </p:nvPr>
        </p:nvSpPr>
        <p:spPr/>
        <p:txBody>
          <a:bodyPr/>
          <a:lstStyle/>
          <a:p>
            <a:fld id="{01FBDD22-1CE1-46FE-93BD-084D8291D3B3}" type="slidenum">
              <a:rPr lang="en-US" smtClean="0"/>
              <a:t>13</a:t>
            </a:fld>
            <a:endParaRPr lang="en-US" dirty="0"/>
          </a:p>
        </p:txBody>
      </p:sp>
    </p:spTree>
    <p:extLst>
      <p:ext uri="{BB962C8B-B14F-4D97-AF65-F5344CB8AC3E}">
        <p14:creationId xmlns:p14="http://schemas.microsoft.com/office/powerpoint/2010/main" val="1721113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Also new at mapmass.com, a webinar was completed to assist Supervisor’s managing a MAP Medication System. This webinar is part of the new Management of a Medication System Course that will be discussed later in the webinar. It is however available for others to view such as nurses providing oversight using the MAP Tech Tool or something similar. It reviews in detail each category and what is required based on MAP Policy and Procedure. The webinar is one hour in length and has a convenient table of contents identifying the different sections. There is also a downloadable copy of the Technical Assistance Tool for ease of reference.</a:t>
            </a:r>
          </a:p>
        </p:txBody>
      </p:sp>
      <p:sp>
        <p:nvSpPr>
          <p:cNvPr id="4" name="Slide Number Placeholder 3"/>
          <p:cNvSpPr>
            <a:spLocks noGrp="1"/>
          </p:cNvSpPr>
          <p:nvPr>
            <p:ph type="sldNum" sz="quarter" idx="5"/>
          </p:nvPr>
        </p:nvSpPr>
        <p:spPr/>
        <p:txBody>
          <a:bodyPr/>
          <a:lstStyle/>
          <a:p>
            <a:pPr defTabSz="931774">
              <a:defRPr/>
            </a:pPr>
            <a:fld id="{01FBDD22-1CE1-46FE-93BD-084D8291D3B3}" type="slidenum">
              <a:rPr lang="en-US">
                <a:solidFill>
                  <a:prstClr val="black"/>
                </a:solidFill>
                <a:latin typeface="Calibri" panose="020F0502020204030204"/>
              </a:rPr>
              <a:pPr defTabSz="931774">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39477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webinar can be found at mapmass.com in the MAP Training Resources bucket by clicking on 'View Resources'.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1FBDD22-1CE1-46FE-93BD-084D8291D3B3}" type="slidenum">
              <a:rPr lang="en-US" smtClean="0"/>
              <a:t>15</a:t>
            </a:fld>
            <a:endParaRPr lang="en-US" dirty="0"/>
          </a:p>
        </p:txBody>
      </p:sp>
    </p:spTree>
    <p:extLst>
      <p:ext uri="{BB962C8B-B14F-4D97-AF65-F5344CB8AC3E}">
        <p14:creationId xmlns:p14="http://schemas.microsoft.com/office/powerpoint/2010/main" val="4134889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Then click</a:t>
            </a:r>
            <a:r>
              <a:rPr lang="en-US" b="1" dirty="0"/>
              <a:t> the agency specific MAP Training Resources link.</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01FBDD22-1CE1-46FE-93BD-084D8291D3B3}" type="slidenum">
              <a:rPr lang="en-US" smtClean="0"/>
              <a:t>16</a:t>
            </a:fld>
            <a:endParaRPr lang="en-US" dirty="0"/>
          </a:p>
        </p:txBody>
      </p:sp>
    </p:spTree>
    <p:extLst>
      <p:ext uri="{BB962C8B-B14F-4D97-AF65-F5344CB8AC3E}">
        <p14:creationId xmlns:p14="http://schemas.microsoft.com/office/powerpoint/2010/main" val="387815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Once there, scroll down and click the 'Overview of the Tech Assistance Tool' link.</a:t>
            </a:r>
          </a:p>
        </p:txBody>
      </p:sp>
      <p:sp>
        <p:nvSpPr>
          <p:cNvPr id="4" name="Slide Number Placeholder 3"/>
          <p:cNvSpPr>
            <a:spLocks noGrp="1"/>
          </p:cNvSpPr>
          <p:nvPr>
            <p:ph type="sldNum" sz="quarter" idx="5"/>
          </p:nvPr>
        </p:nvSpPr>
        <p:spPr/>
        <p:txBody>
          <a:bodyPr/>
          <a:lstStyle/>
          <a:p>
            <a:fld id="{01FBDD22-1CE1-46FE-93BD-084D8291D3B3}" type="slidenum">
              <a:rPr lang="en-US" smtClean="0"/>
              <a:t>17</a:t>
            </a:fld>
            <a:endParaRPr lang="en-US" dirty="0"/>
          </a:p>
        </p:txBody>
      </p:sp>
    </p:spTree>
    <p:extLst>
      <p:ext uri="{BB962C8B-B14F-4D97-AF65-F5344CB8AC3E}">
        <p14:creationId xmlns:p14="http://schemas.microsoft.com/office/powerpoint/2010/main" val="3796769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Speaking of new resources, it’s advisable that you frequently visit the MAP Trainer Resources at mapmass.com as new items continue to be added or updated. They will be highlighted 'NEW' in red. We will continue to notify you via email or the semi-annual required Training webinars of any updated or new training material, but a frequent visit will ensure that you are aware of any changes as they occur. </a:t>
            </a:r>
            <a:endParaRPr lang="en-US" dirty="0"/>
          </a:p>
          <a:p>
            <a:endParaRPr lang="en-US" dirty="0"/>
          </a:p>
        </p:txBody>
      </p:sp>
      <p:sp>
        <p:nvSpPr>
          <p:cNvPr id="4" name="Slide Number Placeholder 3"/>
          <p:cNvSpPr>
            <a:spLocks noGrp="1"/>
          </p:cNvSpPr>
          <p:nvPr>
            <p:ph type="sldNum" sz="quarter" idx="5"/>
          </p:nvPr>
        </p:nvSpPr>
        <p:spPr/>
        <p:txBody>
          <a:bodyPr/>
          <a:lstStyle/>
          <a:p>
            <a:fld id="{01FBDD22-1CE1-46FE-93BD-084D8291D3B3}" type="slidenum">
              <a:rPr lang="en-US" smtClean="0"/>
              <a:t>18</a:t>
            </a:fld>
            <a:endParaRPr lang="en-US" dirty="0"/>
          </a:p>
        </p:txBody>
      </p:sp>
    </p:spTree>
    <p:extLst>
      <p:ext uri="{BB962C8B-B14F-4D97-AF65-F5344CB8AC3E}">
        <p14:creationId xmlns:p14="http://schemas.microsoft.com/office/powerpoint/2010/main" val="1218173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for Reminders</a:t>
            </a:r>
            <a:endParaRPr lang="en-US" dirty="0"/>
          </a:p>
        </p:txBody>
      </p:sp>
      <p:sp>
        <p:nvSpPr>
          <p:cNvPr id="4" name="Slide Number Placeholder 3"/>
          <p:cNvSpPr>
            <a:spLocks noGrp="1"/>
          </p:cNvSpPr>
          <p:nvPr>
            <p:ph type="sldNum" sz="quarter" idx="5"/>
          </p:nvPr>
        </p:nvSpPr>
        <p:spPr/>
        <p:txBody>
          <a:bodyPr/>
          <a:lstStyle/>
          <a:p>
            <a:fld id="{01FBDD22-1CE1-46FE-93BD-084D8291D3B3}" type="slidenum">
              <a:rPr lang="en-US" smtClean="0"/>
              <a:t>19</a:t>
            </a:fld>
            <a:endParaRPr lang="en-US" dirty="0"/>
          </a:p>
        </p:txBody>
      </p:sp>
    </p:spTree>
    <p:extLst>
      <p:ext uri="{BB962C8B-B14F-4D97-AF65-F5344CB8AC3E}">
        <p14:creationId xmlns:p14="http://schemas.microsoft.com/office/powerpoint/2010/main" val="17813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 your screen are the agenda items that I will be covering today. </a:t>
            </a:r>
            <a:endParaRPr lang="en-US" b="1" dirty="0">
              <a:cs typeface="Calibri"/>
            </a:endParaRPr>
          </a:p>
        </p:txBody>
      </p:sp>
      <p:sp>
        <p:nvSpPr>
          <p:cNvPr id="4" name="Slide Number Placeholder 3"/>
          <p:cNvSpPr>
            <a:spLocks noGrp="1"/>
          </p:cNvSpPr>
          <p:nvPr>
            <p:ph type="sldNum" sz="quarter" idx="5"/>
          </p:nvPr>
        </p:nvSpPr>
        <p:spPr/>
        <p:txBody>
          <a:bodyPr/>
          <a:lstStyle/>
          <a:p>
            <a:fld id="{01FBDD22-1CE1-46FE-93BD-084D8291D3B3}" type="slidenum">
              <a:rPr lang="en-US" smtClean="0"/>
              <a:t>2</a:t>
            </a:fld>
            <a:endParaRPr lang="en-US" dirty="0"/>
          </a:p>
        </p:txBody>
      </p:sp>
    </p:spTree>
    <p:extLst>
      <p:ext uri="{BB962C8B-B14F-4D97-AF65-F5344CB8AC3E}">
        <p14:creationId xmlns:p14="http://schemas.microsoft.com/office/powerpoint/2010/main" val="3428467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In the last webinar, it was stated that copies of the new Curriculum (revised Sept 2020) would need to replace the older copies of the Curriculum by July 1, 2022. We have since extended that deadline to December 30, 2022. The Curriculum was updated in 2020 and is a great resource with the addition of more exercises, graphics and a detailed Appendix depicting many of the issues involving medication administration at MAP sites. The curriculum can be downloaded for free at mapmass.com or ordered from Amazon. </a:t>
            </a:r>
          </a:p>
          <a:p>
            <a:endParaRPr lang="en-US" dirty="0"/>
          </a:p>
        </p:txBody>
      </p:sp>
      <p:sp>
        <p:nvSpPr>
          <p:cNvPr id="4" name="Slide Number Placeholder 3"/>
          <p:cNvSpPr>
            <a:spLocks noGrp="1"/>
          </p:cNvSpPr>
          <p:nvPr>
            <p:ph type="sldNum" sz="quarter" idx="5"/>
          </p:nvPr>
        </p:nvSpPr>
        <p:spPr/>
        <p:txBody>
          <a:bodyPr/>
          <a:lstStyle/>
          <a:p>
            <a:fld id="{01FBDD22-1CE1-46FE-93BD-084D8291D3B3}" type="slidenum">
              <a:rPr lang="en-US" smtClean="0"/>
              <a:t>20</a:t>
            </a:fld>
            <a:endParaRPr lang="en-US" dirty="0"/>
          </a:p>
        </p:txBody>
      </p:sp>
    </p:spTree>
    <p:extLst>
      <p:ext uri="{BB962C8B-B14F-4D97-AF65-F5344CB8AC3E}">
        <p14:creationId xmlns:p14="http://schemas.microsoft.com/office/powerpoint/2010/main" val="1521540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Certification Testing Process Supplies. There have been reports of the inappropriate use of Certification Test supplies. The test supplies may not be used to practice and/or to complete the pretest component for medication administration. Test supplies may only be used for the Certification Testing Process. The supplies can be ordered from Long Term Pharmacy Solutions or assembled using the hyperlinks located at the 'D&amp;S DT MAP Certification Test' bucket at mapmass.com.</a:t>
            </a:r>
          </a:p>
          <a:p>
            <a:endParaRPr lang="en-US" dirty="0"/>
          </a:p>
        </p:txBody>
      </p:sp>
      <p:sp>
        <p:nvSpPr>
          <p:cNvPr id="4" name="Slide Number Placeholder 3"/>
          <p:cNvSpPr>
            <a:spLocks noGrp="1"/>
          </p:cNvSpPr>
          <p:nvPr>
            <p:ph type="sldNum" sz="quarter" idx="5"/>
          </p:nvPr>
        </p:nvSpPr>
        <p:spPr/>
        <p:txBody>
          <a:bodyPr/>
          <a:lstStyle/>
          <a:p>
            <a:fld id="{01FBDD22-1CE1-46FE-93BD-084D8291D3B3}" type="slidenum">
              <a:rPr lang="en-US" smtClean="0"/>
              <a:t>21</a:t>
            </a:fld>
            <a:endParaRPr lang="en-US" dirty="0"/>
          </a:p>
        </p:txBody>
      </p:sp>
    </p:spTree>
    <p:extLst>
      <p:ext uri="{BB962C8B-B14F-4D97-AF65-F5344CB8AC3E}">
        <p14:creationId xmlns:p14="http://schemas.microsoft.com/office/powerpoint/2010/main" val="2273157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MAP Policy Manual remains under revision but until it is finished, DCP DPH issues Advisories relating to pertinent issues or updates to existing MAP Policies. It is a reference requirement that the Advisories be available for review along with the MAP Policy at each MAP Registered site. Advisories can be downloaded using the MAP friendly URL, then under the heading What You Need to Know, select ‘MAP Resources’. You will see a list of all the current Advisories or updated Policies that can be easily downloaded.  For example, the most recent Advisory, which is at the top of the list on the screen, was regarding Methadone Take Home Guidance and dated 12/9/21</a:t>
            </a:r>
            <a:r>
              <a:rPr lang="en-US" dirty="0"/>
              <a:t>.</a:t>
            </a:r>
          </a:p>
        </p:txBody>
      </p:sp>
      <p:sp>
        <p:nvSpPr>
          <p:cNvPr id="4" name="Slide Number Placeholder 3"/>
          <p:cNvSpPr>
            <a:spLocks noGrp="1"/>
          </p:cNvSpPr>
          <p:nvPr>
            <p:ph type="sldNum" sz="quarter" idx="5"/>
          </p:nvPr>
        </p:nvSpPr>
        <p:spPr/>
        <p:txBody>
          <a:bodyPr/>
          <a:lstStyle/>
          <a:p>
            <a:fld id="{01FBDD22-1CE1-46FE-93BD-084D8291D3B3}" type="slidenum">
              <a:rPr lang="en-US" smtClean="0"/>
              <a:t>22</a:t>
            </a:fld>
            <a:endParaRPr lang="en-US" dirty="0"/>
          </a:p>
        </p:txBody>
      </p:sp>
    </p:spTree>
    <p:extLst>
      <p:ext uri="{BB962C8B-B14F-4D97-AF65-F5344CB8AC3E}">
        <p14:creationId xmlns:p14="http://schemas.microsoft.com/office/powerpoint/2010/main" val="1692385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Another reminder, if it is has been a while since teaching your last Certification Course, this webinar which was created last year is a great review and goes through step by step how to prepare, conduct and complete a MAP Certification course. It has a convenient table of contents at the beginning of the webinar that correlates to the slides and sections covered, if you need to only review specific training actions.</a:t>
            </a:r>
          </a:p>
          <a:p>
            <a:endParaRPr lang="en-US" dirty="0"/>
          </a:p>
        </p:txBody>
      </p:sp>
      <p:sp>
        <p:nvSpPr>
          <p:cNvPr id="4" name="Slide Number Placeholder 3"/>
          <p:cNvSpPr>
            <a:spLocks noGrp="1"/>
          </p:cNvSpPr>
          <p:nvPr>
            <p:ph type="sldNum" sz="quarter" idx="5"/>
          </p:nvPr>
        </p:nvSpPr>
        <p:spPr/>
        <p:txBody>
          <a:bodyPr/>
          <a:lstStyle/>
          <a:p>
            <a:fld id="{01FBDD22-1CE1-46FE-93BD-084D8291D3B3}" type="slidenum">
              <a:rPr lang="en-US" smtClean="0"/>
              <a:t>23</a:t>
            </a:fld>
            <a:endParaRPr lang="en-US" dirty="0"/>
          </a:p>
        </p:txBody>
      </p:sp>
    </p:spTree>
    <p:extLst>
      <p:ext uri="{BB962C8B-B14F-4D97-AF65-F5344CB8AC3E}">
        <p14:creationId xmlns:p14="http://schemas.microsoft.com/office/powerpoint/2010/main" val="1012635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we will review some Issues in the Field.</a:t>
            </a:r>
            <a:endParaRPr lang="en-US" dirty="0"/>
          </a:p>
        </p:txBody>
      </p:sp>
      <p:sp>
        <p:nvSpPr>
          <p:cNvPr id="4" name="Slide Number Placeholder 3"/>
          <p:cNvSpPr>
            <a:spLocks noGrp="1"/>
          </p:cNvSpPr>
          <p:nvPr>
            <p:ph type="sldNum" sz="quarter" idx="5"/>
          </p:nvPr>
        </p:nvSpPr>
        <p:spPr/>
        <p:txBody>
          <a:bodyPr/>
          <a:lstStyle/>
          <a:p>
            <a:fld id="{01FBDD22-1CE1-46FE-93BD-084D8291D3B3}" type="slidenum">
              <a:rPr lang="en-US" smtClean="0"/>
              <a:t>24</a:t>
            </a:fld>
            <a:endParaRPr lang="en-US" dirty="0"/>
          </a:p>
        </p:txBody>
      </p:sp>
    </p:spTree>
    <p:extLst>
      <p:ext uri="{BB962C8B-B14F-4D97-AF65-F5344CB8AC3E}">
        <p14:creationId xmlns:p14="http://schemas.microsoft.com/office/powerpoint/2010/main" val="3922266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Verifying Countable Medication Refill. There may not be another MAP staff available to verify the amount received of a Countable medication when delivered. The expectation is that as soon as another MAP staff is available, they will verify the amount and document. Staff should not leave a space for this documentation but instead it should be completed in real time</a:t>
            </a:r>
            <a:r>
              <a:rPr lang="en-US" dirty="0"/>
              <a:t>.  </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01FBDD22-1CE1-46FE-93BD-084D8291D3B3}" type="slidenum">
              <a:rPr lang="en-US" smtClean="0"/>
              <a:t>25</a:t>
            </a:fld>
            <a:endParaRPr lang="en-US" dirty="0"/>
          </a:p>
        </p:txBody>
      </p:sp>
    </p:spTree>
    <p:extLst>
      <p:ext uri="{BB962C8B-B14F-4D97-AF65-F5344CB8AC3E}">
        <p14:creationId xmlns:p14="http://schemas.microsoft.com/office/powerpoint/2010/main" val="2277276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 the screen is an example of ‘real time’ documentation. On 3/9/yr at 9:45am, John Craig documented that he received 60 tabs from the pharmacy. There was no other MAP staff on site until Sam Dowd came in later that day. On 3/9/yr at 2:30pm, Sam Dowd documented “verifying”  60 tabs received.</a:t>
            </a:r>
          </a:p>
        </p:txBody>
      </p:sp>
      <p:sp>
        <p:nvSpPr>
          <p:cNvPr id="4" name="Slide Number Placeholder 3"/>
          <p:cNvSpPr>
            <a:spLocks noGrp="1"/>
          </p:cNvSpPr>
          <p:nvPr>
            <p:ph type="sldNum" sz="quarter" idx="5"/>
          </p:nvPr>
        </p:nvSpPr>
        <p:spPr/>
        <p:txBody>
          <a:bodyPr/>
          <a:lstStyle/>
          <a:p>
            <a:fld id="{01FBDD22-1CE1-46FE-93BD-084D8291D3B3}" type="slidenum">
              <a:rPr lang="en-US" smtClean="0"/>
              <a:t>26</a:t>
            </a:fld>
            <a:endParaRPr lang="en-US" dirty="0"/>
          </a:p>
        </p:txBody>
      </p:sp>
    </p:spTree>
    <p:extLst>
      <p:ext uri="{BB962C8B-B14F-4D97-AF65-F5344CB8AC3E}">
        <p14:creationId xmlns:p14="http://schemas.microsoft.com/office/powerpoint/2010/main" val="1526455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Prescription Renewal: There has been an upward trend in medication omissions due to the HCP requiring the individual to be seen before a prescription renewal is granted.</a:t>
            </a:r>
          </a:p>
          <a:p>
            <a:pPr defTabSz="931774">
              <a:defRPr/>
            </a:pPr>
            <a:endParaRPr lang="en-US" b="1" dirty="0"/>
          </a:p>
          <a:p>
            <a:pPr defTabSz="931774">
              <a:defRPr/>
            </a:pPr>
            <a:r>
              <a:rPr lang="en-US" b="1" dirty="0"/>
              <a:t>For example, staff notice “0” refills when logging in a medication. Immediately, the HCP is contacted to request a prescription be submitted to the pharmacy. However, the HCP will provide a prescription only after the person is seen via Telehealth or in-person. As a result, there are omissions because the medication ran out prior to the office visit.</a:t>
            </a:r>
          </a:p>
          <a:p>
            <a:pPr defTabSz="931774">
              <a:defRPr/>
            </a:pPr>
            <a:r>
              <a:rPr lang="en-US" b="1" dirty="0"/>
              <a:t>Recommendations to consider include:</a:t>
            </a:r>
          </a:p>
          <a:p>
            <a:pPr marL="171450" indent="-171450" defTabSz="931774">
              <a:buFont typeface="Arial" panose="020B0604020202020204" pitchFamily="34" charset="0"/>
              <a:buChar char="•"/>
              <a:defRPr/>
            </a:pPr>
            <a:r>
              <a:rPr lang="en-US" b="1" dirty="0"/>
              <a:t>Contacting the HCP for a renewal when there is ‘1’ refill remaining instead of ‘0’.</a:t>
            </a:r>
          </a:p>
          <a:p>
            <a:pPr marL="171450" indent="-171450" defTabSz="931774">
              <a:buFont typeface="Arial" panose="020B0604020202020204" pitchFamily="34" charset="0"/>
              <a:buChar char="•"/>
              <a:defRPr/>
            </a:pPr>
            <a:r>
              <a:rPr lang="en-US" b="1" dirty="0"/>
              <a:t>Implementing a tracking system to monitor HCP appointments.</a:t>
            </a:r>
          </a:p>
          <a:p>
            <a:pPr marL="171450" indent="-171450" defTabSz="931774">
              <a:buFont typeface="Arial" panose="020B0604020202020204" pitchFamily="34" charset="0"/>
              <a:buChar char="•"/>
              <a:defRPr/>
            </a:pPr>
            <a:r>
              <a:rPr lang="en-US" b="1" dirty="0"/>
              <a:t>And when the HCP is contacted regarding the need for the refill and the HCP requests the visit, have staff inquire and obtain an HCP order to ‘hold’ the medication until the visit can take place or request a partial refill to cover the needed administrations until the visit can take place.</a:t>
            </a:r>
          </a:p>
          <a:p>
            <a:endParaRPr lang="en-US" dirty="0"/>
          </a:p>
        </p:txBody>
      </p:sp>
      <p:sp>
        <p:nvSpPr>
          <p:cNvPr id="4" name="Slide Number Placeholder 3"/>
          <p:cNvSpPr>
            <a:spLocks noGrp="1"/>
          </p:cNvSpPr>
          <p:nvPr>
            <p:ph type="sldNum" sz="quarter" idx="5"/>
          </p:nvPr>
        </p:nvSpPr>
        <p:spPr/>
        <p:txBody>
          <a:bodyPr/>
          <a:lstStyle/>
          <a:p>
            <a:fld id="{01FBDD22-1CE1-46FE-93BD-084D8291D3B3}" type="slidenum">
              <a:rPr lang="en-US" smtClean="0"/>
              <a:t>27</a:t>
            </a:fld>
            <a:endParaRPr lang="en-US" dirty="0"/>
          </a:p>
        </p:txBody>
      </p:sp>
    </p:spTree>
    <p:extLst>
      <p:ext uri="{BB962C8B-B14F-4D97-AF65-F5344CB8AC3E}">
        <p14:creationId xmlns:p14="http://schemas.microsoft.com/office/powerpoint/2010/main" val="2536331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Blank Space on an MAR: When a blank space is noted on the medication grid where the staff should have documented the medication administration status, it is not automatically considered an MOR. An omission needs to be conclusively determined as the medication may have been administered but not documented. Ways to verify an omission include reviewing the blister pack (if blister pack monitoring is used) or asking the staff responsible for the medication administration if the medication was administered.  </a:t>
            </a:r>
            <a:endParaRPr lang="en-US" b="1" dirty="0">
              <a:cs typeface="Calibri"/>
            </a:endParaRPr>
          </a:p>
          <a:p>
            <a:pPr defTabSz="931774">
              <a:defRPr/>
            </a:pPr>
            <a:r>
              <a:rPr lang="en-US" b="1" dirty="0"/>
              <a:t>If blister pack monitoring confirms that the medication was not administered or the staff verbally admits the omission, then it would be considered an omission and an MOR is submitted. However,</a:t>
            </a:r>
            <a:endParaRPr lang="en-US" b="1" dirty="0">
              <a:cs typeface="Calibri"/>
            </a:endParaRPr>
          </a:p>
          <a:p>
            <a:endParaRPr lang="en-US" dirty="0"/>
          </a:p>
        </p:txBody>
      </p:sp>
      <p:sp>
        <p:nvSpPr>
          <p:cNvPr id="4" name="Slide Number Placeholder 3"/>
          <p:cNvSpPr>
            <a:spLocks noGrp="1"/>
          </p:cNvSpPr>
          <p:nvPr>
            <p:ph type="sldNum" sz="quarter" idx="5"/>
          </p:nvPr>
        </p:nvSpPr>
        <p:spPr/>
        <p:txBody>
          <a:bodyPr/>
          <a:lstStyle/>
          <a:p>
            <a:fld id="{01FBDD22-1CE1-46FE-93BD-084D8291D3B3}" type="slidenum">
              <a:rPr lang="en-US" smtClean="0"/>
              <a:t>28</a:t>
            </a:fld>
            <a:endParaRPr lang="en-US" dirty="0"/>
          </a:p>
        </p:txBody>
      </p:sp>
    </p:spTree>
    <p:extLst>
      <p:ext uri="{BB962C8B-B14F-4D97-AF65-F5344CB8AC3E}">
        <p14:creationId xmlns:p14="http://schemas.microsoft.com/office/powerpoint/2010/main" val="1853972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Currently for DDS individuals, if it cannot be conclusively determined that the medication was </a:t>
            </a:r>
            <a:r>
              <a:rPr lang="en-US" b="1" i="1" dirty="0"/>
              <a:t>not</a:t>
            </a:r>
            <a:r>
              <a:rPr lang="en-US" b="1" dirty="0"/>
              <a:t> administered, it is a Medication Issue that requires documentation of the issue and responses to lessen the chances of the issue recurring. In this case, possible staff retraining regarding documenting administration on MARs and/or closer monitoring of MARs to discover any blank spaces in a timely manner for follow up. </a:t>
            </a:r>
          </a:p>
          <a:p>
            <a:pPr defTabSz="931774">
              <a:defRPr/>
            </a:pPr>
            <a:endParaRPr lang="en-US" b="1" dirty="0"/>
          </a:p>
          <a:p>
            <a:pPr defTabSz="931774">
              <a:defRPr/>
            </a:pPr>
            <a:r>
              <a:rPr lang="en-US" b="1" dirty="0"/>
              <a:t>For DMH, MRC and DCF individuals, this would be considered a Medication Occurrence and an MOR would need to be filed.</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01FBDD22-1CE1-46FE-93BD-084D8291D3B3}" type="slidenum">
              <a:rPr lang="en-US" smtClean="0"/>
              <a:t>29</a:t>
            </a:fld>
            <a:endParaRPr lang="en-US" dirty="0"/>
          </a:p>
        </p:txBody>
      </p:sp>
    </p:spTree>
    <p:extLst>
      <p:ext uri="{BB962C8B-B14F-4D97-AF65-F5344CB8AC3E}">
        <p14:creationId xmlns:p14="http://schemas.microsoft.com/office/powerpoint/2010/main" val="130864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will start with 'What’s New regarding the MAP Community'. </a:t>
            </a:r>
            <a:endParaRPr lang="en-US" dirty="0"/>
          </a:p>
        </p:txBody>
      </p:sp>
      <p:sp>
        <p:nvSpPr>
          <p:cNvPr id="4" name="Slide Number Placeholder 3"/>
          <p:cNvSpPr>
            <a:spLocks noGrp="1"/>
          </p:cNvSpPr>
          <p:nvPr>
            <p:ph type="sldNum" sz="quarter" idx="5"/>
          </p:nvPr>
        </p:nvSpPr>
        <p:spPr/>
        <p:txBody>
          <a:bodyPr/>
          <a:lstStyle/>
          <a:p>
            <a:fld id="{01FBDD22-1CE1-46FE-93BD-084D8291D3B3}" type="slidenum">
              <a:rPr lang="en-US" smtClean="0"/>
              <a:t>3</a:t>
            </a:fld>
            <a:endParaRPr lang="en-US" dirty="0"/>
          </a:p>
        </p:txBody>
      </p:sp>
    </p:spTree>
    <p:extLst>
      <p:ext uri="{BB962C8B-B14F-4D97-AF65-F5344CB8AC3E}">
        <p14:creationId xmlns:p14="http://schemas.microsoft.com/office/powerpoint/2010/main" val="2593034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for some information regarding D&amp;S.</a:t>
            </a:r>
            <a:endParaRPr lang="en-US" dirty="0"/>
          </a:p>
        </p:txBody>
      </p:sp>
      <p:sp>
        <p:nvSpPr>
          <p:cNvPr id="4" name="Slide Number Placeholder 3"/>
          <p:cNvSpPr>
            <a:spLocks noGrp="1"/>
          </p:cNvSpPr>
          <p:nvPr>
            <p:ph type="sldNum" sz="quarter" idx="5"/>
          </p:nvPr>
        </p:nvSpPr>
        <p:spPr/>
        <p:txBody>
          <a:bodyPr/>
          <a:lstStyle/>
          <a:p>
            <a:fld id="{01FBDD22-1CE1-46FE-93BD-084D8291D3B3}" type="slidenum">
              <a:rPr lang="en-US" smtClean="0"/>
              <a:t>30</a:t>
            </a:fld>
            <a:endParaRPr lang="en-US" dirty="0"/>
          </a:p>
        </p:txBody>
      </p:sp>
    </p:spTree>
    <p:extLst>
      <p:ext uri="{BB962C8B-B14F-4D97-AF65-F5344CB8AC3E}">
        <p14:creationId xmlns:p14="http://schemas.microsoft.com/office/powerpoint/2010/main" val="522551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When accessing TMU, you may notice your Students screen looks a little different. It was updated to include easier to use and more detailed sorting options. Simply select Filters….</a:t>
            </a:r>
            <a:endParaRPr lang="en-US" dirty="0"/>
          </a:p>
          <a:p>
            <a:endParaRPr lang="en-US" b="1" dirty="0">
              <a:cs typeface="Calibri"/>
            </a:endParaRPr>
          </a:p>
        </p:txBody>
      </p:sp>
      <p:sp>
        <p:nvSpPr>
          <p:cNvPr id="4" name="Slide Number Placeholder 3"/>
          <p:cNvSpPr>
            <a:spLocks noGrp="1"/>
          </p:cNvSpPr>
          <p:nvPr>
            <p:ph type="sldNum" sz="quarter" idx="5"/>
          </p:nvPr>
        </p:nvSpPr>
        <p:spPr/>
        <p:txBody>
          <a:bodyPr/>
          <a:lstStyle/>
          <a:p>
            <a:fld id="{01FBDD22-1CE1-46FE-93BD-084D8291D3B3}" type="slidenum">
              <a:rPr lang="en-US" smtClean="0"/>
              <a:t>31</a:t>
            </a:fld>
            <a:endParaRPr lang="en-US" dirty="0"/>
          </a:p>
        </p:txBody>
      </p:sp>
    </p:spTree>
    <p:extLst>
      <p:ext uri="{BB962C8B-B14F-4D97-AF65-F5344CB8AC3E}">
        <p14:creationId xmlns:p14="http://schemas.microsoft.com/office/powerpoint/2010/main" val="3249131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 using the drop-down menu you can select sorting options regarding Demographics, Certifications, Training or ADAs. After selecting your filters and searching your student database, you can print Certificates, a roster or complete trainings for the sorted group.</a:t>
            </a:r>
          </a:p>
        </p:txBody>
      </p:sp>
      <p:sp>
        <p:nvSpPr>
          <p:cNvPr id="4" name="Slide Number Placeholder 3"/>
          <p:cNvSpPr>
            <a:spLocks noGrp="1"/>
          </p:cNvSpPr>
          <p:nvPr>
            <p:ph type="sldNum" sz="quarter" idx="5"/>
          </p:nvPr>
        </p:nvSpPr>
        <p:spPr/>
        <p:txBody>
          <a:bodyPr/>
          <a:lstStyle/>
          <a:p>
            <a:fld id="{01FBDD22-1CE1-46FE-93BD-084D8291D3B3}" type="slidenum">
              <a:rPr lang="en-US" smtClean="0"/>
              <a:t>32</a:t>
            </a:fld>
            <a:endParaRPr lang="en-US" dirty="0"/>
          </a:p>
        </p:txBody>
      </p:sp>
    </p:spTree>
    <p:extLst>
      <p:ext uri="{BB962C8B-B14F-4D97-AF65-F5344CB8AC3E}">
        <p14:creationId xmlns:p14="http://schemas.microsoft.com/office/powerpoint/2010/main" val="3875527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Remember, each student must receive a Candidate Handbook. The Handbook is frequently updated with information regarding testing policies and procedures, so be sure to provide the most updated version to students. The latest is Version 14 Dated March 15, 2022. It can be downloaded from the D&amp;S website listed on the screen and then clicking on ‘Massachusetts MAP Testing &amp; Registry’.</a:t>
            </a:r>
          </a:p>
          <a:p>
            <a:endParaRPr lang="en-US" dirty="0"/>
          </a:p>
        </p:txBody>
      </p:sp>
      <p:sp>
        <p:nvSpPr>
          <p:cNvPr id="4" name="Slide Number Placeholder 3"/>
          <p:cNvSpPr>
            <a:spLocks noGrp="1"/>
          </p:cNvSpPr>
          <p:nvPr>
            <p:ph type="sldNum" sz="quarter" idx="5"/>
          </p:nvPr>
        </p:nvSpPr>
        <p:spPr/>
        <p:txBody>
          <a:bodyPr/>
          <a:lstStyle/>
          <a:p>
            <a:fld id="{01FBDD22-1CE1-46FE-93BD-084D8291D3B3}" type="slidenum">
              <a:rPr lang="en-US" smtClean="0"/>
              <a:t>33</a:t>
            </a:fld>
            <a:endParaRPr lang="en-US" dirty="0"/>
          </a:p>
        </p:txBody>
      </p:sp>
    </p:spTree>
    <p:extLst>
      <p:ext uri="{BB962C8B-B14F-4D97-AF65-F5344CB8AC3E}">
        <p14:creationId xmlns:p14="http://schemas.microsoft.com/office/powerpoint/2010/main" val="2587256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The D&amp;S Massachusetts Team has identified the most recent testing issues.  The initials staff use to document medication administration must be the same first letters of the legal name used for identification purposes.  For instance, if the staff is referred to as 'Peggy' by her coworkers and friends, however her legal name is 'Margaret Jones', 'MJ' must be used when documenting, not 'PJ'. If the initials used do not match the legal name, the med sheet is marked as incorrect. </a:t>
            </a:r>
            <a:endParaRPr lang="en-US" dirty="0"/>
          </a:p>
          <a:p>
            <a:pPr>
              <a:defRPr/>
            </a:pPr>
            <a:endParaRPr lang="en-US" b="1" dirty="0"/>
          </a:p>
          <a:p>
            <a:pPr>
              <a:defRPr/>
            </a:pPr>
            <a:r>
              <a:rPr lang="en-US" b="1" dirty="0"/>
              <a:t>When staff are documenting their signature on the Count Sheet page, a signature is defined as a full first and last name; the use of staff's initials is not acceptable and if used in place of a signature is marked as incorrect.   </a:t>
            </a:r>
            <a:endParaRPr lang="en-US" dirty="0"/>
          </a:p>
          <a:p>
            <a:pPr>
              <a:defRPr/>
            </a:pPr>
            <a:endParaRPr lang="en-US" b="1" dirty="0"/>
          </a:p>
          <a:p>
            <a:pPr>
              <a:defRPr/>
            </a:pPr>
            <a:r>
              <a:rPr lang="en-US" b="1" dirty="0"/>
              <a:t>All documentation must be legible.  A Tester will not 'interpret' what a staff meant to write; the documentation is marked as incorrect.</a:t>
            </a:r>
            <a:endParaRPr lang="en-US" dirty="0">
              <a:cs typeface="Calibri"/>
            </a:endParaRPr>
          </a:p>
        </p:txBody>
      </p:sp>
      <p:sp>
        <p:nvSpPr>
          <p:cNvPr id="4" name="Slide Number Placeholder 3"/>
          <p:cNvSpPr>
            <a:spLocks noGrp="1"/>
          </p:cNvSpPr>
          <p:nvPr>
            <p:ph type="sldNum" sz="quarter" idx="5"/>
          </p:nvPr>
        </p:nvSpPr>
        <p:spPr/>
        <p:txBody>
          <a:bodyPr/>
          <a:lstStyle/>
          <a:p>
            <a:fld id="{01FBDD22-1CE1-46FE-93BD-084D8291D3B3}" type="slidenum">
              <a:rPr lang="en-US" smtClean="0"/>
              <a:t>34</a:t>
            </a:fld>
            <a:endParaRPr lang="en-US" dirty="0"/>
          </a:p>
        </p:txBody>
      </p:sp>
    </p:spTree>
    <p:extLst>
      <p:ext uri="{BB962C8B-B14F-4D97-AF65-F5344CB8AC3E}">
        <p14:creationId xmlns:p14="http://schemas.microsoft.com/office/powerpoint/2010/main" val="31469070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Additional issues involve spelling and incomplete documentation.  Remind students to copy the information exactly as written.  Misspelling the 'route' continues to be an issue.  If staff spell numbers for the amount of medication on hand and the amount left, this is acceptable as long as the word is spelled correctly.  If an incomplete time is documented, the time is marked as incorrect.</a:t>
            </a:r>
            <a:endParaRPr lang="en-US" b="1" dirty="0">
              <a:cs typeface="Calibri"/>
            </a:endParaRPr>
          </a:p>
        </p:txBody>
      </p:sp>
      <p:sp>
        <p:nvSpPr>
          <p:cNvPr id="4" name="Slide Number Placeholder 3"/>
          <p:cNvSpPr>
            <a:spLocks noGrp="1"/>
          </p:cNvSpPr>
          <p:nvPr>
            <p:ph type="sldNum" sz="quarter" idx="5"/>
          </p:nvPr>
        </p:nvSpPr>
        <p:spPr/>
        <p:txBody>
          <a:bodyPr/>
          <a:lstStyle/>
          <a:p>
            <a:fld id="{01FBDD22-1CE1-46FE-93BD-084D8291D3B3}" type="slidenum">
              <a:rPr lang="en-US" smtClean="0"/>
              <a:t>35</a:t>
            </a:fld>
            <a:endParaRPr lang="en-US" dirty="0"/>
          </a:p>
        </p:txBody>
      </p:sp>
    </p:spTree>
    <p:extLst>
      <p:ext uri="{BB962C8B-B14F-4D97-AF65-F5344CB8AC3E}">
        <p14:creationId xmlns:p14="http://schemas.microsoft.com/office/powerpoint/2010/main" val="4131514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biggest issue identified by D&amp;S by far involves the Medication Administration Process demonstration. In general, many candidates do not point to where information is found and/or verbalize the 5 Rights as they complete the 3 Checks.  </a:t>
            </a:r>
            <a:endParaRPr lang="en-US" dirty="0"/>
          </a:p>
          <a:p>
            <a:endParaRPr lang="en-US" b="1" dirty="0"/>
          </a:p>
          <a:p>
            <a:r>
              <a:rPr lang="en-US" b="1" dirty="0"/>
              <a:t>Many times, the person's name is not verbalized and pointed out during Check 2 and Check 3. Other times, the name is stated from memory and the entire time the candidate's hand is hovering over the lower portion of the med sheet.  </a:t>
            </a:r>
            <a:endParaRPr lang="en-US" dirty="0"/>
          </a:p>
          <a:p>
            <a:endParaRPr lang="en-US" b="1" dirty="0"/>
          </a:p>
          <a:p>
            <a:r>
              <a:rPr lang="en-US" b="1" dirty="0"/>
              <a:t>Another repeat mistake involves completing Check 3 before popping the medication or staff complete a Silent Check instead of Check 3 after popping the medication.  Finally, some candidates simply don't make comparisons and just randomly say things. </a:t>
            </a:r>
            <a:endParaRPr lang="en-US" dirty="0"/>
          </a:p>
          <a:p>
            <a:endParaRPr lang="en-US" b="1" dirty="0"/>
          </a:p>
          <a:p>
            <a:r>
              <a:rPr lang="en-US" b="1" dirty="0"/>
              <a:t>Please use this information to enhance your training and practice session of the Medication Administration Process for improved testing outcomes.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1FBDD22-1CE1-46FE-93BD-084D8291D3B3}" type="slidenum">
              <a:rPr lang="en-US" smtClean="0"/>
              <a:t>36</a:t>
            </a:fld>
            <a:endParaRPr lang="en-US" dirty="0"/>
          </a:p>
        </p:txBody>
      </p:sp>
    </p:spTree>
    <p:extLst>
      <p:ext uri="{BB962C8B-B14F-4D97-AF65-F5344CB8AC3E}">
        <p14:creationId xmlns:p14="http://schemas.microsoft.com/office/powerpoint/2010/main" val="3142753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And finally</a:t>
            </a:r>
            <a:r>
              <a:rPr lang="en-US" b="1" dirty="0">
                <a:cs typeface="Calibri"/>
              </a:rPr>
              <a:t>, D&amp;S has asked Onsite Test Proctors to assist with improving the clarity of documents sent to D&amp;S for grading.  One suggestion is to place the document on a flat surface to photograph.  It is also preferred that each document is photographed separately. </a:t>
            </a:r>
          </a:p>
        </p:txBody>
      </p:sp>
      <p:sp>
        <p:nvSpPr>
          <p:cNvPr id="4" name="Slide Number Placeholder 3"/>
          <p:cNvSpPr>
            <a:spLocks noGrp="1"/>
          </p:cNvSpPr>
          <p:nvPr>
            <p:ph type="sldNum" sz="quarter" idx="5"/>
          </p:nvPr>
        </p:nvSpPr>
        <p:spPr/>
        <p:txBody>
          <a:bodyPr/>
          <a:lstStyle/>
          <a:p>
            <a:fld id="{01FBDD22-1CE1-46FE-93BD-084D8291D3B3}" type="slidenum">
              <a:rPr lang="en-US" smtClean="0"/>
              <a:t>37</a:t>
            </a:fld>
            <a:endParaRPr lang="en-US" dirty="0"/>
          </a:p>
        </p:txBody>
      </p:sp>
    </p:spTree>
    <p:extLst>
      <p:ext uri="{BB962C8B-B14F-4D97-AF65-F5344CB8AC3E}">
        <p14:creationId xmlns:p14="http://schemas.microsoft.com/office/powerpoint/2010/main" val="2587413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last topic is Updates. In the previous webinar, two new online courses were mentioned as in process of development.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BDD22-1CE1-46FE-93BD-084D8291D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9400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first course, Management of a MAP Medication System, is designed for MAP Certified Site Supervisors. The course identifies the four specific responsibilities of a Site Supervisor and much more.  The course takes approximately 3 hours and 15 minutes to read every page and do every activity.  It concludes with a 1-hour Tech Assist Tool webinar overview.  A 'Certificate of Achievement' is available upon completion of the course.  Supervisors or interested parties can go to the mapmass website and the registration information is in the blue bar at the top of the homepage.</a:t>
            </a:r>
          </a:p>
          <a:p>
            <a:endParaRPr lang="en-US" b="1" dirty="0">
              <a:cs typeface="Calibri"/>
            </a:endParaRPr>
          </a:p>
          <a:p>
            <a:r>
              <a:rPr lang="en-US" b="1" dirty="0">
                <a:cs typeface="Calibri"/>
              </a:rPr>
              <a:t>Licensed staff may also find the course beneficial.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BDD22-1CE1-46FE-93BD-084D8291D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037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Carolyn Whittemore, the former DDS Central West MAP Coordinator is now the DPH Clinical Reviewer.  Carminda Andrade, the former DCF MAP Coordinator is now the DMH MAP Director. Also, Smita Chirayath is the new DDS Northeast Regional MAP Coordinator. We welcome them all in their new roles.</a:t>
            </a:r>
          </a:p>
        </p:txBody>
      </p:sp>
      <p:sp>
        <p:nvSpPr>
          <p:cNvPr id="4" name="Slide Number Placeholder 3"/>
          <p:cNvSpPr>
            <a:spLocks noGrp="1"/>
          </p:cNvSpPr>
          <p:nvPr>
            <p:ph type="sldNum" sz="quarter" idx="5"/>
          </p:nvPr>
        </p:nvSpPr>
        <p:spPr/>
        <p:txBody>
          <a:bodyPr/>
          <a:lstStyle/>
          <a:p>
            <a:fld id="{01FBDD22-1CE1-46FE-93BD-084D8291D3B3}" type="slidenum">
              <a:rPr lang="en-US" smtClean="0"/>
              <a:t>4</a:t>
            </a:fld>
            <a:endParaRPr lang="en-US" dirty="0"/>
          </a:p>
        </p:txBody>
      </p:sp>
    </p:spTree>
    <p:extLst>
      <p:ext uri="{BB962C8B-B14F-4D97-AF65-F5344CB8AC3E}">
        <p14:creationId xmlns:p14="http://schemas.microsoft.com/office/powerpoint/2010/main" val="5739796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second course, the Overview of the Medication Administration program is for anyone interested in general information about the Medication Administration Program.  An announcement will be sent out prior to the launch date, with information regarding how interested parties can register for the course.</a:t>
            </a:r>
            <a:br>
              <a:rPr lang="en-US" b="1" dirty="0">
                <a:cs typeface="+mn-lt"/>
              </a:rPr>
            </a:br>
            <a:endParaRPr lang="en-US" dirty="0"/>
          </a:p>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BDD22-1CE1-46FE-93BD-084D8291D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6931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Also mentioned in the last webinar, the requirement of a 'Blended' MAP Certification Training continues to be under review by the MAP Administrators.  A set of guidelines and optional PowerPoint training material will be posted on the mapmass website once finalized.</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1FBDD22-1CE1-46FE-93BD-084D8291D3B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618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Removing the transcription test component requirement from the MAP Certification Testing Process continues to be under review by the MAP Administrators. </a:t>
            </a:r>
          </a:p>
          <a:p>
            <a:endParaRPr lang="en-US" b="1" dirty="0">
              <a:cs typeface="Calibri"/>
            </a:endParaRPr>
          </a:p>
          <a:p>
            <a:r>
              <a:rPr lang="en-US" b="1" dirty="0">
                <a:cs typeface="Calibri"/>
              </a:rPr>
              <a:t>Once removed, Certified staff responsible for transcribing, posting and verifying and monthly accuracy checks, will receive training from the Service Provider specific to the system used in their organization.</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1FBDD22-1CE1-46FE-93BD-084D8291D3B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6780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Shortening the training and testing timelines continues to be under review by the MAP Administrators. </a:t>
            </a:r>
          </a:p>
          <a:p>
            <a:endParaRPr lang="en-US" b="1" dirty="0"/>
          </a:p>
          <a:p>
            <a:r>
              <a:rPr lang="en-US" b="1" dirty="0"/>
              <a:t>The proposal is based on statistics reflecting that staff have a higher probability of finishing their MAP Certification training and successfully passing the Certification tests when completed in a shorter timeframe. </a:t>
            </a:r>
          </a:p>
          <a:p>
            <a:endParaRPr lang="en-US"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1FBDD22-1CE1-46FE-93BD-084D8291D3B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1908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MAP flexibilities that were created during the COVID-19 emergency period to reduce barriers have been extended to December 31, 2022, and others continue to have waiver opportunities. The most current information is listed by date of order, notice, or advisory by accessing the MAP friendly URL, listed on the screen and then selecting ‘What’s New: MAP Recent News’.</a:t>
            </a:r>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1FBDD22-1CE1-46FE-93BD-084D8291D3B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0806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Electronic Health Record Work Group developed a specification document that listed the required components for an Electronic Health Record EHR or </a:t>
            </a:r>
            <a:r>
              <a:rPr lang="en-US" b="1" dirty="0" err="1"/>
              <a:t>eMAR</a:t>
            </a:r>
            <a:r>
              <a:rPr lang="en-US" b="1" dirty="0"/>
              <a:t> to meet MAP Policy Requirements. It was distributed in anticipation of starting a Pilot Program, however, the project is currently on hold while a DPH funded consultant reviews MAP Policies for safety and efficiency. This could lead to significant changes in the specification document.</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1FBDD22-1CE1-46FE-93BD-084D8291D3B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0945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concludes the July 2022 MAP Trainer webinar. If you have any questions regarding topics presented today, please contact your area or regional MAP Coordinator.</a:t>
            </a:r>
          </a:p>
          <a:p>
            <a:endParaRPr lang="en-US" b="1" dirty="0"/>
          </a:p>
          <a:p>
            <a:r>
              <a:rPr lang="en-US" b="1" dirty="0"/>
              <a:t>The next MAP Trainer Webinar</a:t>
            </a:r>
            <a:r>
              <a:rPr lang="en-US" b="1" baseline="0" dirty="0"/>
              <a:t> will be in the Fall or </a:t>
            </a:r>
            <a:r>
              <a:rPr lang="en-US" b="1" dirty="0"/>
              <a:t>Winter</a:t>
            </a:r>
            <a:r>
              <a:rPr lang="en-US" b="1" baseline="0" dirty="0"/>
              <a:t> of 2022.</a:t>
            </a:r>
            <a:endParaRPr lang="en-US" b="1" dirty="0"/>
          </a:p>
          <a:p>
            <a:endParaRPr lang="en-US" dirty="0"/>
          </a:p>
        </p:txBody>
      </p:sp>
      <p:sp>
        <p:nvSpPr>
          <p:cNvPr id="4" name="Slide Number Placeholder 3"/>
          <p:cNvSpPr>
            <a:spLocks noGrp="1"/>
          </p:cNvSpPr>
          <p:nvPr>
            <p:ph type="sldNum" sz="quarter" idx="5"/>
          </p:nvPr>
        </p:nvSpPr>
        <p:spPr/>
        <p:txBody>
          <a:bodyPr/>
          <a:lstStyle/>
          <a:p>
            <a:fld id="{01FBDD22-1CE1-46FE-93BD-084D8291D3B3}" type="slidenum">
              <a:rPr lang="en-US" smtClean="0"/>
              <a:t>46</a:t>
            </a:fld>
            <a:endParaRPr lang="en-US" dirty="0"/>
          </a:p>
        </p:txBody>
      </p:sp>
    </p:spTree>
    <p:extLst>
      <p:ext uri="{BB962C8B-B14F-4D97-AF65-F5344CB8AC3E}">
        <p14:creationId xmlns:p14="http://schemas.microsoft.com/office/powerpoint/2010/main" val="359387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Their contact information can be found on the updated MAP State Agency Contact List. Historically, the list was referred to as the MAP Organizational Chart and an updated copy was attached to the Trainer webinars. Moving forward, the most current MAP State Agency Contact List can be found at mapmass.com by clicking on the bucket titled 'MAP Information'.</a:t>
            </a:r>
          </a:p>
        </p:txBody>
      </p:sp>
      <p:sp>
        <p:nvSpPr>
          <p:cNvPr id="4" name="Slide Number Placeholder 3"/>
          <p:cNvSpPr>
            <a:spLocks noGrp="1"/>
          </p:cNvSpPr>
          <p:nvPr>
            <p:ph type="sldNum" sz="quarter" idx="5"/>
          </p:nvPr>
        </p:nvSpPr>
        <p:spPr/>
        <p:txBody>
          <a:bodyPr/>
          <a:lstStyle/>
          <a:p>
            <a:fld id="{01FBDD22-1CE1-46FE-93BD-084D8291D3B3}" type="slidenum">
              <a:rPr lang="en-US" smtClean="0"/>
              <a:t>5</a:t>
            </a:fld>
            <a:endParaRPr lang="en-US" dirty="0"/>
          </a:p>
        </p:txBody>
      </p:sp>
    </p:spTree>
    <p:extLst>
      <p:ext uri="{BB962C8B-B14F-4D97-AF65-F5344CB8AC3E}">
        <p14:creationId xmlns:p14="http://schemas.microsoft.com/office/powerpoint/2010/main" val="3690129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After selecting 'Find out More', you can access any recent MAP Announcements and Information. Select ‘Information’ to see the available options. </a:t>
            </a:r>
          </a:p>
          <a:p>
            <a:endParaRPr lang="en-US" dirty="0"/>
          </a:p>
        </p:txBody>
      </p:sp>
      <p:sp>
        <p:nvSpPr>
          <p:cNvPr id="4" name="Slide Number Placeholder 3"/>
          <p:cNvSpPr>
            <a:spLocks noGrp="1"/>
          </p:cNvSpPr>
          <p:nvPr>
            <p:ph type="sldNum" sz="quarter" idx="5"/>
          </p:nvPr>
        </p:nvSpPr>
        <p:spPr/>
        <p:txBody>
          <a:bodyPr/>
          <a:lstStyle/>
          <a:p>
            <a:fld id="{01FBDD22-1CE1-46FE-93BD-084D8291D3B3}" type="slidenum">
              <a:rPr lang="en-US" smtClean="0"/>
              <a:t>6</a:t>
            </a:fld>
            <a:endParaRPr lang="en-US" dirty="0"/>
          </a:p>
        </p:txBody>
      </p:sp>
    </p:spTree>
    <p:extLst>
      <p:ext uri="{BB962C8B-B14F-4D97-AF65-F5344CB8AC3E}">
        <p14:creationId xmlns:p14="http://schemas.microsoft.com/office/powerpoint/2010/main" val="2718663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on the 'MAP State Agency Contact List' to view the most current MAP State Agency Contacts.</a:t>
            </a:r>
          </a:p>
          <a:p>
            <a:endParaRPr lang="en-US" dirty="0"/>
          </a:p>
        </p:txBody>
      </p:sp>
      <p:sp>
        <p:nvSpPr>
          <p:cNvPr id="4" name="Slide Number Placeholder 3"/>
          <p:cNvSpPr>
            <a:spLocks noGrp="1"/>
          </p:cNvSpPr>
          <p:nvPr>
            <p:ph type="sldNum" sz="quarter" idx="5"/>
          </p:nvPr>
        </p:nvSpPr>
        <p:spPr/>
        <p:txBody>
          <a:bodyPr/>
          <a:lstStyle/>
          <a:p>
            <a:fld id="{01FBDD22-1CE1-46FE-93BD-084D8291D3B3}" type="slidenum">
              <a:rPr lang="en-US" smtClean="0"/>
              <a:t>7</a:t>
            </a:fld>
            <a:endParaRPr lang="en-US" dirty="0"/>
          </a:p>
        </p:txBody>
      </p:sp>
    </p:spTree>
    <p:extLst>
      <p:ext uri="{BB962C8B-B14F-4D97-AF65-F5344CB8AC3E}">
        <p14:creationId xmlns:p14="http://schemas.microsoft.com/office/powerpoint/2010/main" val="782699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list will be updated as needed.</a:t>
            </a:r>
          </a:p>
        </p:txBody>
      </p:sp>
      <p:sp>
        <p:nvSpPr>
          <p:cNvPr id="4" name="Slide Number Placeholder 3"/>
          <p:cNvSpPr>
            <a:spLocks noGrp="1"/>
          </p:cNvSpPr>
          <p:nvPr>
            <p:ph type="sldNum" sz="quarter" idx="5"/>
          </p:nvPr>
        </p:nvSpPr>
        <p:spPr/>
        <p:txBody>
          <a:bodyPr/>
          <a:lstStyle/>
          <a:p>
            <a:fld id="{01FBDD22-1CE1-46FE-93BD-084D8291D3B3}" type="slidenum">
              <a:rPr lang="en-US" smtClean="0"/>
              <a:t>8</a:t>
            </a:fld>
            <a:endParaRPr lang="en-US" dirty="0"/>
          </a:p>
        </p:txBody>
      </p:sp>
    </p:spTree>
    <p:extLst>
      <p:ext uri="{BB962C8B-B14F-4D97-AF65-F5344CB8AC3E}">
        <p14:creationId xmlns:p14="http://schemas.microsoft.com/office/powerpoint/2010/main" val="2631812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ERG is an independent consulting firm, contracted by DPH to evaluate the Medication Administration Program.  The evaluation started in March 2022 and will continue through August 2022.  Following the evaluation, ERG will prepare a report to include findings and recommendations.</a:t>
            </a:r>
            <a:endParaRPr lang="en-US" b="1" dirty="0">
              <a:cs typeface="Calibri"/>
            </a:endParaRPr>
          </a:p>
        </p:txBody>
      </p:sp>
      <p:sp>
        <p:nvSpPr>
          <p:cNvPr id="4" name="Slide Number Placeholder 3"/>
          <p:cNvSpPr>
            <a:spLocks noGrp="1"/>
          </p:cNvSpPr>
          <p:nvPr>
            <p:ph type="sldNum" sz="quarter" idx="5"/>
          </p:nvPr>
        </p:nvSpPr>
        <p:spPr/>
        <p:txBody>
          <a:bodyPr/>
          <a:lstStyle/>
          <a:p>
            <a:fld id="{01FBDD22-1CE1-46FE-93BD-084D8291D3B3}" type="slidenum">
              <a:rPr lang="en-US" smtClean="0"/>
              <a:t>9</a:t>
            </a:fld>
            <a:endParaRPr lang="en-US" dirty="0"/>
          </a:p>
        </p:txBody>
      </p:sp>
    </p:spTree>
    <p:extLst>
      <p:ext uri="{BB962C8B-B14F-4D97-AF65-F5344CB8AC3E}">
        <p14:creationId xmlns:p14="http://schemas.microsoft.com/office/powerpoint/2010/main" val="2776505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6404E-CF51-47AF-9FFD-A9EB4BB74C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652786-BE7D-43E8-9610-F3536285DD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F190F2-635C-451F-BCD2-8467698A4B4B}"/>
              </a:ext>
            </a:extLst>
          </p:cNvPr>
          <p:cNvSpPr>
            <a:spLocks noGrp="1"/>
          </p:cNvSpPr>
          <p:nvPr>
            <p:ph type="dt" sz="half" idx="10"/>
          </p:nvPr>
        </p:nvSpPr>
        <p:spPr/>
        <p:txBody>
          <a:bodyPr/>
          <a:lstStyle/>
          <a:p>
            <a:fld id="{3651613C-BF8F-4EBC-BF32-E45D56F5600F}" type="datetimeFigureOut">
              <a:rPr lang="en-US" smtClean="0"/>
              <a:t>7/28/2022</a:t>
            </a:fld>
            <a:endParaRPr lang="en-US" dirty="0"/>
          </a:p>
        </p:txBody>
      </p:sp>
      <p:sp>
        <p:nvSpPr>
          <p:cNvPr id="5" name="Footer Placeholder 4">
            <a:extLst>
              <a:ext uri="{FF2B5EF4-FFF2-40B4-BE49-F238E27FC236}">
                <a16:creationId xmlns:a16="http://schemas.microsoft.com/office/drawing/2014/main" id="{AB4769D6-4E93-4256-AD12-8BECCC6D8B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736F91-A9E6-42DA-9B92-A094C161F22C}"/>
              </a:ext>
            </a:extLst>
          </p:cNvPr>
          <p:cNvSpPr>
            <a:spLocks noGrp="1"/>
          </p:cNvSpPr>
          <p:nvPr>
            <p:ph type="sldNum" sz="quarter" idx="12"/>
          </p:nvPr>
        </p:nvSpPr>
        <p:spPr/>
        <p:txBody>
          <a:bodyPr/>
          <a:lstStyle/>
          <a:p>
            <a:fld id="{4CD37E15-FD6A-4F43-946E-522168ED258B}" type="slidenum">
              <a:rPr lang="en-US" smtClean="0"/>
              <a:t>‹#›</a:t>
            </a:fld>
            <a:endParaRPr lang="en-US" dirty="0"/>
          </a:p>
        </p:txBody>
      </p:sp>
    </p:spTree>
    <p:extLst>
      <p:ext uri="{BB962C8B-B14F-4D97-AF65-F5344CB8AC3E}">
        <p14:creationId xmlns:p14="http://schemas.microsoft.com/office/powerpoint/2010/main" val="1872606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64BF-5E46-4C07-AA48-853F441E53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1EF92D-1D6C-4CCF-B8EE-A6F019BACC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D16B21-2AC4-4C7F-A3DA-14E79DAFEA75}"/>
              </a:ext>
            </a:extLst>
          </p:cNvPr>
          <p:cNvSpPr>
            <a:spLocks noGrp="1"/>
          </p:cNvSpPr>
          <p:nvPr>
            <p:ph type="dt" sz="half" idx="10"/>
          </p:nvPr>
        </p:nvSpPr>
        <p:spPr/>
        <p:txBody>
          <a:bodyPr/>
          <a:lstStyle/>
          <a:p>
            <a:fld id="{3651613C-BF8F-4EBC-BF32-E45D56F5600F}" type="datetimeFigureOut">
              <a:rPr lang="en-US" smtClean="0"/>
              <a:t>7/28/2022</a:t>
            </a:fld>
            <a:endParaRPr lang="en-US" dirty="0"/>
          </a:p>
        </p:txBody>
      </p:sp>
      <p:sp>
        <p:nvSpPr>
          <p:cNvPr id="5" name="Footer Placeholder 4">
            <a:extLst>
              <a:ext uri="{FF2B5EF4-FFF2-40B4-BE49-F238E27FC236}">
                <a16:creationId xmlns:a16="http://schemas.microsoft.com/office/drawing/2014/main" id="{4C80DDE3-C85A-4B49-A6FF-4D96926FB2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0C7B97-53A6-4F24-9744-458D33DB017B}"/>
              </a:ext>
            </a:extLst>
          </p:cNvPr>
          <p:cNvSpPr>
            <a:spLocks noGrp="1"/>
          </p:cNvSpPr>
          <p:nvPr>
            <p:ph type="sldNum" sz="quarter" idx="12"/>
          </p:nvPr>
        </p:nvSpPr>
        <p:spPr/>
        <p:txBody>
          <a:bodyPr/>
          <a:lstStyle/>
          <a:p>
            <a:fld id="{4CD37E15-FD6A-4F43-946E-522168ED258B}" type="slidenum">
              <a:rPr lang="en-US" smtClean="0"/>
              <a:t>‹#›</a:t>
            </a:fld>
            <a:endParaRPr lang="en-US" dirty="0"/>
          </a:p>
        </p:txBody>
      </p:sp>
    </p:spTree>
    <p:extLst>
      <p:ext uri="{BB962C8B-B14F-4D97-AF65-F5344CB8AC3E}">
        <p14:creationId xmlns:p14="http://schemas.microsoft.com/office/powerpoint/2010/main" val="3993949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6ECE3B-EE89-4E4D-B174-12B5E41F22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B0BBB-83CC-4FC3-8349-F3C2401BE6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25065-50DF-4DCA-875A-AE050CF0D4CF}"/>
              </a:ext>
            </a:extLst>
          </p:cNvPr>
          <p:cNvSpPr>
            <a:spLocks noGrp="1"/>
          </p:cNvSpPr>
          <p:nvPr>
            <p:ph type="dt" sz="half" idx="10"/>
          </p:nvPr>
        </p:nvSpPr>
        <p:spPr/>
        <p:txBody>
          <a:bodyPr/>
          <a:lstStyle/>
          <a:p>
            <a:fld id="{3651613C-BF8F-4EBC-BF32-E45D56F5600F}" type="datetimeFigureOut">
              <a:rPr lang="en-US" smtClean="0"/>
              <a:t>7/28/2022</a:t>
            </a:fld>
            <a:endParaRPr lang="en-US" dirty="0"/>
          </a:p>
        </p:txBody>
      </p:sp>
      <p:sp>
        <p:nvSpPr>
          <p:cNvPr id="5" name="Footer Placeholder 4">
            <a:extLst>
              <a:ext uri="{FF2B5EF4-FFF2-40B4-BE49-F238E27FC236}">
                <a16:creationId xmlns:a16="http://schemas.microsoft.com/office/drawing/2014/main" id="{FBC79DF1-4664-4613-B51E-4E73538619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20873A-8FCF-4FC5-8E58-E58E36D8527A}"/>
              </a:ext>
            </a:extLst>
          </p:cNvPr>
          <p:cNvSpPr>
            <a:spLocks noGrp="1"/>
          </p:cNvSpPr>
          <p:nvPr>
            <p:ph type="sldNum" sz="quarter" idx="12"/>
          </p:nvPr>
        </p:nvSpPr>
        <p:spPr/>
        <p:txBody>
          <a:bodyPr/>
          <a:lstStyle/>
          <a:p>
            <a:fld id="{4CD37E15-FD6A-4F43-946E-522168ED258B}" type="slidenum">
              <a:rPr lang="en-US" smtClean="0"/>
              <a:t>‹#›</a:t>
            </a:fld>
            <a:endParaRPr lang="en-US" dirty="0"/>
          </a:p>
        </p:txBody>
      </p:sp>
    </p:spTree>
    <p:extLst>
      <p:ext uri="{BB962C8B-B14F-4D97-AF65-F5344CB8AC3E}">
        <p14:creationId xmlns:p14="http://schemas.microsoft.com/office/powerpoint/2010/main" val="1322682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ACEB-2F08-4A5B-AEB4-2CC12BD3D5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4331C4-F6ED-409D-8E5D-835CD1C4C9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57662-8DDE-4A6B-9619-01B75CCB10E0}"/>
              </a:ext>
            </a:extLst>
          </p:cNvPr>
          <p:cNvSpPr>
            <a:spLocks noGrp="1"/>
          </p:cNvSpPr>
          <p:nvPr>
            <p:ph type="dt" sz="half" idx="10"/>
          </p:nvPr>
        </p:nvSpPr>
        <p:spPr/>
        <p:txBody>
          <a:bodyPr/>
          <a:lstStyle/>
          <a:p>
            <a:fld id="{3651613C-BF8F-4EBC-BF32-E45D56F5600F}" type="datetimeFigureOut">
              <a:rPr lang="en-US" smtClean="0"/>
              <a:t>7/28/2022</a:t>
            </a:fld>
            <a:endParaRPr lang="en-US" dirty="0"/>
          </a:p>
        </p:txBody>
      </p:sp>
      <p:sp>
        <p:nvSpPr>
          <p:cNvPr id="5" name="Footer Placeholder 4">
            <a:extLst>
              <a:ext uri="{FF2B5EF4-FFF2-40B4-BE49-F238E27FC236}">
                <a16:creationId xmlns:a16="http://schemas.microsoft.com/office/drawing/2014/main" id="{7ADA6576-794F-4EC6-9126-847625F8D4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A5D39B-47C0-4D2D-8E31-6697A702632A}"/>
              </a:ext>
            </a:extLst>
          </p:cNvPr>
          <p:cNvSpPr>
            <a:spLocks noGrp="1"/>
          </p:cNvSpPr>
          <p:nvPr>
            <p:ph type="sldNum" sz="quarter" idx="12"/>
          </p:nvPr>
        </p:nvSpPr>
        <p:spPr/>
        <p:txBody>
          <a:bodyPr/>
          <a:lstStyle/>
          <a:p>
            <a:fld id="{4CD37E15-FD6A-4F43-946E-522168ED258B}" type="slidenum">
              <a:rPr lang="en-US" smtClean="0"/>
              <a:t>‹#›</a:t>
            </a:fld>
            <a:endParaRPr lang="en-US" dirty="0"/>
          </a:p>
        </p:txBody>
      </p:sp>
    </p:spTree>
    <p:extLst>
      <p:ext uri="{BB962C8B-B14F-4D97-AF65-F5344CB8AC3E}">
        <p14:creationId xmlns:p14="http://schemas.microsoft.com/office/powerpoint/2010/main" val="275252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8078A-1C43-4E2B-895E-BEDA94289E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71B8F1-87AB-4EE4-91FF-39BB9B0485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C56DBB-0702-4906-9B15-392EBA2F869C}"/>
              </a:ext>
            </a:extLst>
          </p:cNvPr>
          <p:cNvSpPr>
            <a:spLocks noGrp="1"/>
          </p:cNvSpPr>
          <p:nvPr>
            <p:ph type="dt" sz="half" idx="10"/>
          </p:nvPr>
        </p:nvSpPr>
        <p:spPr/>
        <p:txBody>
          <a:bodyPr/>
          <a:lstStyle/>
          <a:p>
            <a:fld id="{3651613C-BF8F-4EBC-BF32-E45D56F5600F}" type="datetimeFigureOut">
              <a:rPr lang="en-US" smtClean="0"/>
              <a:t>7/28/2022</a:t>
            </a:fld>
            <a:endParaRPr lang="en-US" dirty="0"/>
          </a:p>
        </p:txBody>
      </p:sp>
      <p:sp>
        <p:nvSpPr>
          <p:cNvPr id="5" name="Footer Placeholder 4">
            <a:extLst>
              <a:ext uri="{FF2B5EF4-FFF2-40B4-BE49-F238E27FC236}">
                <a16:creationId xmlns:a16="http://schemas.microsoft.com/office/drawing/2014/main" id="{62D0C0B6-EA41-4FF3-AC03-45DBDE2A38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933889-ED2B-43B9-BCE1-A9F0623ACFAA}"/>
              </a:ext>
            </a:extLst>
          </p:cNvPr>
          <p:cNvSpPr>
            <a:spLocks noGrp="1"/>
          </p:cNvSpPr>
          <p:nvPr>
            <p:ph type="sldNum" sz="quarter" idx="12"/>
          </p:nvPr>
        </p:nvSpPr>
        <p:spPr/>
        <p:txBody>
          <a:bodyPr/>
          <a:lstStyle/>
          <a:p>
            <a:fld id="{4CD37E15-FD6A-4F43-946E-522168ED258B}" type="slidenum">
              <a:rPr lang="en-US" smtClean="0"/>
              <a:t>‹#›</a:t>
            </a:fld>
            <a:endParaRPr lang="en-US" dirty="0"/>
          </a:p>
        </p:txBody>
      </p:sp>
    </p:spTree>
    <p:extLst>
      <p:ext uri="{BB962C8B-B14F-4D97-AF65-F5344CB8AC3E}">
        <p14:creationId xmlns:p14="http://schemas.microsoft.com/office/powerpoint/2010/main" val="338081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3CE25-D329-4295-A653-FCE0B4DA49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DCED1B-5215-4A62-A198-85760BB369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9C8942-31F8-4863-9910-6811BD5A00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E6BE58-EA52-43BC-B966-6627AF1A88C8}"/>
              </a:ext>
            </a:extLst>
          </p:cNvPr>
          <p:cNvSpPr>
            <a:spLocks noGrp="1"/>
          </p:cNvSpPr>
          <p:nvPr>
            <p:ph type="dt" sz="half" idx="10"/>
          </p:nvPr>
        </p:nvSpPr>
        <p:spPr/>
        <p:txBody>
          <a:bodyPr/>
          <a:lstStyle/>
          <a:p>
            <a:fld id="{3651613C-BF8F-4EBC-BF32-E45D56F5600F}" type="datetimeFigureOut">
              <a:rPr lang="en-US" smtClean="0"/>
              <a:t>7/28/2022</a:t>
            </a:fld>
            <a:endParaRPr lang="en-US" dirty="0"/>
          </a:p>
        </p:txBody>
      </p:sp>
      <p:sp>
        <p:nvSpPr>
          <p:cNvPr id="6" name="Footer Placeholder 5">
            <a:extLst>
              <a:ext uri="{FF2B5EF4-FFF2-40B4-BE49-F238E27FC236}">
                <a16:creationId xmlns:a16="http://schemas.microsoft.com/office/drawing/2014/main" id="{A2099FA0-CAE3-4E51-B01F-986388796F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DF32D5-3F6A-4428-8357-3C289EACD512}"/>
              </a:ext>
            </a:extLst>
          </p:cNvPr>
          <p:cNvSpPr>
            <a:spLocks noGrp="1"/>
          </p:cNvSpPr>
          <p:nvPr>
            <p:ph type="sldNum" sz="quarter" idx="12"/>
          </p:nvPr>
        </p:nvSpPr>
        <p:spPr/>
        <p:txBody>
          <a:bodyPr/>
          <a:lstStyle/>
          <a:p>
            <a:fld id="{4CD37E15-FD6A-4F43-946E-522168ED258B}" type="slidenum">
              <a:rPr lang="en-US" smtClean="0"/>
              <a:t>‹#›</a:t>
            </a:fld>
            <a:endParaRPr lang="en-US" dirty="0"/>
          </a:p>
        </p:txBody>
      </p:sp>
    </p:spTree>
    <p:extLst>
      <p:ext uri="{BB962C8B-B14F-4D97-AF65-F5344CB8AC3E}">
        <p14:creationId xmlns:p14="http://schemas.microsoft.com/office/powerpoint/2010/main" val="3861842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C7B1-6F85-48DB-B35F-4196F703AD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0BA8BB-8CE5-45B4-8E84-205F609887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B7DA3D-5682-4D6E-9153-C442C3B7CC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EE9AFC-4017-4C65-AA12-4FF282849E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0279BA-A4EA-4F46-A95A-3FB256D6F3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46DFF6-D464-4459-A898-5644861B2999}"/>
              </a:ext>
            </a:extLst>
          </p:cNvPr>
          <p:cNvSpPr>
            <a:spLocks noGrp="1"/>
          </p:cNvSpPr>
          <p:nvPr>
            <p:ph type="dt" sz="half" idx="10"/>
          </p:nvPr>
        </p:nvSpPr>
        <p:spPr/>
        <p:txBody>
          <a:bodyPr/>
          <a:lstStyle/>
          <a:p>
            <a:fld id="{3651613C-BF8F-4EBC-BF32-E45D56F5600F}" type="datetimeFigureOut">
              <a:rPr lang="en-US" smtClean="0"/>
              <a:t>7/28/2022</a:t>
            </a:fld>
            <a:endParaRPr lang="en-US" dirty="0"/>
          </a:p>
        </p:txBody>
      </p:sp>
      <p:sp>
        <p:nvSpPr>
          <p:cNvPr id="8" name="Footer Placeholder 7">
            <a:extLst>
              <a:ext uri="{FF2B5EF4-FFF2-40B4-BE49-F238E27FC236}">
                <a16:creationId xmlns:a16="http://schemas.microsoft.com/office/drawing/2014/main" id="{AA74AABF-590C-4017-A8B0-E3B2293D781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1C11C0C-B166-4EBD-8DA9-4010894FF371}"/>
              </a:ext>
            </a:extLst>
          </p:cNvPr>
          <p:cNvSpPr>
            <a:spLocks noGrp="1"/>
          </p:cNvSpPr>
          <p:nvPr>
            <p:ph type="sldNum" sz="quarter" idx="12"/>
          </p:nvPr>
        </p:nvSpPr>
        <p:spPr/>
        <p:txBody>
          <a:bodyPr/>
          <a:lstStyle/>
          <a:p>
            <a:fld id="{4CD37E15-FD6A-4F43-946E-522168ED258B}" type="slidenum">
              <a:rPr lang="en-US" smtClean="0"/>
              <a:t>‹#›</a:t>
            </a:fld>
            <a:endParaRPr lang="en-US" dirty="0"/>
          </a:p>
        </p:txBody>
      </p:sp>
    </p:spTree>
    <p:extLst>
      <p:ext uri="{BB962C8B-B14F-4D97-AF65-F5344CB8AC3E}">
        <p14:creationId xmlns:p14="http://schemas.microsoft.com/office/powerpoint/2010/main" val="266016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E1320-C1F7-4B2B-912B-D5E623173F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2F4450-CA54-4F3B-A004-9979998A970E}"/>
              </a:ext>
            </a:extLst>
          </p:cNvPr>
          <p:cNvSpPr>
            <a:spLocks noGrp="1"/>
          </p:cNvSpPr>
          <p:nvPr>
            <p:ph type="dt" sz="half" idx="10"/>
          </p:nvPr>
        </p:nvSpPr>
        <p:spPr/>
        <p:txBody>
          <a:bodyPr/>
          <a:lstStyle/>
          <a:p>
            <a:fld id="{3651613C-BF8F-4EBC-BF32-E45D56F5600F}" type="datetimeFigureOut">
              <a:rPr lang="en-US" smtClean="0"/>
              <a:t>7/28/2022</a:t>
            </a:fld>
            <a:endParaRPr lang="en-US" dirty="0"/>
          </a:p>
        </p:txBody>
      </p:sp>
      <p:sp>
        <p:nvSpPr>
          <p:cNvPr id="4" name="Footer Placeholder 3">
            <a:extLst>
              <a:ext uri="{FF2B5EF4-FFF2-40B4-BE49-F238E27FC236}">
                <a16:creationId xmlns:a16="http://schemas.microsoft.com/office/drawing/2014/main" id="{7C346FA2-5174-4590-B6A5-40CFAEAAC9B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E41960-66E6-4D83-824D-CA52020FCFE8}"/>
              </a:ext>
            </a:extLst>
          </p:cNvPr>
          <p:cNvSpPr>
            <a:spLocks noGrp="1"/>
          </p:cNvSpPr>
          <p:nvPr>
            <p:ph type="sldNum" sz="quarter" idx="12"/>
          </p:nvPr>
        </p:nvSpPr>
        <p:spPr/>
        <p:txBody>
          <a:bodyPr/>
          <a:lstStyle/>
          <a:p>
            <a:fld id="{4CD37E15-FD6A-4F43-946E-522168ED258B}" type="slidenum">
              <a:rPr lang="en-US" smtClean="0"/>
              <a:t>‹#›</a:t>
            </a:fld>
            <a:endParaRPr lang="en-US" dirty="0"/>
          </a:p>
        </p:txBody>
      </p:sp>
    </p:spTree>
    <p:extLst>
      <p:ext uri="{BB962C8B-B14F-4D97-AF65-F5344CB8AC3E}">
        <p14:creationId xmlns:p14="http://schemas.microsoft.com/office/powerpoint/2010/main" val="269858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A89E82-0A1E-4BA5-ACC2-52FBF439E99E}"/>
              </a:ext>
            </a:extLst>
          </p:cNvPr>
          <p:cNvSpPr>
            <a:spLocks noGrp="1"/>
          </p:cNvSpPr>
          <p:nvPr>
            <p:ph type="dt" sz="half" idx="10"/>
          </p:nvPr>
        </p:nvSpPr>
        <p:spPr/>
        <p:txBody>
          <a:bodyPr/>
          <a:lstStyle/>
          <a:p>
            <a:fld id="{3651613C-BF8F-4EBC-BF32-E45D56F5600F}" type="datetimeFigureOut">
              <a:rPr lang="en-US" smtClean="0"/>
              <a:t>7/28/2022</a:t>
            </a:fld>
            <a:endParaRPr lang="en-US" dirty="0"/>
          </a:p>
        </p:txBody>
      </p:sp>
      <p:sp>
        <p:nvSpPr>
          <p:cNvPr id="3" name="Footer Placeholder 2">
            <a:extLst>
              <a:ext uri="{FF2B5EF4-FFF2-40B4-BE49-F238E27FC236}">
                <a16:creationId xmlns:a16="http://schemas.microsoft.com/office/drawing/2014/main" id="{177D83ED-230D-429E-91B0-2E58693174B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8EB4DEB-07F0-4978-BDED-A38B53A762ED}"/>
              </a:ext>
            </a:extLst>
          </p:cNvPr>
          <p:cNvSpPr>
            <a:spLocks noGrp="1"/>
          </p:cNvSpPr>
          <p:nvPr>
            <p:ph type="sldNum" sz="quarter" idx="12"/>
          </p:nvPr>
        </p:nvSpPr>
        <p:spPr/>
        <p:txBody>
          <a:bodyPr/>
          <a:lstStyle/>
          <a:p>
            <a:fld id="{4CD37E15-FD6A-4F43-946E-522168ED258B}" type="slidenum">
              <a:rPr lang="en-US" smtClean="0"/>
              <a:t>‹#›</a:t>
            </a:fld>
            <a:endParaRPr lang="en-US" dirty="0"/>
          </a:p>
        </p:txBody>
      </p:sp>
    </p:spTree>
    <p:extLst>
      <p:ext uri="{BB962C8B-B14F-4D97-AF65-F5344CB8AC3E}">
        <p14:creationId xmlns:p14="http://schemas.microsoft.com/office/powerpoint/2010/main" val="127246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B3338-01E0-4201-AADF-A654E5D3FB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22D8F-EA17-4065-8FD6-4A4A76D738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3E68E8-2052-438C-81DF-79E658DC0A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16A0E5-B958-4678-B1F6-A6DF38D0DCC1}"/>
              </a:ext>
            </a:extLst>
          </p:cNvPr>
          <p:cNvSpPr>
            <a:spLocks noGrp="1"/>
          </p:cNvSpPr>
          <p:nvPr>
            <p:ph type="dt" sz="half" idx="10"/>
          </p:nvPr>
        </p:nvSpPr>
        <p:spPr/>
        <p:txBody>
          <a:bodyPr/>
          <a:lstStyle/>
          <a:p>
            <a:fld id="{3651613C-BF8F-4EBC-BF32-E45D56F5600F}" type="datetimeFigureOut">
              <a:rPr lang="en-US" smtClean="0"/>
              <a:t>7/28/2022</a:t>
            </a:fld>
            <a:endParaRPr lang="en-US" dirty="0"/>
          </a:p>
        </p:txBody>
      </p:sp>
      <p:sp>
        <p:nvSpPr>
          <p:cNvPr id="6" name="Footer Placeholder 5">
            <a:extLst>
              <a:ext uri="{FF2B5EF4-FFF2-40B4-BE49-F238E27FC236}">
                <a16:creationId xmlns:a16="http://schemas.microsoft.com/office/drawing/2014/main" id="{26A67036-233B-408A-92CA-6FEF5A8744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30DA277-540C-424B-81D9-D269645F4244}"/>
              </a:ext>
            </a:extLst>
          </p:cNvPr>
          <p:cNvSpPr>
            <a:spLocks noGrp="1"/>
          </p:cNvSpPr>
          <p:nvPr>
            <p:ph type="sldNum" sz="quarter" idx="12"/>
          </p:nvPr>
        </p:nvSpPr>
        <p:spPr/>
        <p:txBody>
          <a:bodyPr/>
          <a:lstStyle/>
          <a:p>
            <a:fld id="{4CD37E15-FD6A-4F43-946E-522168ED258B}" type="slidenum">
              <a:rPr lang="en-US" smtClean="0"/>
              <a:t>‹#›</a:t>
            </a:fld>
            <a:endParaRPr lang="en-US" dirty="0"/>
          </a:p>
        </p:txBody>
      </p:sp>
    </p:spTree>
    <p:extLst>
      <p:ext uri="{BB962C8B-B14F-4D97-AF65-F5344CB8AC3E}">
        <p14:creationId xmlns:p14="http://schemas.microsoft.com/office/powerpoint/2010/main" val="110152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BB9A3-4E70-4ACE-867B-C1157764DE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241F7B-93D3-4E07-A674-3C7C0F5B4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303CD2A-48E8-4549-A624-7913B27EC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E8D51-D8AD-46A5-9E86-80396EF0DD7C}"/>
              </a:ext>
            </a:extLst>
          </p:cNvPr>
          <p:cNvSpPr>
            <a:spLocks noGrp="1"/>
          </p:cNvSpPr>
          <p:nvPr>
            <p:ph type="dt" sz="half" idx="10"/>
          </p:nvPr>
        </p:nvSpPr>
        <p:spPr/>
        <p:txBody>
          <a:bodyPr/>
          <a:lstStyle/>
          <a:p>
            <a:fld id="{3651613C-BF8F-4EBC-BF32-E45D56F5600F}" type="datetimeFigureOut">
              <a:rPr lang="en-US" smtClean="0"/>
              <a:t>7/28/2022</a:t>
            </a:fld>
            <a:endParaRPr lang="en-US" dirty="0"/>
          </a:p>
        </p:txBody>
      </p:sp>
      <p:sp>
        <p:nvSpPr>
          <p:cNvPr id="6" name="Footer Placeholder 5">
            <a:extLst>
              <a:ext uri="{FF2B5EF4-FFF2-40B4-BE49-F238E27FC236}">
                <a16:creationId xmlns:a16="http://schemas.microsoft.com/office/drawing/2014/main" id="{3FDFFB6B-DF62-40B3-89B2-20B3F8E9A3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6FA000-62A4-4927-A550-6E85049DE2DF}"/>
              </a:ext>
            </a:extLst>
          </p:cNvPr>
          <p:cNvSpPr>
            <a:spLocks noGrp="1"/>
          </p:cNvSpPr>
          <p:nvPr>
            <p:ph type="sldNum" sz="quarter" idx="12"/>
          </p:nvPr>
        </p:nvSpPr>
        <p:spPr/>
        <p:txBody>
          <a:bodyPr/>
          <a:lstStyle/>
          <a:p>
            <a:fld id="{4CD37E15-FD6A-4F43-946E-522168ED258B}" type="slidenum">
              <a:rPr lang="en-US" smtClean="0"/>
              <a:t>‹#›</a:t>
            </a:fld>
            <a:endParaRPr lang="en-US" dirty="0"/>
          </a:p>
        </p:txBody>
      </p:sp>
    </p:spTree>
    <p:extLst>
      <p:ext uri="{BB962C8B-B14F-4D97-AF65-F5344CB8AC3E}">
        <p14:creationId xmlns:p14="http://schemas.microsoft.com/office/powerpoint/2010/main" val="382679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52F4A0-ACC0-46BC-A58A-1E2C1471F0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D21CE8-7620-4849-9C99-79A9743EDB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262183-5241-4BF3-8576-E0461A0E76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1613C-BF8F-4EBC-BF32-E45D56F5600F}" type="datetimeFigureOut">
              <a:rPr lang="en-US" smtClean="0"/>
              <a:t>7/28/2022</a:t>
            </a:fld>
            <a:endParaRPr lang="en-US" dirty="0"/>
          </a:p>
        </p:txBody>
      </p:sp>
      <p:sp>
        <p:nvSpPr>
          <p:cNvPr id="5" name="Footer Placeholder 4">
            <a:extLst>
              <a:ext uri="{FF2B5EF4-FFF2-40B4-BE49-F238E27FC236}">
                <a16:creationId xmlns:a16="http://schemas.microsoft.com/office/drawing/2014/main" id="{77735E44-A946-42EE-B3C6-C524C79962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D4D4B7D-ABDA-4463-BDC5-8BA56ADE3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37E15-FD6A-4F43-946E-522168ED258B}" type="slidenum">
              <a:rPr lang="en-US" smtClean="0"/>
              <a:t>‹#›</a:t>
            </a:fld>
            <a:endParaRPr lang="en-US" dirty="0"/>
          </a:p>
        </p:txBody>
      </p:sp>
    </p:spTree>
    <p:extLst>
      <p:ext uri="{BB962C8B-B14F-4D97-AF65-F5344CB8AC3E}">
        <p14:creationId xmlns:p14="http://schemas.microsoft.com/office/powerpoint/2010/main" val="400433389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7.sv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8">
            <a:extLst>
              <a:ext uri="{FF2B5EF4-FFF2-40B4-BE49-F238E27FC236}">
                <a16:creationId xmlns:a16="http://schemas.microsoft.com/office/drawing/2014/main" id="{ED4AEFE2-1794-4724-8A7F-517889039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789E11-B7C3-4E7A-9633-BA763F50D8CB}"/>
              </a:ext>
            </a:extLst>
          </p:cNvPr>
          <p:cNvSpPr>
            <a:spLocks noGrp="1"/>
          </p:cNvSpPr>
          <p:nvPr>
            <p:ph type="ctrTitle"/>
          </p:nvPr>
        </p:nvSpPr>
        <p:spPr>
          <a:xfrm>
            <a:off x="160784" y="903020"/>
            <a:ext cx="8004317" cy="2801925"/>
          </a:xfrm>
        </p:spPr>
        <p:txBody>
          <a:bodyPr>
            <a:normAutofit/>
          </a:bodyPr>
          <a:lstStyle/>
          <a:p>
            <a:pPr algn="l"/>
            <a:r>
              <a:rPr lang="en-US" sz="4000" dirty="0"/>
              <a:t>MAP Trainer Webinar</a:t>
            </a:r>
            <a:br>
              <a:rPr lang="en-US" sz="4000" dirty="0"/>
            </a:br>
            <a:r>
              <a:rPr lang="en-US" sz="4000" dirty="0"/>
              <a:t>July 2022</a:t>
            </a:r>
            <a:endParaRPr lang="en-US" sz="4000" dirty="0">
              <a:cs typeface="Calibri Light"/>
            </a:endParaRPr>
          </a:p>
        </p:txBody>
      </p:sp>
      <p:sp>
        <p:nvSpPr>
          <p:cNvPr id="67" name="Freeform: Shape 70">
            <a:extLst>
              <a:ext uri="{FF2B5EF4-FFF2-40B4-BE49-F238E27FC236}">
                <a16:creationId xmlns:a16="http://schemas.microsoft.com/office/drawing/2014/main" id="{6C24CB4B-7D9A-4C06-B355-750812BFE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915" y="727306"/>
            <a:ext cx="4639824" cy="4639824"/>
          </a:xfrm>
          <a:custGeom>
            <a:avLst/>
            <a:gdLst>
              <a:gd name="connsiteX0" fmla="*/ 2319912 w 4639824"/>
              <a:gd name="connsiteY0" fmla="*/ 0 h 4639824"/>
              <a:gd name="connsiteX1" fmla="*/ 4639824 w 4639824"/>
              <a:gd name="connsiteY1" fmla="*/ 2319912 h 4639824"/>
              <a:gd name="connsiteX2" fmla="*/ 2319912 w 4639824"/>
              <a:gd name="connsiteY2" fmla="*/ 4639824 h 4639824"/>
              <a:gd name="connsiteX3" fmla="*/ 0 w 4639824"/>
              <a:gd name="connsiteY3" fmla="*/ 2319912 h 4639824"/>
              <a:gd name="connsiteX4" fmla="*/ 2319912 w 4639824"/>
              <a:gd name="connsiteY4" fmla="*/ 0 h 463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9824" h="4639824">
                <a:moveTo>
                  <a:pt x="2319912" y="0"/>
                </a:moveTo>
                <a:cubicBezTo>
                  <a:pt x="3601164" y="0"/>
                  <a:pt x="4639824" y="1038660"/>
                  <a:pt x="4639824" y="2319912"/>
                </a:cubicBezTo>
                <a:cubicBezTo>
                  <a:pt x="4639824" y="3601164"/>
                  <a:pt x="3601164" y="4639824"/>
                  <a:pt x="2319912" y="4639824"/>
                </a:cubicBezTo>
                <a:cubicBezTo>
                  <a:pt x="1038660" y="4639824"/>
                  <a:pt x="0" y="3601164"/>
                  <a:pt x="0" y="2319912"/>
                </a:cubicBezTo>
                <a:cubicBezTo>
                  <a:pt x="0" y="1038660"/>
                  <a:pt x="1038660" y="0"/>
                  <a:pt x="2319912"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8" name="Oval 72">
            <a:extLst>
              <a:ext uri="{FF2B5EF4-FFF2-40B4-BE49-F238E27FC236}">
                <a16:creationId xmlns:a16="http://schemas.microsoft.com/office/drawing/2014/main" id="{C7140489-D959-4371-84EE-514DA1390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7227" y="1846783"/>
            <a:ext cx="457200" cy="45720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74">
            <a:extLst>
              <a:ext uri="{FF2B5EF4-FFF2-40B4-BE49-F238E27FC236}">
                <a16:creationId xmlns:a16="http://schemas.microsoft.com/office/drawing/2014/main" id="{B1C19EEE-73C1-4CE0-9F7D-B9DCD076E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4185" y="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Oval 76">
            <a:extLst>
              <a:ext uri="{FF2B5EF4-FFF2-40B4-BE49-F238E27FC236}">
                <a16:creationId xmlns:a16="http://schemas.microsoft.com/office/drawing/2014/main" id="{87503B04-6D6D-4DEA-BF1B-87D6BA7A6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88704" y="3819513"/>
            <a:ext cx="731520" cy="731520"/>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F6A36116-F0EE-436B-99BE-F16FAA7FF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0573" y="4944229"/>
            <a:ext cx="1645920" cy="164592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2966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Oval 84">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95C9D1B-E5EF-4947-909E-ADF31EB5C427}"/>
              </a:ext>
            </a:extLst>
          </p:cNvPr>
          <p:cNvSpPr>
            <a:spLocks noGrp="1"/>
          </p:cNvSpPr>
          <p:nvPr>
            <p:ph type="title"/>
          </p:nvPr>
        </p:nvSpPr>
        <p:spPr>
          <a:xfrm>
            <a:off x="6971847" y="1455963"/>
            <a:ext cx="4041594" cy="3644357"/>
          </a:xfrm>
          <a:noFill/>
        </p:spPr>
        <p:txBody>
          <a:bodyPr vert="horz" lIns="91440" tIns="45720" rIns="91440" bIns="45720" rtlCol="0" anchor="ctr">
            <a:normAutofit/>
          </a:bodyPr>
          <a:lstStyle/>
          <a:p>
            <a:r>
              <a:rPr lang="en-US" sz="3600" kern="1200" dirty="0">
                <a:solidFill>
                  <a:schemeClr val="tx1">
                    <a:lumMod val="95000"/>
                    <a:lumOff val="5000"/>
                  </a:schemeClr>
                </a:solidFill>
                <a:latin typeface="+mj-lt"/>
                <a:ea typeface="+mj-ea"/>
                <a:cs typeface="+mj-cs"/>
              </a:rPr>
              <a:t>New 'Course Supporter' Role</a:t>
            </a:r>
            <a:endParaRPr lang="en-US" sz="3600" dirty="0">
              <a:solidFill>
                <a:schemeClr val="tx1">
                  <a:lumMod val="95000"/>
                  <a:lumOff val="5000"/>
                </a:schemeClr>
              </a:solidFill>
              <a:cs typeface="Calibri Light" panose="020F0302020204030204"/>
            </a:endParaRPr>
          </a:p>
        </p:txBody>
      </p:sp>
      <p:sp>
        <p:nvSpPr>
          <p:cNvPr id="4" name="TextBox 3">
            <a:extLst>
              <a:ext uri="{FF2B5EF4-FFF2-40B4-BE49-F238E27FC236}">
                <a16:creationId xmlns:a16="http://schemas.microsoft.com/office/drawing/2014/main" id="{6B2B06A1-52C9-4B7E-99C2-6C0ACC0596F1}"/>
              </a:ext>
            </a:extLst>
          </p:cNvPr>
          <p:cNvSpPr txBox="1"/>
          <p:nvPr/>
        </p:nvSpPr>
        <p:spPr>
          <a:xfrm>
            <a:off x="499757" y="942212"/>
            <a:ext cx="5595598" cy="5146104"/>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endParaRPr lang="en-US" b="1" dirty="0">
              <a:solidFill>
                <a:schemeClr val="tx1">
                  <a:lumMod val="85000"/>
                  <a:lumOff val="15000"/>
                </a:schemeClr>
              </a:solidFill>
            </a:endParaRPr>
          </a:p>
          <a:p>
            <a:pPr marL="285750" indent="-228600">
              <a:lnSpc>
                <a:spcPct val="90000"/>
              </a:lnSpc>
              <a:spcAft>
                <a:spcPts val="600"/>
              </a:spcAft>
              <a:buFont typeface="Arial" panose="020B0604020202020204" pitchFamily="34" charset="0"/>
              <a:buChar char="•"/>
            </a:pPr>
            <a:r>
              <a:rPr lang="en-US" sz="2800" dirty="0">
                <a:solidFill>
                  <a:schemeClr val="tx1">
                    <a:lumMod val="85000"/>
                    <a:lumOff val="15000"/>
                  </a:schemeClr>
                </a:solidFill>
              </a:rPr>
              <a:t>Online Certification Training</a:t>
            </a:r>
            <a:endParaRPr lang="en-US" sz="2800" dirty="0">
              <a:solidFill>
                <a:schemeClr val="tx1">
                  <a:lumMod val="85000"/>
                  <a:lumOff val="15000"/>
                </a:schemeClr>
              </a:solidFill>
              <a:cs typeface="Calibri"/>
            </a:endParaRPr>
          </a:p>
          <a:p>
            <a:pPr marL="742950" lvl="1" indent="-228600">
              <a:lnSpc>
                <a:spcPct val="90000"/>
              </a:lnSpc>
              <a:spcAft>
                <a:spcPts val="600"/>
              </a:spcAft>
              <a:buFont typeface="Arial" panose="020B0604020202020204" pitchFamily="34" charset="0"/>
              <a:buChar char="•"/>
            </a:pPr>
            <a:r>
              <a:rPr lang="en-US" sz="2800" dirty="0">
                <a:solidFill>
                  <a:schemeClr val="tx1">
                    <a:lumMod val="85000"/>
                    <a:lumOff val="15000"/>
                  </a:schemeClr>
                </a:solidFill>
              </a:rPr>
              <a:t>'Course Supporter' Role</a:t>
            </a:r>
            <a:endParaRPr lang="en-US" sz="2800" dirty="0">
              <a:solidFill>
                <a:schemeClr val="tx1">
                  <a:lumMod val="85000"/>
                  <a:lumOff val="15000"/>
                </a:schemeClr>
              </a:solidFill>
              <a:cs typeface="Calibri"/>
            </a:endParaRPr>
          </a:p>
          <a:p>
            <a:pPr marL="1200150" lvl="2" indent="-228600">
              <a:lnSpc>
                <a:spcPct val="90000"/>
              </a:lnSpc>
              <a:spcAft>
                <a:spcPts val="600"/>
              </a:spcAft>
              <a:buFont typeface="Arial" panose="020B0604020202020204" pitchFamily="34" charset="0"/>
              <a:buChar char="•"/>
            </a:pPr>
            <a:r>
              <a:rPr lang="en-US" sz="2800" dirty="0">
                <a:solidFill>
                  <a:schemeClr val="tx1">
                    <a:lumMod val="85000"/>
                    <a:lumOff val="15000"/>
                  </a:schemeClr>
                </a:solidFill>
              </a:rPr>
              <a:t>Supports MAP Trainer </a:t>
            </a:r>
            <a:endParaRPr lang="en-US" sz="2800" dirty="0">
              <a:solidFill>
                <a:schemeClr val="tx1">
                  <a:lumMod val="85000"/>
                  <a:lumOff val="15000"/>
                </a:schemeClr>
              </a:solidFill>
              <a:cs typeface="Calibri"/>
            </a:endParaRPr>
          </a:p>
          <a:p>
            <a:pPr marL="1657350" lvl="3" indent="-228600">
              <a:lnSpc>
                <a:spcPct val="90000"/>
              </a:lnSpc>
              <a:spcAft>
                <a:spcPts val="600"/>
              </a:spcAft>
              <a:buFont typeface="Arial" panose="020B0604020202020204" pitchFamily="34" charset="0"/>
              <a:buChar char="•"/>
            </a:pPr>
            <a:r>
              <a:rPr lang="en-US" sz="2800" dirty="0">
                <a:solidFill>
                  <a:schemeClr val="tx1">
                    <a:lumMod val="85000"/>
                    <a:lumOff val="15000"/>
                  </a:schemeClr>
                </a:solidFill>
              </a:rPr>
              <a:t>mapmass.com account</a:t>
            </a:r>
            <a:endParaRPr lang="en-US" sz="2800" dirty="0">
              <a:solidFill>
                <a:schemeClr val="tx1">
                  <a:lumMod val="85000"/>
                  <a:lumOff val="15000"/>
                </a:schemeClr>
              </a:solidFill>
              <a:cs typeface="Calibri"/>
            </a:endParaRPr>
          </a:p>
          <a:p>
            <a:pPr marL="2114550" lvl="4" indent="-228600">
              <a:lnSpc>
                <a:spcPct val="90000"/>
              </a:lnSpc>
              <a:spcAft>
                <a:spcPts val="600"/>
              </a:spcAft>
              <a:buFont typeface="Arial" panose="020B0604020202020204" pitchFamily="34" charset="0"/>
              <a:buChar char="•"/>
            </a:pPr>
            <a:r>
              <a:rPr lang="en-US" sz="2800" dirty="0">
                <a:solidFill>
                  <a:schemeClr val="tx1">
                    <a:lumMod val="85000"/>
                    <a:lumOff val="15000"/>
                  </a:schemeClr>
                </a:solidFill>
              </a:rPr>
              <a:t>Access to MAP Trainer’s groups</a:t>
            </a:r>
            <a:endParaRPr lang="en-US" sz="2800" dirty="0">
              <a:solidFill>
                <a:schemeClr val="tx1">
                  <a:lumMod val="85000"/>
                  <a:lumOff val="15000"/>
                </a:schemeClr>
              </a:solidFill>
              <a:cs typeface="Calibri"/>
            </a:endParaRPr>
          </a:p>
        </p:txBody>
      </p:sp>
    </p:spTree>
    <p:extLst>
      <p:ext uri="{BB962C8B-B14F-4D97-AF65-F5344CB8AC3E}">
        <p14:creationId xmlns:p14="http://schemas.microsoft.com/office/powerpoint/2010/main" val="2057118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D41BA-AAB6-96D2-1E09-64306EFEBBA9}"/>
              </a:ext>
            </a:extLst>
          </p:cNvPr>
          <p:cNvSpPr>
            <a:spLocks noGrp="1"/>
          </p:cNvSpPr>
          <p:nvPr>
            <p:ph type="title"/>
          </p:nvPr>
        </p:nvSpPr>
        <p:spPr>
          <a:xfrm>
            <a:off x="838200" y="206974"/>
            <a:ext cx="10515600" cy="1325563"/>
          </a:xfrm>
        </p:spPr>
        <p:txBody>
          <a:bodyPr>
            <a:normAutofit/>
          </a:bodyPr>
          <a:lstStyle/>
          <a:p>
            <a:pPr algn="ctr"/>
            <a:r>
              <a:rPr lang="en-US" sz="5400" dirty="0">
                <a:cs typeface="Calibri Light"/>
              </a:rPr>
              <a:t>mapmass.com</a:t>
            </a:r>
          </a:p>
        </p:txBody>
      </p:sp>
      <p:pic>
        <p:nvPicPr>
          <p:cNvPr id="4" name="Picture 4" descr="Image of the MAP Mass homepage with an arrow pointing to the Student and Trainer Resources box">
            <a:extLst>
              <a:ext uri="{FF2B5EF4-FFF2-40B4-BE49-F238E27FC236}">
                <a16:creationId xmlns:a16="http://schemas.microsoft.com/office/drawing/2014/main" id="{98B892B0-743E-F798-20CB-23BB4196814C}"/>
              </a:ext>
            </a:extLst>
          </p:cNvPr>
          <p:cNvPicPr>
            <a:picLocks noGrp="1" noChangeAspect="1"/>
          </p:cNvPicPr>
          <p:nvPr>
            <p:ph idx="1"/>
          </p:nvPr>
        </p:nvPicPr>
        <p:blipFill>
          <a:blip r:embed="rId3"/>
          <a:stretch>
            <a:fillRect/>
          </a:stretch>
        </p:blipFill>
        <p:spPr>
          <a:xfrm>
            <a:off x="1289690" y="1408682"/>
            <a:ext cx="9612619" cy="5185224"/>
          </a:xfrm>
          <a:ln>
            <a:noFill/>
          </a:ln>
        </p:spPr>
      </p:pic>
      <p:sp>
        <p:nvSpPr>
          <p:cNvPr id="5" name="Arrow: Up 4">
            <a:extLst>
              <a:ext uri="{FF2B5EF4-FFF2-40B4-BE49-F238E27FC236}">
                <a16:creationId xmlns:a16="http://schemas.microsoft.com/office/drawing/2014/main" id="{8ADC0953-1EDF-F749-4296-2F132C3954D6}"/>
              </a:ext>
              <a:ext uri="{C183D7F6-B498-43B3-948B-1728B52AA6E4}">
                <adec:decorative xmlns:adec="http://schemas.microsoft.com/office/drawing/2017/decorative" val="1"/>
              </a:ext>
            </a:extLst>
          </p:cNvPr>
          <p:cNvSpPr/>
          <p:nvPr/>
        </p:nvSpPr>
        <p:spPr>
          <a:xfrm>
            <a:off x="5609269" y="6246588"/>
            <a:ext cx="488830" cy="977660"/>
          </a:xfrm>
          <a:prstGeom prst="upArrow">
            <a:avLst/>
          </a:prstGeom>
          <a:solidFill>
            <a:srgbClr val="ED7D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5300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4" descr="Image of the Course Supporter Resources page on MAP Mass">
            <a:extLst>
              <a:ext uri="{FF2B5EF4-FFF2-40B4-BE49-F238E27FC236}">
                <a16:creationId xmlns:a16="http://schemas.microsoft.com/office/drawing/2014/main" id="{6BC38A6F-B542-D1A2-43E5-0DB136BD1252}"/>
              </a:ext>
            </a:extLst>
          </p:cNvPr>
          <p:cNvPicPr>
            <a:picLocks noChangeAspect="1"/>
          </p:cNvPicPr>
          <p:nvPr/>
        </p:nvPicPr>
        <p:blipFill>
          <a:blip r:embed="rId3"/>
          <a:stretch>
            <a:fillRect/>
          </a:stretch>
        </p:blipFill>
        <p:spPr>
          <a:xfrm>
            <a:off x="1875494" y="643466"/>
            <a:ext cx="8441011" cy="5571067"/>
          </a:xfrm>
          <a:prstGeom prst="rect">
            <a:avLst/>
          </a:prstGeom>
        </p:spPr>
      </p:pic>
      <p:sp>
        <p:nvSpPr>
          <p:cNvPr id="9" name="TextBox 8">
            <a:extLst>
              <a:ext uri="{FF2B5EF4-FFF2-40B4-BE49-F238E27FC236}">
                <a16:creationId xmlns:a16="http://schemas.microsoft.com/office/drawing/2014/main" id="{4C3E4ACC-2910-4917-A8B8-554976779549}"/>
              </a:ext>
              <a:ext uri="{C183D7F6-B498-43B3-948B-1728B52AA6E4}">
                <adec:decorative xmlns:adec="http://schemas.microsoft.com/office/drawing/2017/decorative" val="1"/>
              </a:ext>
            </a:extLst>
          </p:cNvPr>
          <p:cNvSpPr txBox="1"/>
          <p:nvPr/>
        </p:nvSpPr>
        <p:spPr>
          <a:xfrm>
            <a:off x="1650435" y="3565944"/>
            <a:ext cx="7485413" cy="2452687"/>
          </a:xfrm>
          <a:prstGeom prst="rect">
            <a:avLst/>
          </a:prstGeom>
        </p:spPr>
        <p:txBody>
          <a:bodyPr vert="horz" lIns="91440" tIns="45720" rIns="91440" bIns="45720" rtlCol="0" anchor="ctr">
            <a:normAutofit/>
          </a:bodyPr>
          <a:lstStyle/>
          <a:p>
            <a:pPr marL="57150">
              <a:lnSpc>
                <a:spcPct val="90000"/>
              </a:lnSpc>
              <a:spcAft>
                <a:spcPts val="600"/>
              </a:spcAft>
            </a:pPr>
            <a:endParaRPr lang="en-US" dirty="0">
              <a:cs typeface="Calibri"/>
            </a:endParaRPr>
          </a:p>
          <a:p>
            <a:pPr marL="742950" lvl="1" indent="-228600">
              <a:lnSpc>
                <a:spcPct val="90000"/>
              </a:lnSpc>
              <a:spcAft>
                <a:spcPts val="600"/>
              </a:spcAft>
              <a:buFont typeface="Arial" panose="020B0604020202020204" pitchFamily="34" charset="0"/>
              <a:buChar char="•"/>
            </a:pPr>
            <a:endParaRPr lang="en-US" dirty="0">
              <a:cs typeface="Calibri"/>
            </a:endParaRPr>
          </a:p>
        </p:txBody>
      </p:sp>
      <p:sp>
        <p:nvSpPr>
          <p:cNvPr id="4" name="TextBox 3">
            <a:extLst>
              <a:ext uri="{FF2B5EF4-FFF2-40B4-BE49-F238E27FC236}">
                <a16:creationId xmlns:a16="http://schemas.microsoft.com/office/drawing/2014/main" id="{6B2B06A1-52C9-4B7E-99C2-6C0ACC0596F1}"/>
              </a:ext>
              <a:ext uri="{C183D7F6-B498-43B3-948B-1728B52AA6E4}">
                <adec:decorative xmlns:adec="http://schemas.microsoft.com/office/drawing/2017/decorative" val="1"/>
              </a:ext>
            </a:extLst>
          </p:cNvPr>
          <p:cNvSpPr txBox="1"/>
          <p:nvPr/>
        </p:nvSpPr>
        <p:spPr>
          <a:xfrm>
            <a:off x="1251678" y="2286001"/>
            <a:ext cx="10089112" cy="3909599"/>
          </a:xfrm>
          <a:prstGeom prst="rect">
            <a:avLst/>
          </a:prstGeom>
        </p:spPr>
        <p:txBody>
          <a:bodyPr vert="horz" lIns="91440" tIns="45720" rIns="91440" bIns="45720" rtlCol="0">
            <a:normAutofit/>
          </a:bodyPr>
          <a:lstStyle/>
          <a:p>
            <a:pPr>
              <a:lnSpc>
                <a:spcPct val="90000"/>
              </a:lnSpc>
              <a:spcAft>
                <a:spcPts val="600"/>
              </a:spcAft>
            </a:pPr>
            <a:endParaRPr lang="en-US" sz="2000" b="1" dirty="0">
              <a:solidFill>
                <a:schemeClr val="tx1">
                  <a:alpha val="60000"/>
                </a:schemeClr>
              </a:solidFill>
            </a:endParaRPr>
          </a:p>
        </p:txBody>
      </p:sp>
    </p:spTree>
    <p:extLst>
      <p:ext uri="{BB962C8B-B14F-4D97-AF65-F5344CB8AC3E}">
        <p14:creationId xmlns:p14="http://schemas.microsoft.com/office/powerpoint/2010/main" val="4232875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chemeClr val="bg2">
              <a:lumMod val="75000"/>
            </a:schemeClr>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0C4947-2C26-44A8-915E-6C3E9B32D00C}"/>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'Course Supporter'</a:t>
            </a:r>
            <a:endParaRPr lang="en-US" sz="5400" dirty="0">
              <a:solidFill>
                <a:srgbClr val="FFFFFF"/>
              </a:solidFill>
              <a:cs typeface="Calibri Light"/>
            </a:endParaRPr>
          </a:p>
        </p:txBody>
      </p:sp>
      <p:cxnSp>
        <p:nvCxnSpPr>
          <p:cNvPr id="21"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descr="Image of the RIA MAP Certification Course Supporter Role fact sheet">
            <a:extLst>
              <a:ext uri="{FF2B5EF4-FFF2-40B4-BE49-F238E27FC236}">
                <a16:creationId xmlns:a16="http://schemas.microsoft.com/office/drawing/2014/main" id="{CE513A74-94BE-48AA-B671-906A24CB1F23}"/>
              </a:ext>
            </a:extLst>
          </p:cNvPr>
          <p:cNvPicPr>
            <a:picLocks noChangeAspect="1"/>
          </p:cNvPicPr>
          <p:nvPr/>
        </p:nvPicPr>
        <p:blipFill>
          <a:blip r:embed="rId3"/>
          <a:stretch>
            <a:fillRect/>
          </a:stretch>
        </p:blipFill>
        <p:spPr>
          <a:xfrm>
            <a:off x="1538796" y="2426818"/>
            <a:ext cx="3041458" cy="3997637"/>
          </a:xfrm>
          <a:prstGeom prst="rect">
            <a:avLst/>
          </a:prstGeom>
        </p:spPr>
      </p:pic>
      <p:cxnSp>
        <p:nvCxnSpPr>
          <p:cNvPr id="23"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Image of the Moodle Training for Course Supporters video">
            <a:extLst>
              <a:ext uri="{FF2B5EF4-FFF2-40B4-BE49-F238E27FC236}">
                <a16:creationId xmlns:a16="http://schemas.microsoft.com/office/drawing/2014/main" id="{A8DC4C40-B824-47F5-B806-832F587EAE63}"/>
              </a:ext>
            </a:extLst>
          </p:cNvPr>
          <p:cNvPicPr>
            <a:picLocks noChangeAspect="1"/>
          </p:cNvPicPr>
          <p:nvPr/>
        </p:nvPicPr>
        <p:blipFill>
          <a:blip r:embed="rId4"/>
          <a:stretch>
            <a:fillRect/>
          </a:stretch>
        </p:blipFill>
        <p:spPr>
          <a:xfrm>
            <a:off x="6445073" y="2874941"/>
            <a:ext cx="5455917" cy="3101391"/>
          </a:xfrm>
          <a:prstGeom prst="rect">
            <a:avLst/>
          </a:prstGeom>
        </p:spPr>
      </p:pic>
    </p:spTree>
    <p:extLst>
      <p:ext uri="{BB962C8B-B14F-4D97-AF65-F5344CB8AC3E}">
        <p14:creationId xmlns:p14="http://schemas.microsoft.com/office/powerpoint/2010/main" val="3620034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4442ED-395D-4B00-B66D-71277FF26DCA}"/>
              </a:ext>
            </a:extLst>
          </p:cNvPr>
          <p:cNvSpPr>
            <a:spLocks noGrp="1"/>
          </p:cNvSpPr>
          <p:nvPr>
            <p:ph type="ctrTitle"/>
          </p:nvPr>
        </p:nvSpPr>
        <p:spPr>
          <a:xfrm>
            <a:off x="526073" y="489439"/>
            <a:ext cx="11139854" cy="930447"/>
          </a:xfrm>
        </p:spPr>
        <p:txBody>
          <a:bodyPr vert="horz" lIns="91440" tIns="45720" rIns="91440" bIns="45720" rtlCol="0">
            <a:normAutofit/>
          </a:bodyPr>
          <a:lstStyle/>
          <a:p>
            <a:r>
              <a:rPr lang="en-US" sz="5400" kern="1200" dirty="0">
                <a:solidFill>
                  <a:schemeClr val="bg1"/>
                </a:solidFill>
                <a:latin typeface="+mj-lt"/>
                <a:ea typeface="+mj-ea"/>
                <a:cs typeface="+mj-cs"/>
              </a:rPr>
              <a:t>Webinar and Tech Tool</a:t>
            </a:r>
            <a:endParaRPr lang="en-US" sz="5400" kern="1200" dirty="0">
              <a:solidFill>
                <a:schemeClr val="bg1"/>
              </a:solidFill>
              <a:latin typeface="+mj-lt"/>
              <a:cs typeface="Calibri Light"/>
            </a:endParaRPr>
          </a:p>
        </p:txBody>
      </p:sp>
      <p:cxnSp>
        <p:nvCxnSpPr>
          <p:cNvPr id="39" name="Straight Connector 38">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 name="Picture 3" descr="Image of the Technical Assistance Tool Overview resource page on the MAP Mass website">
            <a:extLst>
              <a:ext uri="{FF2B5EF4-FFF2-40B4-BE49-F238E27FC236}">
                <a16:creationId xmlns:a16="http://schemas.microsoft.com/office/drawing/2014/main" id="{3C56E1BB-8763-2480-A7D3-522E757E337F}"/>
              </a:ext>
            </a:extLst>
          </p:cNvPr>
          <p:cNvPicPr>
            <a:picLocks noChangeAspect="1"/>
          </p:cNvPicPr>
          <p:nvPr/>
        </p:nvPicPr>
        <p:blipFill>
          <a:blip r:embed="rId3"/>
          <a:stretch>
            <a:fillRect/>
          </a:stretch>
        </p:blipFill>
        <p:spPr>
          <a:xfrm>
            <a:off x="3344336" y="2427541"/>
            <a:ext cx="5448228" cy="3997637"/>
          </a:xfrm>
          <a:prstGeom prst="rect">
            <a:avLst/>
          </a:prstGeom>
        </p:spPr>
      </p:pic>
    </p:spTree>
    <p:extLst>
      <p:ext uri="{BB962C8B-B14F-4D97-AF65-F5344CB8AC3E}">
        <p14:creationId xmlns:p14="http://schemas.microsoft.com/office/powerpoint/2010/main" val="140628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D41BA-AAB6-96D2-1E09-64306EFEBBA9}"/>
              </a:ext>
            </a:extLst>
          </p:cNvPr>
          <p:cNvSpPr>
            <a:spLocks noGrp="1"/>
          </p:cNvSpPr>
          <p:nvPr>
            <p:ph type="title"/>
          </p:nvPr>
        </p:nvSpPr>
        <p:spPr>
          <a:xfrm>
            <a:off x="474133" y="-174026"/>
            <a:ext cx="10515600" cy="1325563"/>
          </a:xfrm>
        </p:spPr>
        <p:txBody>
          <a:bodyPr>
            <a:normAutofit/>
          </a:bodyPr>
          <a:lstStyle/>
          <a:p>
            <a:pPr algn="ctr"/>
            <a:r>
              <a:rPr lang="en-US" sz="5400" dirty="0">
                <a:cs typeface="Calibri Light"/>
              </a:rPr>
              <a:t>mapmass.com</a:t>
            </a:r>
          </a:p>
        </p:txBody>
      </p:sp>
      <p:pic>
        <p:nvPicPr>
          <p:cNvPr id="4" name="Picture 4" descr="Image of the MAP Mass homepage with an arrow pointing to the MAP Training Resources box">
            <a:extLst>
              <a:ext uri="{FF2B5EF4-FFF2-40B4-BE49-F238E27FC236}">
                <a16:creationId xmlns:a16="http://schemas.microsoft.com/office/drawing/2014/main" id="{98B892B0-743E-F798-20CB-23BB4196814C}"/>
              </a:ext>
            </a:extLst>
          </p:cNvPr>
          <p:cNvPicPr>
            <a:picLocks noGrp="1" noChangeAspect="1"/>
          </p:cNvPicPr>
          <p:nvPr>
            <p:ph idx="1"/>
          </p:nvPr>
        </p:nvPicPr>
        <p:blipFill>
          <a:blip r:embed="rId3"/>
          <a:stretch>
            <a:fillRect/>
          </a:stretch>
        </p:blipFill>
        <p:spPr>
          <a:xfrm>
            <a:off x="1289690" y="1262647"/>
            <a:ext cx="9612619" cy="5185224"/>
          </a:xfrm>
          <a:ln>
            <a:noFill/>
          </a:ln>
        </p:spPr>
      </p:pic>
      <p:sp>
        <p:nvSpPr>
          <p:cNvPr id="5" name="Arrow: Up 4">
            <a:extLst>
              <a:ext uri="{FF2B5EF4-FFF2-40B4-BE49-F238E27FC236}">
                <a16:creationId xmlns:a16="http://schemas.microsoft.com/office/drawing/2014/main" id="{8ADC0953-1EDF-F749-4296-2F132C3954D6}"/>
              </a:ext>
              <a:ext uri="{C183D7F6-B498-43B3-948B-1728B52AA6E4}">
                <adec:decorative xmlns:adec="http://schemas.microsoft.com/office/drawing/2017/decorative" val="1"/>
              </a:ext>
            </a:extLst>
          </p:cNvPr>
          <p:cNvSpPr/>
          <p:nvPr/>
        </p:nvSpPr>
        <p:spPr>
          <a:xfrm>
            <a:off x="2840349" y="6269250"/>
            <a:ext cx="317718" cy="504083"/>
          </a:xfrm>
          <a:prstGeom prst="upArrow">
            <a:avLst>
              <a:gd name="adj1" fmla="val 45702"/>
              <a:gd name="adj2" fmla="val 50000"/>
            </a:avLst>
          </a:prstGeom>
          <a:solidFill>
            <a:srgbClr val="ED7D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529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181B8E-3AEF-A607-1F33-242D1A012EFE}"/>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dirty="0">
                <a:solidFill>
                  <a:schemeClr val="bg1"/>
                </a:solidFill>
                <a:latin typeface="+mj-lt"/>
                <a:ea typeface="+mj-ea"/>
                <a:cs typeface="+mj-cs"/>
              </a:rPr>
              <a:t>MAP Training Resources</a:t>
            </a:r>
          </a:p>
        </p:txBody>
      </p:sp>
      <p:cxnSp>
        <p:nvCxnSpPr>
          <p:cNvPr id="22" name="Straight Connector 21">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4" descr="Image of the MAP Training Resources and Support page">
            <a:extLst>
              <a:ext uri="{FF2B5EF4-FFF2-40B4-BE49-F238E27FC236}">
                <a16:creationId xmlns:a16="http://schemas.microsoft.com/office/drawing/2014/main" id="{5C375EFC-9D97-F2E6-B201-2C78AACCF6AF}"/>
              </a:ext>
            </a:extLst>
          </p:cNvPr>
          <p:cNvPicPr>
            <a:picLocks noChangeAspect="1"/>
          </p:cNvPicPr>
          <p:nvPr/>
        </p:nvPicPr>
        <p:blipFill rotWithShape="1">
          <a:blip r:embed="rId3"/>
          <a:srcRect t="2251" r="-3" b="9486"/>
          <a:stretch/>
        </p:blipFill>
        <p:spPr>
          <a:xfrm>
            <a:off x="2662910" y="2427541"/>
            <a:ext cx="6811081" cy="3997637"/>
          </a:xfrm>
          <a:prstGeom prst="rect">
            <a:avLst/>
          </a:prstGeom>
        </p:spPr>
      </p:pic>
    </p:spTree>
    <p:extLst>
      <p:ext uri="{BB962C8B-B14F-4D97-AF65-F5344CB8AC3E}">
        <p14:creationId xmlns:p14="http://schemas.microsoft.com/office/powerpoint/2010/main" val="4199715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2218E2-CCF5-4B97-B991-A2A65E0BA4AB}"/>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dirty="0">
                <a:solidFill>
                  <a:schemeClr val="bg1"/>
                </a:solidFill>
              </a:rPr>
              <a:t>Oversight and Review</a:t>
            </a:r>
            <a:endParaRPr lang="en-US" sz="5400" kern="1200" dirty="0">
              <a:solidFill>
                <a:schemeClr val="bg1"/>
              </a:solidFill>
              <a:latin typeface="+mj-lt"/>
              <a:cs typeface="Calibri Light"/>
            </a:endParaRPr>
          </a:p>
        </p:txBody>
      </p:sp>
      <p:cxnSp>
        <p:nvCxnSpPr>
          <p:cNvPr id="24" name="Straight Connector 2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7" descr="The Oversight and Review page with an arrow pointing to the Overview of the Tech Assist Tool page">
            <a:extLst>
              <a:ext uri="{FF2B5EF4-FFF2-40B4-BE49-F238E27FC236}">
                <a16:creationId xmlns:a16="http://schemas.microsoft.com/office/drawing/2014/main" id="{5992777F-4A19-1598-95AC-26680EB0D94D}"/>
              </a:ext>
            </a:extLst>
          </p:cNvPr>
          <p:cNvPicPr>
            <a:picLocks noChangeAspect="1"/>
          </p:cNvPicPr>
          <p:nvPr/>
        </p:nvPicPr>
        <p:blipFill rotWithShape="1">
          <a:blip r:embed="rId3"/>
          <a:srcRect r="2242" b="-3"/>
          <a:stretch/>
        </p:blipFill>
        <p:spPr>
          <a:xfrm>
            <a:off x="2662879" y="2427541"/>
            <a:ext cx="6811142" cy="3997637"/>
          </a:xfrm>
          <a:prstGeom prst="rect">
            <a:avLst/>
          </a:prstGeom>
        </p:spPr>
      </p:pic>
      <p:sp>
        <p:nvSpPr>
          <p:cNvPr id="9" name="Arrow: Right 8">
            <a:extLst>
              <a:ext uri="{FF2B5EF4-FFF2-40B4-BE49-F238E27FC236}">
                <a16:creationId xmlns:a16="http://schemas.microsoft.com/office/drawing/2014/main" id="{5887B9AF-5078-BC52-72F0-D6CAB76610DB}"/>
              </a:ext>
              <a:ext uri="{C183D7F6-B498-43B3-948B-1728B52AA6E4}">
                <adec:decorative xmlns:adec="http://schemas.microsoft.com/office/drawing/2017/decorative" val="1"/>
              </a:ext>
            </a:extLst>
          </p:cNvPr>
          <p:cNvSpPr/>
          <p:nvPr/>
        </p:nvSpPr>
        <p:spPr>
          <a:xfrm>
            <a:off x="1681777" y="2582835"/>
            <a:ext cx="977660" cy="488830"/>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7505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C76D6CCD-2ECC-CE84-D19D-EBEA8CAC64F9}"/>
              </a:ext>
            </a:extLst>
          </p:cNvPr>
          <p:cNvSpPr>
            <a:spLocks noGrp="1"/>
          </p:cNvSpPr>
          <p:nvPr>
            <p:ph type="title"/>
          </p:nvPr>
        </p:nvSpPr>
        <p:spPr>
          <a:xfrm>
            <a:off x="734664" y="930530"/>
            <a:ext cx="3361677" cy="3275019"/>
          </a:xfrm>
        </p:spPr>
        <p:txBody>
          <a:bodyPr vert="horz" lIns="91440" tIns="45720" rIns="91440" bIns="45720" rtlCol="0" anchor="ctr">
            <a:normAutofit/>
          </a:bodyPr>
          <a:lstStyle/>
          <a:p>
            <a:r>
              <a:rPr lang="en-US" sz="5000" dirty="0">
                <a:solidFill>
                  <a:srgbClr val="FFFFFF"/>
                </a:solidFill>
              </a:rPr>
              <a:t>Trainer Resources</a:t>
            </a:r>
          </a:p>
        </p:txBody>
      </p:sp>
      <p:sp>
        <p:nvSpPr>
          <p:cNvPr id="11" name="Rectangle 10">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843002"/>
            <a:ext cx="2391411" cy="1564776"/>
          </a:xfrm>
          <a:prstGeom prst="rect">
            <a:avLst/>
          </a:prstGeom>
          <a:solidFill>
            <a:schemeClr val="bg2">
              <a:lumMod val="50000"/>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4843002"/>
            <a:ext cx="1351062" cy="1568472"/>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B1B1B"/>
              </a:solidFill>
            </a:endParaRPr>
          </a:p>
        </p:txBody>
      </p:sp>
      <p:pic>
        <p:nvPicPr>
          <p:cNvPr id="4" name="Picture 4" descr="Image of the MAP Trainer Resources page">
            <a:extLst>
              <a:ext uri="{FF2B5EF4-FFF2-40B4-BE49-F238E27FC236}">
                <a16:creationId xmlns:a16="http://schemas.microsoft.com/office/drawing/2014/main" id="{136EC79A-55EE-1095-8C45-6222DE604FB0}"/>
              </a:ext>
            </a:extLst>
          </p:cNvPr>
          <p:cNvPicPr>
            <a:picLocks noGrp="1" noChangeAspect="1"/>
          </p:cNvPicPr>
          <p:nvPr>
            <p:ph idx="1"/>
          </p:nvPr>
        </p:nvPicPr>
        <p:blipFill rotWithShape="1">
          <a:blip r:embed="rId3"/>
          <a:srcRect r="3259" b="-4"/>
          <a:stretch/>
        </p:blipFill>
        <p:spPr>
          <a:xfrm>
            <a:off x="4517401" y="450221"/>
            <a:ext cx="7203993" cy="5957557"/>
          </a:xfrm>
          <a:prstGeom prst="rect">
            <a:avLst/>
          </a:prstGeom>
        </p:spPr>
      </p:pic>
    </p:spTree>
    <p:extLst>
      <p:ext uri="{BB962C8B-B14F-4D97-AF65-F5344CB8AC3E}">
        <p14:creationId xmlns:p14="http://schemas.microsoft.com/office/powerpoint/2010/main" val="1851326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EF4E260-B79D-41D8-90EB-C84807CD7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CA157A-E0B0-B7E8-0FED-0FCACFC2D513}"/>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5400" kern="1200" dirty="0">
                <a:latin typeface="+mj-lt"/>
                <a:ea typeface="+mj-ea"/>
                <a:cs typeface="+mj-cs"/>
              </a:rPr>
              <a:t>Reminders</a:t>
            </a:r>
          </a:p>
        </p:txBody>
      </p:sp>
      <p:sp>
        <p:nvSpPr>
          <p:cNvPr id="3" name="Text Placeholder 2">
            <a:extLst>
              <a:ext uri="{FF2B5EF4-FFF2-40B4-BE49-F238E27FC236}">
                <a16:creationId xmlns:a16="http://schemas.microsoft.com/office/drawing/2014/main" id="{B5950A99-2E75-B9CF-7F2B-C183719A6770}"/>
              </a:ext>
            </a:extLst>
          </p:cNvPr>
          <p:cNvSpPr>
            <a:spLocks noGrp="1"/>
          </p:cNvSpPr>
          <p:nvPr>
            <p:ph type="body" idx="1"/>
          </p:nvPr>
        </p:nvSpPr>
        <p:spPr>
          <a:xfrm>
            <a:off x="1118215" y="4578114"/>
            <a:ext cx="5956353" cy="1247274"/>
          </a:xfrm>
        </p:spPr>
        <p:txBody>
          <a:bodyPr vert="horz" lIns="91440" tIns="45720" rIns="91440" bIns="45720" rtlCol="0" anchor="t">
            <a:normAutofit/>
          </a:bodyPr>
          <a:lstStyle/>
          <a:p>
            <a:pPr algn="r"/>
            <a:r>
              <a:rPr lang="en-US" kern="1200" dirty="0">
                <a:solidFill>
                  <a:schemeClr val="tx1"/>
                </a:solidFill>
                <a:latin typeface="+mn-lt"/>
                <a:ea typeface="+mn-ea"/>
                <a:cs typeface="+mn-cs"/>
              </a:rPr>
              <a:t>Medication </a:t>
            </a:r>
            <a:r>
              <a:rPr lang="en-US" dirty="0">
                <a:solidFill>
                  <a:schemeClr val="tx1"/>
                </a:solidFill>
              </a:rPr>
              <a:t>Administration</a:t>
            </a:r>
            <a:r>
              <a:rPr lang="en-US" kern="1200" dirty="0">
                <a:solidFill>
                  <a:schemeClr val="tx1"/>
                </a:solidFill>
                <a:latin typeface="+mn-lt"/>
                <a:ea typeface="+mn-ea"/>
                <a:cs typeface="+mn-cs"/>
              </a:rPr>
              <a:t> Program</a:t>
            </a:r>
            <a:endParaRPr lang="en-US" kern="1200" dirty="0">
              <a:solidFill>
                <a:schemeClr val="tx1"/>
              </a:solidFill>
              <a:latin typeface="+mn-lt"/>
              <a:cs typeface="Calibri"/>
            </a:endParaRPr>
          </a:p>
        </p:txBody>
      </p:sp>
      <p:cxnSp>
        <p:nvCxnSpPr>
          <p:cNvPr id="21" name="Straight Connector 20">
            <a:extLst>
              <a:ext uri="{FF2B5EF4-FFF2-40B4-BE49-F238E27FC236}">
                <a16:creationId xmlns:a16="http://schemas.microsoft.com/office/drawing/2014/main" id="{0686AD50-C6DC-4D98-A467-9AC1F3C2D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41208F6-8B1C-4098-9388-150BC8E44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1558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93CECDFB-D314-7789-1420-D180F7B6CF58}"/>
              </a:ext>
            </a:extLst>
          </p:cNvPr>
          <p:cNvSpPr>
            <a:spLocks noGrp="1"/>
          </p:cNvSpPr>
          <p:nvPr>
            <p:ph type="title"/>
          </p:nvPr>
        </p:nvSpPr>
        <p:spPr>
          <a:xfrm>
            <a:off x="1322754" y="1522820"/>
            <a:ext cx="2748041" cy="3601914"/>
          </a:xfrm>
        </p:spPr>
        <p:txBody>
          <a:bodyPr anchor="ctr">
            <a:normAutofit/>
          </a:bodyPr>
          <a:lstStyle/>
          <a:p>
            <a:r>
              <a:rPr lang="en-US" dirty="0">
                <a:cs typeface="Calibri Light"/>
              </a:rPr>
              <a:t>Agenda</a:t>
            </a:r>
          </a:p>
        </p:txBody>
      </p:sp>
      <p:graphicFrame>
        <p:nvGraphicFramePr>
          <p:cNvPr id="5" name="Content Placeholder 2" descr="List of items including: What's new, Reminders, Issues in the Field, D&amp;S DT, Diversified Technologies, and Updates">
            <a:extLst>
              <a:ext uri="{FF2B5EF4-FFF2-40B4-BE49-F238E27FC236}">
                <a16:creationId xmlns:a16="http://schemas.microsoft.com/office/drawing/2014/main" id="{64C68C1A-5DD3-2D7A-0D50-39CFB357425A}"/>
              </a:ext>
            </a:extLst>
          </p:cNvPr>
          <p:cNvGraphicFramePr>
            <a:graphicFrameLocks noGrp="1"/>
          </p:cNvGraphicFramePr>
          <p:nvPr>
            <p:ph idx="1"/>
            <p:extLst>
              <p:ext uri="{D42A27DB-BD31-4B8C-83A1-F6EECF244321}">
                <p14:modId xmlns:p14="http://schemas.microsoft.com/office/powerpoint/2010/main" val="136524719"/>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5800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3">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6720840"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BD2643-18B3-4C1C-8338-D3B3FEF79287}"/>
              </a:ext>
            </a:extLst>
          </p:cNvPr>
          <p:cNvSpPr>
            <a:spLocks noGrp="1"/>
          </p:cNvSpPr>
          <p:nvPr>
            <p:ph type="title"/>
          </p:nvPr>
        </p:nvSpPr>
        <p:spPr>
          <a:xfrm>
            <a:off x="1100669" y="1111086"/>
            <a:ext cx="5486400" cy="2623885"/>
          </a:xfrm>
        </p:spPr>
        <p:txBody>
          <a:bodyPr vert="horz" lIns="91440" tIns="45720" rIns="91440" bIns="45720" rtlCol="0" anchor="ctr">
            <a:normAutofit/>
          </a:bodyPr>
          <a:lstStyle/>
          <a:p>
            <a:r>
              <a:rPr lang="en-US" sz="5400" b="1" kern="1200" dirty="0">
                <a:solidFill>
                  <a:srgbClr val="FFFFFF"/>
                </a:solidFill>
                <a:latin typeface="+mj-lt"/>
                <a:ea typeface="+mj-ea"/>
                <a:cs typeface="+mj-cs"/>
              </a:rPr>
              <a:t> </a:t>
            </a:r>
            <a:r>
              <a:rPr lang="en-US" sz="5400" kern="1200" dirty="0">
                <a:solidFill>
                  <a:srgbClr val="FFFFFF"/>
                </a:solidFill>
                <a:latin typeface="+mj-lt"/>
                <a:ea typeface="+mj-ea"/>
                <a:cs typeface="+mj-cs"/>
              </a:rPr>
              <a:t>Curriculum</a:t>
            </a:r>
          </a:p>
        </p:txBody>
      </p:sp>
      <p:sp>
        <p:nvSpPr>
          <p:cNvPr id="27" name="Rectangle 25">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4443984" cy="187781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9" name="Rectangle 27">
            <a:extLst>
              <a:ext uri="{FF2B5EF4-FFF2-40B4-BE49-F238E27FC236}">
                <a16:creationId xmlns:a16="http://schemas.microsoft.com/office/drawing/2014/main" id="{2C910467-8185-45DD-B8A2-A88DF20DF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2907" y="450221"/>
            <a:ext cx="4377035" cy="5948859"/>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81CC3E2-BA91-478F-A8D3-853071B2E89E}"/>
              </a:ext>
              <a:ext uri="{C183D7F6-B498-43B3-948B-1728B52AA6E4}">
                <adec:decorative xmlns:adec="http://schemas.microsoft.com/office/drawing/2017/decorative" val="1"/>
              </a:ext>
            </a:extLst>
          </p:cNvPr>
          <p:cNvPicPr/>
          <p:nvPr/>
        </p:nvPicPr>
        <p:blipFill rotWithShape="1">
          <a:blip r:embed="rId3" cstate="email">
            <a:extLst>
              <a:ext uri="{28A0092B-C50C-407E-A947-70E740481C1C}">
                <a14:useLocalDpi xmlns:a14="http://schemas.microsoft.com/office/drawing/2010/main"/>
              </a:ext>
            </a:extLst>
          </a:blip>
          <a:stretch/>
        </p:blipFill>
        <p:spPr bwMode="auto">
          <a:xfrm>
            <a:off x="7565336" y="684664"/>
            <a:ext cx="3952630" cy="5486805"/>
          </a:xfrm>
          <a:prstGeom prst="rect">
            <a:avLst/>
          </a:prstGeom>
          <a:extLst>
            <a:ext uri="{53640926-AAD7-44D8-BBD7-CCE9431645EC}">
              <a14:shadowObscured xmlns:a14="http://schemas.microsoft.com/office/drawing/2010/main"/>
            </a:ext>
          </a:extLst>
        </p:spPr>
      </p:pic>
      <p:sp>
        <p:nvSpPr>
          <p:cNvPr id="31" name="Rectangle 29">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7443" y="4521270"/>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E5A06E5-15F6-4750-BFC3-37F6F9F875A5}"/>
              </a:ext>
              <a:ext uri="{C183D7F6-B498-43B3-948B-1728B52AA6E4}">
                <adec:decorative xmlns:adec="http://schemas.microsoft.com/office/drawing/2017/decorative" val="1"/>
              </a:ext>
            </a:extLst>
          </p:cNvPr>
          <p:cNvSpPr txBox="1"/>
          <p:nvPr/>
        </p:nvSpPr>
        <p:spPr>
          <a:xfrm>
            <a:off x="1367624" y="2490436"/>
            <a:ext cx="9708995" cy="3567173"/>
          </a:xfrm>
          <a:prstGeom prst="rect">
            <a:avLst/>
          </a:prstGeom>
        </p:spPr>
        <p:txBody>
          <a:bodyPr vert="horz" lIns="91440" tIns="45720" rIns="91440" bIns="45720" rtlCol="0" anchor="ctr">
            <a:normAutofit/>
          </a:bodyPr>
          <a:lstStyle/>
          <a:p>
            <a:pPr>
              <a:lnSpc>
                <a:spcPct val="90000"/>
              </a:lnSpc>
              <a:spcAft>
                <a:spcPts val="600"/>
              </a:spcAft>
            </a:pPr>
            <a:endParaRPr lang="en-US" sz="2400" b="1" dirty="0"/>
          </a:p>
        </p:txBody>
      </p:sp>
    </p:spTree>
    <p:extLst>
      <p:ext uri="{BB962C8B-B14F-4D97-AF65-F5344CB8AC3E}">
        <p14:creationId xmlns:p14="http://schemas.microsoft.com/office/powerpoint/2010/main" val="2938810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50">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BD2643-18B3-4C1C-8338-D3B3FEF79287}"/>
              </a:ext>
            </a:extLst>
          </p:cNvPr>
          <p:cNvSpPr>
            <a:spLocks noGrp="1"/>
          </p:cNvSpPr>
          <p:nvPr>
            <p:ph type="title"/>
          </p:nvPr>
        </p:nvSpPr>
        <p:spPr>
          <a:xfrm>
            <a:off x="1036684" y="1152144"/>
            <a:ext cx="3888999" cy="3072393"/>
          </a:xfrm>
        </p:spPr>
        <p:txBody>
          <a:bodyPr vert="horz" lIns="91440" tIns="45720" rIns="91440" bIns="45720" rtlCol="0" anchor="b">
            <a:normAutofit/>
          </a:bodyPr>
          <a:lstStyle/>
          <a:p>
            <a:r>
              <a:rPr lang="en-US" sz="5200" dirty="0"/>
              <a:t>Certification Testing Process Supplies</a:t>
            </a:r>
          </a:p>
        </p:txBody>
      </p:sp>
      <p:sp>
        <p:nvSpPr>
          <p:cNvPr id="49" name="Rectangle 5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54">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56"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5C0D8294-AEC6-2704-D8A1-F4D1F07782A3}"/>
              </a:ext>
              <a:ext uri="{C183D7F6-B498-43B3-948B-1728B52AA6E4}">
                <adec:decorative xmlns:adec="http://schemas.microsoft.com/office/drawing/2017/decorative" val="1"/>
              </a:ext>
            </a:extLst>
          </p:cNvPr>
          <p:cNvPicPr>
            <a:picLocks noChangeAspect="1"/>
          </p:cNvPicPr>
          <p:nvPr/>
        </p:nvPicPr>
        <p:blipFill rotWithShape="1">
          <a:blip r:embed="rId3"/>
          <a:srcRect t="16109" b="13842"/>
          <a:stretch/>
        </p:blipFill>
        <p:spPr>
          <a:xfrm>
            <a:off x="5509008" y="542367"/>
            <a:ext cx="6428067" cy="2397738"/>
          </a:xfrm>
          <a:prstGeom prst="rect">
            <a:avLst/>
          </a:prstGeom>
        </p:spPr>
      </p:pic>
      <p:sp>
        <p:nvSpPr>
          <p:cNvPr id="77" name="Rectangle 7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650"/>
            <a:ext cx="606972"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7" descr="Clipboard Mixed outline">
            <a:extLst>
              <a:ext uri="{FF2B5EF4-FFF2-40B4-BE49-F238E27FC236}">
                <a16:creationId xmlns:a16="http://schemas.microsoft.com/office/drawing/2014/main" id="{5748DEB7-1CC0-E558-65B7-A3083D6441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9688" y="3482471"/>
            <a:ext cx="3126707" cy="3126707"/>
          </a:xfrm>
          <a:prstGeom prst="rect">
            <a:avLst/>
          </a:prstGeom>
        </p:spPr>
      </p:pic>
    </p:spTree>
    <p:extLst>
      <p:ext uri="{BB962C8B-B14F-4D97-AF65-F5344CB8AC3E}">
        <p14:creationId xmlns:p14="http://schemas.microsoft.com/office/powerpoint/2010/main" val="1791179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19145-B645-4492-91D4-A5177C07D633}"/>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dirty="0">
                <a:latin typeface="+mj-lt"/>
                <a:ea typeface="+mj-ea"/>
                <a:cs typeface="+mj-cs"/>
              </a:rPr>
              <a:t>Policy Manual and Advisories</a:t>
            </a:r>
            <a:endParaRPr lang="en-US" kern="1200" dirty="0">
              <a:latin typeface="+mj-lt"/>
              <a:cs typeface="Calibri Light"/>
            </a:endParaRPr>
          </a:p>
        </p:txBody>
      </p:sp>
      <p:sp>
        <p:nvSpPr>
          <p:cNvPr id="3" name="TextBox 2">
            <a:extLst>
              <a:ext uri="{FF2B5EF4-FFF2-40B4-BE49-F238E27FC236}">
                <a16:creationId xmlns:a16="http://schemas.microsoft.com/office/drawing/2014/main" id="{357B0461-9CAD-4DED-B946-D95190748F62}"/>
              </a:ext>
            </a:extLst>
          </p:cNvPr>
          <p:cNvSpPr txBox="1"/>
          <p:nvPr/>
        </p:nvSpPr>
        <p:spPr>
          <a:xfrm>
            <a:off x="648931" y="2424023"/>
            <a:ext cx="3505494" cy="378541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a:t>MAP Policy Manual</a:t>
            </a:r>
          </a:p>
          <a:p>
            <a:pPr lvl="1" indent="-228600">
              <a:lnSpc>
                <a:spcPct val="90000"/>
              </a:lnSpc>
              <a:spcAft>
                <a:spcPts val="600"/>
              </a:spcAft>
              <a:buFont typeface="Arial" panose="020B0604020202020204" pitchFamily="34" charset="0"/>
              <a:buChar char="•"/>
            </a:pPr>
            <a:r>
              <a:rPr lang="en-US" sz="2000" dirty="0"/>
              <a:t>under revision</a:t>
            </a:r>
            <a:endParaRPr lang="en-US" sz="2000" dirty="0">
              <a:cs typeface="Calibri"/>
            </a:endParaRPr>
          </a:p>
          <a:p>
            <a:pPr indent="-228600">
              <a:lnSpc>
                <a:spcPct val="90000"/>
              </a:lnSpc>
              <a:spcAft>
                <a:spcPts val="600"/>
              </a:spcAft>
              <a:buFont typeface="Arial" panose="020B0604020202020204" pitchFamily="34" charset="0"/>
              <a:buChar char="•"/>
            </a:pPr>
            <a:r>
              <a:rPr lang="en-US" sz="2000" dirty="0"/>
              <a:t>Advisories</a:t>
            </a:r>
          </a:p>
          <a:p>
            <a:pPr lvl="1" indent="-228600">
              <a:lnSpc>
                <a:spcPct val="90000"/>
              </a:lnSpc>
              <a:spcAft>
                <a:spcPts val="600"/>
              </a:spcAft>
              <a:buFont typeface="Arial" panose="020B0604020202020204" pitchFamily="34" charset="0"/>
              <a:buChar char="•"/>
            </a:pPr>
            <a:r>
              <a:rPr lang="en-US" sz="2000" dirty="0">
                <a:cs typeface="Calibri"/>
              </a:rPr>
              <a:t>www.mass.gov/dph/map</a:t>
            </a:r>
          </a:p>
          <a:p>
            <a:pPr lvl="1" indent="-228600">
              <a:lnSpc>
                <a:spcPct val="90000"/>
              </a:lnSpc>
              <a:spcAft>
                <a:spcPts val="600"/>
              </a:spcAft>
              <a:buFont typeface="Arial" panose="020B0604020202020204" pitchFamily="34" charset="0"/>
              <a:buChar char="•"/>
            </a:pPr>
            <a:r>
              <a:rPr lang="en-US" sz="2000" dirty="0"/>
              <a:t>check frequently for updates</a:t>
            </a:r>
            <a:endParaRPr lang="en-US" sz="2000" dirty="0">
              <a:cs typeface="Calibri"/>
            </a:endParaRPr>
          </a:p>
        </p:txBody>
      </p:sp>
      <p:sp>
        <p:nvSpPr>
          <p:cNvPr id="22" name="Rectangle 2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mage of the MAP Advisories page from the DDS MAP website">
            <a:extLst>
              <a:ext uri="{FF2B5EF4-FFF2-40B4-BE49-F238E27FC236}">
                <a16:creationId xmlns:a16="http://schemas.microsoft.com/office/drawing/2014/main" id="{3C84FB47-043B-48F0-926F-52BAB38F34DF}"/>
              </a:ext>
            </a:extLst>
          </p:cNvPr>
          <p:cNvPicPr>
            <a:picLocks noChangeAspect="1"/>
          </p:cNvPicPr>
          <p:nvPr/>
        </p:nvPicPr>
        <p:blipFill>
          <a:blip r:embed="rId3"/>
          <a:stretch>
            <a:fillRect/>
          </a:stretch>
        </p:blipFill>
        <p:spPr>
          <a:xfrm>
            <a:off x="5405862" y="1369518"/>
            <a:ext cx="6019331" cy="4115718"/>
          </a:xfrm>
          <a:prstGeom prst="rect">
            <a:avLst/>
          </a:prstGeom>
          <a:effectLst/>
        </p:spPr>
      </p:pic>
    </p:spTree>
    <p:extLst>
      <p:ext uri="{BB962C8B-B14F-4D97-AF65-F5344CB8AC3E}">
        <p14:creationId xmlns:p14="http://schemas.microsoft.com/office/powerpoint/2010/main" val="1055632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21">
            <a:extLst>
              <a:ext uri="{FF2B5EF4-FFF2-40B4-BE49-F238E27FC236}">
                <a16:creationId xmlns:a16="http://schemas.microsoft.com/office/drawing/2014/main" id="{F43369AB-EC4D-4E2E-9580-01A07DC04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3B1857-8845-46E6-8B33-623CFEE7F491}"/>
              </a:ext>
            </a:extLst>
          </p:cNvPr>
          <p:cNvSpPr>
            <a:spLocks noGrp="1"/>
          </p:cNvSpPr>
          <p:nvPr>
            <p:ph type="title"/>
          </p:nvPr>
        </p:nvSpPr>
        <p:spPr>
          <a:xfrm>
            <a:off x="521208" y="830180"/>
            <a:ext cx="2454899" cy="5041232"/>
          </a:xfrm>
        </p:spPr>
        <p:txBody>
          <a:bodyPr>
            <a:normAutofit/>
          </a:bodyPr>
          <a:lstStyle/>
          <a:p>
            <a:r>
              <a:rPr lang="en-US" dirty="0"/>
              <a:t>MAP Trainer Basics</a:t>
            </a:r>
            <a:endParaRPr lang="en-US" dirty="0">
              <a:cs typeface="Calibri Light"/>
            </a:endParaRPr>
          </a:p>
        </p:txBody>
      </p:sp>
      <p:grpSp>
        <p:nvGrpSpPr>
          <p:cNvPr id="20" name="Group 23">
            <a:extLst>
              <a:ext uri="{FF2B5EF4-FFF2-40B4-BE49-F238E27FC236}">
                <a16:creationId xmlns:a16="http://schemas.microsoft.com/office/drawing/2014/main" id="{38A4442C-F22E-482D-9FEB-71E14CCF30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1208" y="73152"/>
            <a:ext cx="1178966" cy="232963"/>
            <a:chOff x="7763256" y="73152"/>
            <a:chExt cx="1178966" cy="232963"/>
          </a:xfrm>
        </p:grpSpPr>
        <p:sp>
          <p:nvSpPr>
            <p:cNvPr id="25" name="Rectangle 64">
              <a:extLst>
                <a:ext uri="{FF2B5EF4-FFF2-40B4-BE49-F238E27FC236}">
                  <a16:creationId xmlns:a16="http://schemas.microsoft.com/office/drawing/2014/main" id="{12C360D2-B5BC-43DB-A0C2-BAB821F0B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66">
              <a:extLst>
                <a:ext uri="{FF2B5EF4-FFF2-40B4-BE49-F238E27FC236}">
                  <a16:creationId xmlns:a16="http://schemas.microsoft.com/office/drawing/2014/main" id="{C8A065A0-B26B-45FA-A0C7-00CE9306A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4">
              <a:extLst>
                <a:ext uri="{FF2B5EF4-FFF2-40B4-BE49-F238E27FC236}">
                  <a16:creationId xmlns:a16="http://schemas.microsoft.com/office/drawing/2014/main" id="{A10D1426-C16D-4977-9A5C-79683E13B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66">
              <a:extLst>
                <a:ext uri="{FF2B5EF4-FFF2-40B4-BE49-F238E27FC236}">
                  <a16:creationId xmlns:a16="http://schemas.microsoft.com/office/drawing/2014/main" id="{F45E2E39-C509-4868-9145-F2A9E8F0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64">
              <a:extLst>
                <a:ext uri="{FF2B5EF4-FFF2-40B4-BE49-F238E27FC236}">
                  <a16:creationId xmlns:a16="http://schemas.microsoft.com/office/drawing/2014/main" id="{6AE1BB2C-07DB-4A66-9451-46A2D0A82D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66">
              <a:extLst>
                <a:ext uri="{FF2B5EF4-FFF2-40B4-BE49-F238E27FC236}">
                  <a16:creationId xmlns:a16="http://schemas.microsoft.com/office/drawing/2014/main" id="{D675491A-94F8-4EB9-A37B-B54CDB25D4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64">
              <a:extLst>
                <a:ext uri="{FF2B5EF4-FFF2-40B4-BE49-F238E27FC236}">
                  <a16:creationId xmlns:a16="http://schemas.microsoft.com/office/drawing/2014/main" id="{1FD38B32-35E8-489B-A20A-0E78108FCE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66">
              <a:extLst>
                <a:ext uri="{FF2B5EF4-FFF2-40B4-BE49-F238E27FC236}">
                  <a16:creationId xmlns:a16="http://schemas.microsoft.com/office/drawing/2014/main" id="{1C67645F-EA81-4E77-BA2D-00DC416B0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4">
              <a:extLst>
                <a:ext uri="{FF2B5EF4-FFF2-40B4-BE49-F238E27FC236}">
                  <a16:creationId xmlns:a16="http://schemas.microsoft.com/office/drawing/2014/main" id="{8C4AE34D-5200-4056-83E7-548FE2ABBA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66">
              <a:extLst>
                <a:ext uri="{FF2B5EF4-FFF2-40B4-BE49-F238E27FC236}">
                  <a16:creationId xmlns:a16="http://schemas.microsoft.com/office/drawing/2014/main" id="{902CC391-7B0F-418E-8C0B-4A18592F4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64">
              <a:extLst>
                <a:ext uri="{FF2B5EF4-FFF2-40B4-BE49-F238E27FC236}">
                  <a16:creationId xmlns:a16="http://schemas.microsoft.com/office/drawing/2014/main" id="{ED40BF4B-C81F-4B0F-ADB3-1D091D508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66">
              <a:extLst>
                <a:ext uri="{FF2B5EF4-FFF2-40B4-BE49-F238E27FC236}">
                  <a16:creationId xmlns:a16="http://schemas.microsoft.com/office/drawing/2014/main" id="{8FAF659D-1E7A-4853-9876-479F01A92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64">
              <a:extLst>
                <a:ext uri="{FF2B5EF4-FFF2-40B4-BE49-F238E27FC236}">
                  <a16:creationId xmlns:a16="http://schemas.microsoft.com/office/drawing/2014/main" id="{0A6CA198-3278-437A-B34E-B16FEBD6F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66">
              <a:extLst>
                <a:ext uri="{FF2B5EF4-FFF2-40B4-BE49-F238E27FC236}">
                  <a16:creationId xmlns:a16="http://schemas.microsoft.com/office/drawing/2014/main" id="{5658C06A-F656-4C32-9BC5-06B620569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64">
              <a:extLst>
                <a:ext uri="{FF2B5EF4-FFF2-40B4-BE49-F238E27FC236}">
                  <a16:creationId xmlns:a16="http://schemas.microsoft.com/office/drawing/2014/main" id="{204C3E87-B254-4262-9258-1E2730778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66">
              <a:extLst>
                <a:ext uri="{FF2B5EF4-FFF2-40B4-BE49-F238E27FC236}">
                  <a16:creationId xmlns:a16="http://schemas.microsoft.com/office/drawing/2014/main" id="{9451BFA7-6434-4B6F-871C-DF2A7EF56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64">
              <a:extLst>
                <a:ext uri="{FF2B5EF4-FFF2-40B4-BE49-F238E27FC236}">
                  <a16:creationId xmlns:a16="http://schemas.microsoft.com/office/drawing/2014/main" id="{1181FAF3-9345-47BB-B22F-5D47A2698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66">
              <a:extLst>
                <a:ext uri="{FF2B5EF4-FFF2-40B4-BE49-F238E27FC236}">
                  <a16:creationId xmlns:a16="http://schemas.microsoft.com/office/drawing/2014/main" id="{27A3404C-1365-4935-958D-9C964C041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64">
              <a:extLst>
                <a:ext uri="{FF2B5EF4-FFF2-40B4-BE49-F238E27FC236}">
                  <a16:creationId xmlns:a16="http://schemas.microsoft.com/office/drawing/2014/main" id="{E440024F-84E6-466A-9293-8B6A259A3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66">
              <a:extLst>
                <a:ext uri="{FF2B5EF4-FFF2-40B4-BE49-F238E27FC236}">
                  <a16:creationId xmlns:a16="http://schemas.microsoft.com/office/drawing/2014/main" id="{A0287602-5644-4360-938E-7E9ECE432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7981"/>
            <a:ext cx="182880" cy="5468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mage of the MAP Trainer Basics Webinar video ">
            <a:extLst>
              <a:ext uri="{FF2B5EF4-FFF2-40B4-BE49-F238E27FC236}">
                <a16:creationId xmlns:a16="http://schemas.microsoft.com/office/drawing/2014/main" id="{C6EE66AE-20A9-4E05-9B27-AE1C222C3597}"/>
              </a:ext>
            </a:extLst>
          </p:cNvPr>
          <p:cNvPicPr>
            <a:picLocks noChangeAspect="1"/>
          </p:cNvPicPr>
          <p:nvPr/>
        </p:nvPicPr>
        <p:blipFill>
          <a:blip r:embed="rId3"/>
          <a:stretch>
            <a:fillRect/>
          </a:stretch>
        </p:blipFill>
        <p:spPr>
          <a:xfrm>
            <a:off x="3383509" y="1942419"/>
            <a:ext cx="4497804" cy="2816750"/>
          </a:xfrm>
          <a:prstGeom prst="rect">
            <a:avLst/>
          </a:prstGeom>
        </p:spPr>
      </p:pic>
      <p:sp>
        <p:nvSpPr>
          <p:cNvPr id="48" name="Rectangle 47">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8959" y="617983"/>
            <a:ext cx="4003039" cy="5465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4997C26-9999-4959-80DF-D9A683E99E8F}"/>
              </a:ext>
            </a:extLst>
          </p:cNvPr>
          <p:cNvSpPr>
            <a:spLocks noGrp="1"/>
          </p:cNvSpPr>
          <p:nvPr>
            <p:ph idx="1"/>
          </p:nvPr>
        </p:nvSpPr>
        <p:spPr>
          <a:xfrm>
            <a:off x="8560786" y="883985"/>
            <a:ext cx="3134946" cy="4933622"/>
          </a:xfrm>
        </p:spPr>
        <p:txBody>
          <a:bodyPr anchor="ctr">
            <a:normAutofit/>
          </a:bodyPr>
          <a:lstStyle/>
          <a:p>
            <a:r>
              <a:rPr lang="en-US" sz="2400" dirty="0"/>
              <a:t>Revisit </a:t>
            </a:r>
            <a:endParaRPr lang="en-US" sz="2400" dirty="0">
              <a:cs typeface="Calibri"/>
            </a:endParaRPr>
          </a:p>
          <a:p>
            <a:r>
              <a:rPr lang="en-US" sz="2400" dirty="0"/>
              <a:t>Step by Step</a:t>
            </a:r>
            <a:endParaRPr lang="en-US" sz="2400" dirty="0">
              <a:cs typeface="Calibri"/>
            </a:endParaRPr>
          </a:p>
          <a:p>
            <a:pPr lvl="1"/>
            <a:r>
              <a:rPr lang="en-US" sz="2000" dirty="0"/>
              <a:t>How to </a:t>
            </a:r>
            <a:endParaRPr lang="en-US" sz="2000" dirty="0">
              <a:cs typeface="Calibri"/>
            </a:endParaRPr>
          </a:p>
          <a:p>
            <a:pPr lvl="2"/>
            <a:r>
              <a:rPr lang="en-US" sz="1200" dirty="0"/>
              <a:t>Prepare</a:t>
            </a:r>
            <a:endParaRPr lang="en-US" sz="1200" dirty="0">
              <a:cs typeface="Calibri"/>
            </a:endParaRPr>
          </a:p>
          <a:p>
            <a:pPr lvl="2"/>
            <a:r>
              <a:rPr lang="en-US" sz="1200" dirty="0"/>
              <a:t>Conduct and </a:t>
            </a:r>
            <a:endParaRPr lang="en-US" sz="1200" dirty="0">
              <a:cs typeface="Calibri" panose="020F0502020204030204"/>
            </a:endParaRPr>
          </a:p>
          <a:p>
            <a:pPr lvl="2"/>
            <a:r>
              <a:rPr lang="en-US" sz="1200" dirty="0"/>
              <a:t>Complete online  course</a:t>
            </a:r>
            <a:endParaRPr lang="en-US" sz="1200" dirty="0">
              <a:cs typeface="Calibri"/>
            </a:endParaRPr>
          </a:p>
          <a:p>
            <a:endParaRPr lang="en-US" dirty="0">
              <a:cs typeface="Calibri"/>
            </a:endParaRPr>
          </a:p>
        </p:txBody>
      </p:sp>
      <p:sp>
        <p:nvSpPr>
          <p:cNvPr id="45" name="Rectangle 4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6"/>
            <a:ext cx="12191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0919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671C7C-9E77-4298-157D-F4FACB879353}"/>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Issues in the Field</a:t>
            </a:r>
          </a:p>
        </p:txBody>
      </p:sp>
      <p:sp>
        <p:nvSpPr>
          <p:cNvPr id="3" name="Content Placeholder 2">
            <a:extLst>
              <a:ext uri="{FF2B5EF4-FFF2-40B4-BE49-F238E27FC236}">
                <a16:creationId xmlns:a16="http://schemas.microsoft.com/office/drawing/2014/main" id="{76BA4901-2D06-80AE-1663-6C5B9B0CB3C0}"/>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r>
              <a:rPr lang="en-US" kern="1200" dirty="0">
                <a:solidFill>
                  <a:schemeClr val="tx1"/>
                </a:solidFill>
                <a:latin typeface="+mn-lt"/>
                <a:ea typeface="+mn-ea"/>
                <a:cs typeface="+mn-cs"/>
              </a:rPr>
              <a:t>Medication Administration Program</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306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7" name="Rectangle 1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164C4E-ADD4-4E7D-A932-E9F6B3F2DA1C}"/>
              </a:ext>
            </a:extLst>
          </p:cNvPr>
          <p:cNvSpPr>
            <a:spLocks noGrp="1"/>
          </p:cNvSpPr>
          <p:nvPr>
            <p:ph type="title"/>
          </p:nvPr>
        </p:nvSpPr>
        <p:spPr>
          <a:xfrm>
            <a:off x="1043631" y="809898"/>
            <a:ext cx="9942716" cy="1554480"/>
          </a:xfrm>
        </p:spPr>
        <p:txBody>
          <a:bodyPr anchor="ctr">
            <a:normAutofit fontScale="90000"/>
          </a:bodyPr>
          <a:lstStyle/>
          <a:p>
            <a:br>
              <a:rPr lang="en-US" sz="3400" dirty="0"/>
            </a:br>
            <a:br>
              <a:rPr lang="en-US" sz="3400" dirty="0"/>
            </a:br>
            <a:br>
              <a:rPr lang="en-US" sz="3400" dirty="0"/>
            </a:br>
            <a:r>
              <a:rPr lang="en-US" sz="4000" dirty="0"/>
              <a:t>Verifying  Countable Medication Refill</a:t>
            </a:r>
            <a:br>
              <a:rPr lang="en-US" sz="3400" dirty="0"/>
            </a:br>
            <a:br>
              <a:rPr lang="en-US" sz="3400" dirty="0"/>
            </a:br>
            <a:endParaRPr lang="en-US" sz="3400" dirty="0"/>
          </a:p>
        </p:txBody>
      </p:sp>
      <p:sp>
        <p:nvSpPr>
          <p:cNvPr id="3" name="Content Placeholder 2">
            <a:extLst>
              <a:ext uri="{FF2B5EF4-FFF2-40B4-BE49-F238E27FC236}">
                <a16:creationId xmlns:a16="http://schemas.microsoft.com/office/drawing/2014/main" id="{5C9D6B17-1A8D-4EAE-8F0E-A45C3B4AF694}"/>
              </a:ext>
            </a:extLst>
          </p:cNvPr>
          <p:cNvSpPr>
            <a:spLocks noGrp="1"/>
          </p:cNvSpPr>
          <p:nvPr>
            <p:ph idx="1"/>
          </p:nvPr>
        </p:nvSpPr>
        <p:spPr>
          <a:xfrm>
            <a:off x="1045028" y="3017522"/>
            <a:ext cx="9941319" cy="3124658"/>
          </a:xfrm>
        </p:spPr>
        <p:txBody>
          <a:bodyPr anchor="ctr">
            <a:normAutofit/>
          </a:bodyPr>
          <a:lstStyle/>
          <a:p>
            <a:r>
              <a:rPr lang="en-US" sz="2400" dirty="0"/>
              <a:t>MAP requires 2</a:t>
            </a:r>
            <a:r>
              <a:rPr lang="en-US" sz="2400" baseline="30000" dirty="0"/>
              <a:t>nd</a:t>
            </a:r>
            <a:r>
              <a:rPr lang="en-US" sz="2400" dirty="0"/>
              <a:t> Certified staff verify a countable medication refill</a:t>
            </a:r>
          </a:p>
          <a:p>
            <a:r>
              <a:rPr lang="en-US" sz="2400" dirty="0"/>
              <a:t>Staffing issues may prevent from occurring at time of delivery</a:t>
            </a:r>
            <a:endParaRPr lang="en-US" sz="2400" dirty="0">
              <a:cs typeface="Calibri"/>
            </a:endParaRPr>
          </a:p>
          <a:p>
            <a:r>
              <a:rPr lang="en-US" sz="2400" dirty="0"/>
              <a:t>Verification process must be completed in ‘real time’</a:t>
            </a:r>
            <a:endParaRPr lang="en-US" sz="2400" dirty="0">
              <a:cs typeface="Calibri"/>
            </a:endParaRPr>
          </a:p>
          <a:p>
            <a:r>
              <a:rPr lang="en-US" sz="2400" dirty="0"/>
              <a:t>May be completed later when MAP staff is available</a:t>
            </a:r>
            <a:endParaRPr lang="en-US" sz="2400" dirty="0">
              <a:cs typeface="Calibri"/>
            </a:endParaRPr>
          </a:p>
        </p:txBody>
      </p:sp>
      <p:cxnSp>
        <p:nvCxnSpPr>
          <p:cNvPr id="23" name="Straight Connector 2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911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FD73CE-EB70-44E7-B36B-24D5F5D41CDB}"/>
              </a:ext>
            </a:extLst>
          </p:cNvPr>
          <p:cNvSpPr>
            <a:spLocks noGrp="1"/>
          </p:cNvSpPr>
          <p:nvPr>
            <p:ph type="title"/>
          </p:nvPr>
        </p:nvSpPr>
        <p:spPr>
          <a:xfrm>
            <a:off x="1113810" y="3130041"/>
            <a:ext cx="4036334" cy="2387600"/>
          </a:xfrm>
        </p:spPr>
        <p:txBody>
          <a:bodyPr vert="horz" lIns="91440" tIns="45720" rIns="91440" bIns="45720" rtlCol="0" anchor="t">
            <a:normAutofit/>
          </a:bodyPr>
          <a:lstStyle/>
          <a:p>
            <a:r>
              <a:rPr lang="en-US" dirty="0"/>
              <a:t>Count Book Documentation</a:t>
            </a:r>
            <a:endParaRPr lang="en-US" dirty="0">
              <a:cs typeface="Calibri Light"/>
            </a:endParaRPr>
          </a:p>
        </p:txBody>
      </p:sp>
      <p:grpSp>
        <p:nvGrpSpPr>
          <p:cNvPr id="21" name="Group 2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Rectangle 2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Image of the real time documentation that goes with the narration, showing John Craig and San Dowd's entries for receiving and verifying the meds">
            <a:extLst>
              <a:ext uri="{FF2B5EF4-FFF2-40B4-BE49-F238E27FC236}">
                <a16:creationId xmlns:a16="http://schemas.microsoft.com/office/drawing/2014/main" id="{4479BAB8-BB61-4144-862A-08DDB84A0065}"/>
              </a:ext>
            </a:extLst>
          </p:cNvPr>
          <p:cNvPicPr>
            <a:picLocks noGrp="1" noChangeAspect="1"/>
          </p:cNvPicPr>
          <p:nvPr>
            <p:ph idx="1"/>
          </p:nvPr>
        </p:nvPicPr>
        <p:blipFill rotWithShape="1">
          <a:blip r:embed="rId3"/>
          <a:srcRect l="158" r="8308" b="2"/>
          <a:stretch/>
        </p:blipFill>
        <p:spPr>
          <a:xfrm>
            <a:off x="5922492" y="666728"/>
            <a:ext cx="5536001" cy="5465791"/>
          </a:xfrm>
          <a:prstGeom prst="rect">
            <a:avLst/>
          </a:prstGeom>
        </p:spPr>
      </p:pic>
    </p:spTree>
    <p:extLst>
      <p:ext uri="{BB962C8B-B14F-4D97-AF65-F5344CB8AC3E}">
        <p14:creationId xmlns:p14="http://schemas.microsoft.com/office/powerpoint/2010/main" val="2725918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3" name="Rectangle 3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Rectangle 3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164C4E-ADD4-4E7D-A932-E9F6B3F2DA1C}"/>
              </a:ext>
            </a:extLst>
          </p:cNvPr>
          <p:cNvSpPr>
            <a:spLocks noGrp="1"/>
          </p:cNvSpPr>
          <p:nvPr>
            <p:ph type="title"/>
          </p:nvPr>
        </p:nvSpPr>
        <p:spPr>
          <a:xfrm>
            <a:off x="1043631" y="809898"/>
            <a:ext cx="9942716" cy="1554480"/>
          </a:xfrm>
        </p:spPr>
        <p:txBody>
          <a:bodyPr vert="horz" lIns="91440" tIns="45720" rIns="91440" bIns="45720" rtlCol="0" anchor="ctr">
            <a:normAutofit/>
          </a:bodyPr>
          <a:lstStyle/>
          <a:p>
            <a:br>
              <a:rPr lang="en-US" sz="3400" dirty="0"/>
            </a:br>
            <a:r>
              <a:rPr lang="en-US" sz="3400" dirty="0"/>
              <a:t>Prescription Renewal</a:t>
            </a:r>
            <a:br>
              <a:rPr lang="en-US" sz="3400" dirty="0"/>
            </a:br>
            <a:endParaRPr lang="en-US" sz="3400" dirty="0"/>
          </a:p>
        </p:txBody>
      </p:sp>
      <p:sp>
        <p:nvSpPr>
          <p:cNvPr id="3" name="Content Placeholder 2">
            <a:extLst>
              <a:ext uri="{FF2B5EF4-FFF2-40B4-BE49-F238E27FC236}">
                <a16:creationId xmlns:a16="http://schemas.microsoft.com/office/drawing/2014/main" id="{5C9D6B17-1A8D-4EAE-8F0E-A45C3B4AF694}"/>
              </a:ext>
            </a:extLst>
          </p:cNvPr>
          <p:cNvSpPr>
            <a:spLocks noGrp="1"/>
          </p:cNvSpPr>
          <p:nvPr>
            <p:ph idx="1"/>
          </p:nvPr>
        </p:nvSpPr>
        <p:spPr>
          <a:xfrm>
            <a:off x="1045028" y="3017522"/>
            <a:ext cx="9941319" cy="3124658"/>
          </a:xfrm>
        </p:spPr>
        <p:txBody>
          <a:bodyPr anchor="ctr">
            <a:normAutofit fontScale="85000" lnSpcReduction="20000"/>
          </a:bodyPr>
          <a:lstStyle/>
          <a:p>
            <a:r>
              <a:rPr lang="en-US" sz="2400" dirty="0"/>
              <a:t>HCP Requirement</a:t>
            </a:r>
          </a:p>
          <a:p>
            <a:pPr lvl="1"/>
            <a:r>
              <a:rPr lang="en-US" sz="2000" dirty="0"/>
              <a:t>Telehealth or in person visit</a:t>
            </a:r>
          </a:p>
          <a:p>
            <a:pPr lvl="2"/>
            <a:r>
              <a:rPr lang="en-US" sz="2100" dirty="0"/>
              <a:t>before prescription renewal</a:t>
            </a:r>
          </a:p>
          <a:p>
            <a:r>
              <a:rPr lang="en-US" sz="2400" dirty="0"/>
              <a:t>Result</a:t>
            </a:r>
          </a:p>
          <a:p>
            <a:pPr lvl="1"/>
            <a:r>
              <a:rPr lang="en-US" sz="2100" dirty="0">
                <a:cs typeface="Calibri"/>
              </a:rPr>
              <a:t>omission of medication</a:t>
            </a:r>
          </a:p>
          <a:p>
            <a:pPr lvl="1"/>
            <a:r>
              <a:rPr lang="en-US" sz="2100" dirty="0">
                <a:cs typeface="Calibri"/>
              </a:rPr>
              <a:t>submission of MOR form</a:t>
            </a:r>
          </a:p>
          <a:p>
            <a:r>
              <a:rPr lang="en-US" sz="2400" dirty="0"/>
              <a:t>Recommendations:</a:t>
            </a:r>
          </a:p>
          <a:p>
            <a:pPr lvl="1"/>
            <a:r>
              <a:rPr lang="en-US" sz="2000" dirty="0"/>
              <a:t>contact HCP for prescription renewal when ‘1’ refill remains</a:t>
            </a:r>
          </a:p>
          <a:p>
            <a:pPr lvl="1"/>
            <a:r>
              <a:rPr lang="en-US" sz="2000" dirty="0"/>
              <a:t>implement tracking system for HCP visits</a:t>
            </a:r>
          </a:p>
          <a:p>
            <a:pPr lvl="2"/>
            <a:r>
              <a:rPr lang="en-US" dirty="0"/>
              <a:t>Calendar, Scheduling Log, etc. </a:t>
            </a:r>
            <a:endParaRPr lang="en-US" dirty="0">
              <a:cs typeface="Calibri"/>
            </a:endParaRPr>
          </a:p>
          <a:p>
            <a:pPr lvl="1"/>
            <a:r>
              <a:rPr lang="en-US" sz="2100" dirty="0">
                <a:cs typeface="Calibri"/>
              </a:rPr>
              <a:t>obtain an HCP Order</a:t>
            </a:r>
          </a:p>
          <a:p>
            <a:pPr lvl="1"/>
            <a:endParaRPr lang="en-US" dirty="0">
              <a:cs typeface="Calibri"/>
            </a:endParaRPr>
          </a:p>
          <a:p>
            <a:pPr marL="457200" lvl="1" indent="0">
              <a:buNone/>
            </a:pPr>
            <a:endParaRPr lang="en-US" dirty="0">
              <a:cs typeface="Calibri"/>
            </a:endParaRPr>
          </a:p>
        </p:txBody>
      </p:sp>
      <p:cxnSp>
        <p:nvCxnSpPr>
          <p:cNvPr id="39" name="Straight Connector 3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206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164C4E-ADD4-4E7D-A932-E9F6B3F2DA1C}"/>
              </a:ext>
            </a:extLst>
          </p:cNvPr>
          <p:cNvSpPr>
            <a:spLocks noGrp="1"/>
          </p:cNvSpPr>
          <p:nvPr>
            <p:ph type="title"/>
          </p:nvPr>
        </p:nvSpPr>
        <p:spPr>
          <a:xfrm>
            <a:off x="955140" y="568112"/>
            <a:ext cx="9942716" cy="1985800"/>
          </a:xfrm>
        </p:spPr>
        <p:txBody>
          <a:bodyPr anchor="ctr">
            <a:normAutofit fontScale="90000"/>
          </a:bodyPr>
          <a:lstStyle/>
          <a:p>
            <a:pPr algn="ctr"/>
            <a:br>
              <a:rPr lang="en-US" sz="4800" dirty="0"/>
            </a:br>
            <a:r>
              <a:rPr lang="en-US" sz="5300" dirty="0"/>
              <a:t>Blank Space on MAR</a:t>
            </a:r>
            <a:br>
              <a:rPr lang="en-US" sz="5300" dirty="0">
                <a:cs typeface="Calibri Light"/>
              </a:rPr>
            </a:br>
            <a:r>
              <a:rPr lang="en-US" sz="5300" dirty="0">
                <a:cs typeface="Calibri Light"/>
              </a:rPr>
              <a:t>Medication Occurrence</a:t>
            </a:r>
            <a:br>
              <a:rPr lang="en-US" sz="4800" dirty="0"/>
            </a:br>
            <a:endParaRPr lang="en-US" sz="4800" b="1" dirty="0">
              <a:cs typeface="Calibri Light"/>
            </a:endParaRPr>
          </a:p>
        </p:txBody>
      </p:sp>
      <p:sp>
        <p:nvSpPr>
          <p:cNvPr id="3" name="Content Placeholder 2">
            <a:extLst>
              <a:ext uri="{FF2B5EF4-FFF2-40B4-BE49-F238E27FC236}">
                <a16:creationId xmlns:a16="http://schemas.microsoft.com/office/drawing/2014/main" id="{5C9D6B17-1A8D-4EAE-8F0E-A45C3B4AF694}"/>
              </a:ext>
            </a:extLst>
          </p:cNvPr>
          <p:cNvSpPr>
            <a:spLocks noGrp="1"/>
          </p:cNvSpPr>
          <p:nvPr>
            <p:ph idx="1"/>
          </p:nvPr>
        </p:nvSpPr>
        <p:spPr>
          <a:xfrm>
            <a:off x="640079" y="2841441"/>
            <a:ext cx="9941319" cy="3124658"/>
          </a:xfrm>
        </p:spPr>
        <p:txBody>
          <a:bodyPr vert="horz" lIns="91440" tIns="45720" rIns="91440" bIns="45720" rtlCol="0" anchor="ctr">
            <a:noAutofit/>
          </a:bodyPr>
          <a:lstStyle/>
          <a:p>
            <a:pPr marL="457200" lvl="1" indent="0">
              <a:buNone/>
            </a:pPr>
            <a:endParaRPr lang="en-US" dirty="0"/>
          </a:p>
          <a:p>
            <a:pPr marL="457200" lvl="1" indent="0">
              <a:buNone/>
            </a:pPr>
            <a:endParaRPr lang="en-US" dirty="0"/>
          </a:p>
          <a:p>
            <a:pPr marL="457200" lvl="1" indent="0">
              <a:buNone/>
            </a:pPr>
            <a:endParaRPr lang="en-US" dirty="0">
              <a:cs typeface="Calibri" panose="020F0502020204030204"/>
            </a:endParaRPr>
          </a:p>
          <a:p>
            <a:pPr marL="457200" lvl="1" indent="0">
              <a:buNone/>
            </a:pPr>
            <a:r>
              <a:rPr lang="en-US" sz="2600" dirty="0"/>
              <a:t>Determine if medication was not administered i.e.,</a:t>
            </a:r>
            <a:endParaRPr lang="en-US" sz="2600" dirty="0">
              <a:cs typeface="Calibri" panose="020F0502020204030204"/>
            </a:endParaRPr>
          </a:p>
          <a:p>
            <a:pPr lvl="2"/>
            <a:r>
              <a:rPr lang="en-US" sz="2600" dirty="0"/>
              <a:t>review blister pack </a:t>
            </a:r>
            <a:endParaRPr lang="en-US" sz="2600" dirty="0">
              <a:cs typeface="Calibri" panose="020F0502020204030204"/>
            </a:endParaRPr>
          </a:p>
          <a:p>
            <a:pPr lvl="2"/>
            <a:r>
              <a:rPr lang="en-US" sz="2600" dirty="0"/>
              <a:t>ask staff responsible for administration medication etc.,</a:t>
            </a:r>
            <a:endParaRPr lang="en-US" sz="2600" dirty="0">
              <a:cs typeface="Calibri" panose="020F0502020204030204"/>
            </a:endParaRPr>
          </a:p>
          <a:p>
            <a:pPr marL="457200" lvl="1" indent="0">
              <a:buNone/>
            </a:pPr>
            <a:r>
              <a:rPr lang="en-US" sz="2600" dirty="0"/>
              <a:t>If determined medication was not administered</a:t>
            </a:r>
            <a:endParaRPr lang="en-US" sz="2600" dirty="0">
              <a:cs typeface="Calibri"/>
            </a:endParaRPr>
          </a:p>
          <a:p>
            <a:pPr lvl="2"/>
            <a:r>
              <a:rPr lang="en-US" sz="2600" dirty="0"/>
              <a:t>Submit MOR</a:t>
            </a:r>
            <a:endParaRPr lang="en-US" sz="2600" dirty="0">
              <a:cs typeface="Calibri" panose="020F0502020204030204"/>
            </a:endParaRPr>
          </a:p>
          <a:p>
            <a:pPr marL="457200" lvl="1" indent="0">
              <a:buNone/>
            </a:pPr>
            <a:r>
              <a:rPr lang="en-US" sz="2600" dirty="0"/>
              <a:t>	</a:t>
            </a:r>
            <a:endParaRPr lang="en-US" sz="2600" dirty="0">
              <a:cs typeface="Calibri" panose="020F0502020204030204"/>
            </a:endParaRPr>
          </a:p>
          <a:p>
            <a:pPr marL="457200" lvl="1" indent="0">
              <a:buNone/>
            </a:pPr>
            <a:endParaRPr lang="en-US" sz="2600" dirty="0">
              <a:cs typeface="Calibri" panose="020F0502020204030204"/>
            </a:endParaRPr>
          </a:p>
          <a:p>
            <a:pPr marL="0" indent="0">
              <a:buNone/>
            </a:pPr>
            <a:endParaRPr lang="en-US" sz="2400" dirty="0">
              <a:cs typeface="Calibri" panose="020F0502020204030204"/>
            </a:endParaRPr>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362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164C4E-ADD4-4E7D-A932-E9F6B3F2DA1C}"/>
              </a:ext>
            </a:extLst>
          </p:cNvPr>
          <p:cNvSpPr>
            <a:spLocks noGrp="1"/>
          </p:cNvSpPr>
          <p:nvPr>
            <p:ph type="title"/>
          </p:nvPr>
        </p:nvSpPr>
        <p:spPr>
          <a:xfrm>
            <a:off x="1043631" y="809898"/>
            <a:ext cx="9942716" cy="1554480"/>
          </a:xfrm>
        </p:spPr>
        <p:txBody>
          <a:bodyPr anchor="ctr">
            <a:normAutofit fontScale="90000"/>
          </a:bodyPr>
          <a:lstStyle/>
          <a:p>
            <a:pPr algn="ctr"/>
            <a:r>
              <a:rPr lang="en-US" sz="4800" b="1" dirty="0"/>
              <a:t>DDS Only</a:t>
            </a:r>
            <a:br>
              <a:rPr lang="en-US" sz="4800" dirty="0"/>
            </a:br>
            <a:r>
              <a:rPr lang="en-US" sz="4800" dirty="0"/>
              <a:t> Blank Space on MAR</a:t>
            </a:r>
            <a:br>
              <a:rPr lang="en-US" sz="4800" dirty="0"/>
            </a:br>
            <a:r>
              <a:rPr lang="en-US" sz="4800" dirty="0"/>
              <a:t>Medication Issue</a:t>
            </a:r>
            <a:endParaRPr lang="en-US" sz="4800" dirty="0">
              <a:cs typeface="Calibri Light"/>
            </a:endParaRPr>
          </a:p>
        </p:txBody>
      </p:sp>
      <p:sp>
        <p:nvSpPr>
          <p:cNvPr id="3" name="Content Placeholder 2">
            <a:extLst>
              <a:ext uri="{FF2B5EF4-FFF2-40B4-BE49-F238E27FC236}">
                <a16:creationId xmlns:a16="http://schemas.microsoft.com/office/drawing/2014/main" id="{5C9D6B17-1A8D-4EAE-8F0E-A45C3B4AF694}"/>
              </a:ext>
            </a:extLst>
          </p:cNvPr>
          <p:cNvSpPr>
            <a:spLocks noGrp="1"/>
          </p:cNvSpPr>
          <p:nvPr>
            <p:ph idx="1"/>
          </p:nvPr>
        </p:nvSpPr>
        <p:spPr>
          <a:xfrm>
            <a:off x="973394" y="3122024"/>
            <a:ext cx="10012953" cy="2936863"/>
          </a:xfrm>
        </p:spPr>
        <p:txBody>
          <a:bodyPr anchor="ctr">
            <a:normAutofit fontScale="85000" lnSpcReduction="20000"/>
          </a:bodyPr>
          <a:lstStyle/>
          <a:p>
            <a:pPr marL="457200" lvl="1" indent="0">
              <a:buNone/>
            </a:pPr>
            <a:r>
              <a:rPr lang="en-US" sz="1900" dirty="0"/>
              <a:t>If it cannot be conclusively  determined that the medication was </a:t>
            </a:r>
            <a:r>
              <a:rPr lang="en-US" sz="1900" b="1" i="1" dirty="0"/>
              <a:t>not</a:t>
            </a:r>
            <a:r>
              <a:rPr lang="en-US" sz="1900" dirty="0"/>
              <a:t> administered i.e.,</a:t>
            </a:r>
          </a:p>
          <a:p>
            <a:pPr lvl="1"/>
            <a:r>
              <a:rPr lang="en-US" sz="1900" dirty="0"/>
              <a:t>blister pack monitoring not used</a:t>
            </a:r>
            <a:endParaRPr lang="en-US" sz="1900" dirty="0">
              <a:cs typeface="Calibri"/>
            </a:endParaRPr>
          </a:p>
          <a:p>
            <a:pPr lvl="1"/>
            <a:r>
              <a:rPr lang="en-US" sz="1900" dirty="0"/>
              <a:t>no verbal admission by staff</a:t>
            </a:r>
            <a:endParaRPr lang="en-US" sz="1900" dirty="0">
              <a:cs typeface="Calibri"/>
            </a:endParaRPr>
          </a:p>
          <a:p>
            <a:pPr lvl="1"/>
            <a:r>
              <a:rPr lang="en-US" sz="1900" dirty="0"/>
              <a:t>staff cannot remember</a:t>
            </a:r>
            <a:endParaRPr lang="en-US" sz="1900" dirty="0">
              <a:cs typeface="Calibri"/>
            </a:endParaRPr>
          </a:p>
          <a:p>
            <a:pPr lvl="1"/>
            <a:r>
              <a:rPr lang="en-US" sz="1900" dirty="0"/>
              <a:t>etc.,</a:t>
            </a:r>
            <a:endParaRPr lang="en-US" sz="1900" dirty="0">
              <a:cs typeface="Calibri"/>
            </a:endParaRPr>
          </a:p>
          <a:p>
            <a:pPr marL="457200" lvl="1" indent="0">
              <a:buNone/>
            </a:pPr>
            <a:endParaRPr lang="en-US" sz="1900" dirty="0"/>
          </a:p>
          <a:p>
            <a:pPr marL="457200" lvl="1" indent="0">
              <a:buNone/>
            </a:pPr>
            <a:r>
              <a:rPr lang="en-US" sz="1900" dirty="0"/>
              <a:t>Not an MOR but a Medication Issue requiring:</a:t>
            </a:r>
            <a:endParaRPr lang="en-US" sz="1900" dirty="0">
              <a:cs typeface="Calibri"/>
            </a:endParaRPr>
          </a:p>
          <a:p>
            <a:pPr lvl="1"/>
            <a:r>
              <a:rPr lang="en-US" sz="1900" dirty="0"/>
              <a:t>documentation of issue</a:t>
            </a:r>
            <a:endParaRPr lang="en-US" sz="1900" dirty="0">
              <a:cs typeface="Calibri"/>
            </a:endParaRPr>
          </a:p>
          <a:p>
            <a:pPr lvl="1"/>
            <a:r>
              <a:rPr lang="en-US" sz="1900" dirty="0"/>
              <a:t>responses to lessen the chances of the issue recurring, i.e.</a:t>
            </a:r>
            <a:endParaRPr lang="en-US" sz="1900" dirty="0">
              <a:cs typeface="Calibri"/>
            </a:endParaRPr>
          </a:p>
          <a:p>
            <a:pPr lvl="2"/>
            <a:r>
              <a:rPr lang="en-US" sz="1900" dirty="0"/>
              <a:t>follow up staff training/retraining</a:t>
            </a:r>
            <a:endParaRPr lang="en-US" sz="1900" dirty="0">
              <a:cs typeface="Calibri"/>
            </a:endParaRPr>
          </a:p>
          <a:p>
            <a:pPr lvl="2"/>
            <a:r>
              <a:rPr lang="en-US" sz="1900" dirty="0"/>
              <a:t>closer monitoring of MAR documentation</a:t>
            </a:r>
            <a:endParaRPr lang="en-US" sz="1900" dirty="0">
              <a:cs typeface="Calibri"/>
            </a:endParaRPr>
          </a:p>
          <a:p>
            <a:pPr lvl="2"/>
            <a:r>
              <a:rPr lang="en-US" sz="1900" dirty="0"/>
              <a:t>etc., </a:t>
            </a:r>
            <a:endParaRPr lang="en-US" sz="1900" dirty="0">
              <a:cs typeface="Calibri"/>
            </a:endParaRPr>
          </a:p>
          <a:p>
            <a:pPr marL="457200" lvl="1" indent="0">
              <a:buNone/>
            </a:pPr>
            <a:endParaRPr lang="en-US" sz="1300" dirty="0"/>
          </a:p>
          <a:p>
            <a:pPr marL="0" indent="0">
              <a:buNone/>
            </a:pPr>
            <a:endParaRPr lang="en-US" sz="1300" dirty="0"/>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05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EF4E260-B79D-41D8-90EB-C84807CD7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rgbClr val="5959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AC10A6-062B-8B10-C264-E2DD3EDBAA4F}"/>
              </a:ext>
            </a:extLst>
          </p:cNvPr>
          <p:cNvSpPr>
            <a:spLocks noGrp="1"/>
          </p:cNvSpPr>
          <p:nvPr>
            <p:ph type="title"/>
          </p:nvPr>
        </p:nvSpPr>
        <p:spPr>
          <a:xfrm>
            <a:off x="5141495" y="1269255"/>
            <a:ext cx="5956353" cy="3038947"/>
          </a:xfrm>
        </p:spPr>
        <p:txBody>
          <a:bodyPr vert="horz" lIns="91440" tIns="45720" rIns="91440" bIns="45720" rtlCol="0" anchor="b">
            <a:normAutofit/>
          </a:bodyPr>
          <a:lstStyle/>
          <a:p>
            <a:r>
              <a:rPr lang="en-US" sz="5400" kern="1200" dirty="0">
                <a:solidFill>
                  <a:srgbClr val="FFFFFF"/>
                </a:solidFill>
                <a:latin typeface="+mj-lt"/>
                <a:ea typeface="+mj-ea"/>
                <a:cs typeface="+mj-cs"/>
              </a:rPr>
              <a:t>What's New</a:t>
            </a:r>
          </a:p>
        </p:txBody>
      </p:sp>
      <p:sp>
        <p:nvSpPr>
          <p:cNvPr id="3" name="Text Placeholder 2">
            <a:extLst>
              <a:ext uri="{FF2B5EF4-FFF2-40B4-BE49-F238E27FC236}">
                <a16:creationId xmlns:a16="http://schemas.microsoft.com/office/drawing/2014/main" id="{5E74DFDF-C10D-900D-3243-FF26030C3AEE}"/>
              </a:ext>
            </a:extLst>
          </p:cNvPr>
          <p:cNvSpPr>
            <a:spLocks noGrp="1"/>
          </p:cNvSpPr>
          <p:nvPr>
            <p:ph type="body" idx="1"/>
          </p:nvPr>
        </p:nvSpPr>
        <p:spPr>
          <a:xfrm>
            <a:off x="5141495" y="4578114"/>
            <a:ext cx="5956353" cy="1247274"/>
          </a:xfrm>
        </p:spPr>
        <p:txBody>
          <a:bodyPr vert="horz" lIns="91440" tIns="45720" rIns="91440" bIns="45720" rtlCol="0" anchor="t">
            <a:normAutofit/>
          </a:bodyPr>
          <a:lstStyle/>
          <a:p>
            <a:r>
              <a:rPr lang="en-US" dirty="0">
                <a:solidFill>
                  <a:srgbClr val="FFFFFF"/>
                </a:solidFill>
                <a:cs typeface="Calibri"/>
              </a:rPr>
              <a:t>Medication Administration Program</a:t>
            </a:r>
            <a:endParaRPr lang="en-US" sz="2400" kern="1200" dirty="0">
              <a:solidFill>
                <a:srgbClr val="FFFFFF"/>
              </a:solidFill>
              <a:latin typeface="+mn-lt"/>
              <a:ea typeface="+mn-ea"/>
              <a:cs typeface="+mn-cs"/>
            </a:endParaRPr>
          </a:p>
        </p:txBody>
      </p:sp>
      <p:cxnSp>
        <p:nvCxnSpPr>
          <p:cNvPr id="21" name="Straight Connector 20">
            <a:extLst>
              <a:ext uri="{FF2B5EF4-FFF2-40B4-BE49-F238E27FC236}">
                <a16:creationId xmlns:a16="http://schemas.microsoft.com/office/drawing/2014/main" id="{0686AD50-C6DC-4D98-A467-9AC1F3C2D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39512"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41208F6-8B1C-4098-9388-150BC8E44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476778"/>
            <a:ext cx="3864383" cy="5920653"/>
          </a:xfrm>
          <a:prstGeom prst="rect">
            <a:avLst/>
          </a:prstGeom>
          <a:solidFill>
            <a:srgbClr val="ABA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1499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8C1BCA-247F-4480-B78C-924FEBA5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B63D57-2478-0B00-E46D-2F9AC5EB965D}"/>
              </a:ext>
            </a:extLst>
          </p:cNvPr>
          <p:cNvSpPr>
            <a:spLocks noGrp="1"/>
          </p:cNvSpPr>
          <p:nvPr>
            <p:ph type="title"/>
          </p:nvPr>
        </p:nvSpPr>
        <p:spPr>
          <a:xfrm>
            <a:off x="7534655" y="993913"/>
            <a:ext cx="4013877" cy="4021637"/>
          </a:xfrm>
        </p:spPr>
        <p:txBody>
          <a:bodyPr vert="horz" lIns="91440" tIns="45720" rIns="91440" bIns="45720" rtlCol="0" anchor="b">
            <a:normAutofit/>
          </a:bodyPr>
          <a:lstStyle/>
          <a:p>
            <a:r>
              <a:rPr lang="en-US" sz="4800" kern="1200" dirty="0">
                <a:latin typeface="+mj-lt"/>
                <a:ea typeface="+mj-ea"/>
                <a:cs typeface="+mj-cs"/>
              </a:rPr>
              <a:t>D&amp;S DT, Diversified Technologies</a:t>
            </a:r>
            <a:endParaRPr lang="en-US" sz="4800" kern="1200" dirty="0">
              <a:latin typeface="+mj-lt"/>
              <a:cs typeface="Calibri Light"/>
            </a:endParaRPr>
          </a:p>
        </p:txBody>
      </p:sp>
      <p:sp>
        <p:nvSpPr>
          <p:cNvPr id="3" name="Text Placeholder 2">
            <a:extLst>
              <a:ext uri="{FF2B5EF4-FFF2-40B4-BE49-F238E27FC236}">
                <a16:creationId xmlns:a16="http://schemas.microsoft.com/office/drawing/2014/main" id="{262A4511-9E22-C6E4-FF0A-A1DA3B99F043}"/>
              </a:ext>
            </a:extLst>
          </p:cNvPr>
          <p:cNvSpPr>
            <a:spLocks noGrp="1"/>
          </p:cNvSpPr>
          <p:nvPr>
            <p:ph type="body" idx="1"/>
          </p:nvPr>
        </p:nvSpPr>
        <p:spPr>
          <a:xfrm>
            <a:off x="7534654" y="5015551"/>
            <a:ext cx="4473947" cy="1184459"/>
          </a:xfrm>
        </p:spPr>
        <p:txBody>
          <a:bodyPr vert="horz" lIns="91440" tIns="45720" rIns="91440" bIns="45720" rtlCol="0" anchor="t">
            <a:normAutofit/>
          </a:bodyPr>
          <a:lstStyle/>
          <a:p>
            <a:r>
              <a:rPr lang="en-US" kern="1200" dirty="0">
                <a:solidFill>
                  <a:schemeClr val="tx1"/>
                </a:solidFill>
                <a:latin typeface="+mn-lt"/>
                <a:ea typeface="+mn-ea"/>
                <a:cs typeface="+mn-cs"/>
              </a:rPr>
              <a:t>TestMaster Universe</a:t>
            </a:r>
            <a:r>
              <a:rPr lang="en-US" dirty="0">
                <a:solidFill>
                  <a:schemeClr val="tx1"/>
                </a:solidFill>
              </a:rPr>
              <a:t> (TMU</a:t>
            </a:r>
            <a:r>
              <a:rPr lang="en-US" dirty="0">
                <a:ea typeface="+mn-lt"/>
                <a:cs typeface="+mn-lt"/>
              </a:rPr>
              <a:t>©</a:t>
            </a:r>
            <a:r>
              <a:rPr lang="en-US" dirty="0">
                <a:solidFill>
                  <a:schemeClr val="tx1"/>
                </a:solidFill>
              </a:rPr>
              <a:t>)</a:t>
            </a:r>
            <a:endParaRPr lang="en-US" kern="1200" dirty="0">
              <a:solidFill>
                <a:schemeClr val="tx1"/>
              </a:solidFill>
              <a:latin typeface="+mn-lt"/>
              <a:ea typeface="+mn-ea"/>
              <a:cs typeface="+mn-cs"/>
            </a:endParaRPr>
          </a:p>
        </p:txBody>
      </p:sp>
      <p:sp>
        <p:nvSpPr>
          <p:cNvPr id="21" name="Freeform: Shape 20">
            <a:extLst>
              <a:ext uri="{FF2B5EF4-FFF2-40B4-BE49-F238E27FC236}">
                <a16:creationId xmlns:a16="http://schemas.microsoft.com/office/drawing/2014/main" id="{B8E37057-BDB6-4452-836A-27973D54F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71106"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11A3A707-72D6-4BAB-8187-F8204F4ED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8530" y="1774620"/>
            <a:ext cx="3780042" cy="3780042"/>
          </a:xfrm>
          <a:custGeom>
            <a:avLst/>
            <a:gdLst>
              <a:gd name="connsiteX0" fmla="*/ 2054781 w 4109561"/>
              <a:gd name="connsiteY0" fmla="*/ 0 h 4109561"/>
              <a:gd name="connsiteX1" fmla="*/ 4109561 w 4109561"/>
              <a:gd name="connsiteY1" fmla="*/ 2054781 h 4109561"/>
              <a:gd name="connsiteX2" fmla="*/ 2054781 w 4109561"/>
              <a:gd name="connsiteY2" fmla="*/ 4109561 h 4109561"/>
              <a:gd name="connsiteX3" fmla="*/ 0 w 4109561"/>
              <a:gd name="connsiteY3" fmla="*/ 2054781 h 4109561"/>
              <a:gd name="connsiteX4" fmla="*/ 2054781 w 4109561"/>
              <a:gd name="connsiteY4" fmla="*/ 0 h 4109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9561" h="4109561">
                <a:moveTo>
                  <a:pt x="2054781" y="0"/>
                </a:moveTo>
                <a:cubicBezTo>
                  <a:pt x="3189605" y="0"/>
                  <a:pt x="4109561" y="919957"/>
                  <a:pt x="4109561" y="2054781"/>
                </a:cubicBezTo>
                <a:cubicBezTo>
                  <a:pt x="4109561" y="3189605"/>
                  <a:pt x="3189605" y="4109561"/>
                  <a:pt x="2054781" y="4109561"/>
                </a:cubicBezTo>
                <a:cubicBezTo>
                  <a:pt x="919957" y="4109561"/>
                  <a:pt x="0" y="3189605"/>
                  <a:pt x="0" y="2054781"/>
                </a:cubicBezTo>
                <a:cubicBezTo>
                  <a:pt x="0" y="919957"/>
                  <a:pt x="919957" y="0"/>
                  <a:pt x="2054781" y="0"/>
                </a:cubicBezTo>
                <a:close/>
              </a:path>
            </a:pathLst>
          </a:custGeom>
          <a:solidFill>
            <a:schemeClr val="bg1">
              <a:alpha val="25000"/>
            </a:schemeClr>
          </a:solid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C983411D-901F-4574-9926-33415AA92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3450" y="1713004"/>
            <a:ext cx="36576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6608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458C1BCA-247F-4480-B78C-924FEBA5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E1A4C6A2-F740-4EA3-AB34-6C5A7A641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4762" y="6137"/>
            <a:ext cx="6067238" cy="6858000"/>
          </a:xfrm>
          <a:custGeom>
            <a:avLst/>
            <a:gdLst>
              <a:gd name="connsiteX0" fmla="*/ 1619628 w 6067238"/>
              <a:gd name="connsiteY0" fmla="*/ 0 h 6858000"/>
              <a:gd name="connsiteX1" fmla="*/ 6067238 w 6067238"/>
              <a:gd name="connsiteY1" fmla="*/ 0 h 6858000"/>
              <a:gd name="connsiteX2" fmla="*/ 6067238 w 6067238"/>
              <a:gd name="connsiteY2" fmla="*/ 6858000 h 6858000"/>
              <a:gd name="connsiteX3" fmla="*/ 1619627 w 6067238"/>
              <a:gd name="connsiteY3" fmla="*/ 6858000 h 6858000"/>
              <a:gd name="connsiteX4" fmla="*/ 1615622 w 6067238"/>
              <a:gd name="connsiteY4" fmla="*/ 6854853 h 6858000"/>
              <a:gd name="connsiteX5" fmla="*/ 0 w 6067238"/>
              <a:gd name="connsiteY5" fmla="*/ 3429000 h 6858000"/>
              <a:gd name="connsiteX6" fmla="*/ 1615622 w 6067238"/>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7238" h="6858000">
                <a:moveTo>
                  <a:pt x="1619628" y="0"/>
                </a:moveTo>
                <a:lnTo>
                  <a:pt x="6067238" y="0"/>
                </a:lnTo>
                <a:lnTo>
                  <a:pt x="6067238" y="6858000"/>
                </a:lnTo>
                <a:lnTo>
                  <a:pt x="1619627" y="6858000"/>
                </a:lnTo>
                <a:lnTo>
                  <a:pt x="1615622" y="6854853"/>
                </a:lnTo>
                <a:cubicBezTo>
                  <a:pt x="628921" y="6040555"/>
                  <a:pt x="0" y="4808224"/>
                  <a:pt x="0" y="3429000"/>
                </a:cubicBezTo>
                <a:cubicBezTo>
                  <a:pt x="0" y="2049777"/>
                  <a:pt x="628921" y="817446"/>
                  <a:pt x="1615622" y="31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Freeform: Shape 42">
            <a:extLst>
              <a:ext uri="{FF2B5EF4-FFF2-40B4-BE49-F238E27FC236}">
                <a16:creationId xmlns:a16="http://schemas.microsoft.com/office/drawing/2014/main" id="{9C6A5528-4F9B-4B2D-8D1F-0C69B26FE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5957"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3B63D57-2478-0B00-E46D-2F9AC5EB965D}"/>
              </a:ext>
            </a:extLst>
          </p:cNvPr>
          <p:cNvSpPr>
            <a:spLocks noGrp="1"/>
          </p:cNvSpPr>
          <p:nvPr>
            <p:ph type="title"/>
          </p:nvPr>
        </p:nvSpPr>
        <p:spPr>
          <a:xfrm>
            <a:off x="1175493" y="678011"/>
            <a:ext cx="4228494" cy="5329450"/>
          </a:xfrm>
        </p:spPr>
        <p:txBody>
          <a:bodyPr vert="horz" lIns="91440" tIns="45720" rIns="91440" bIns="45720" rtlCol="0" anchor="ctr">
            <a:normAutofit/>
          </a:bodyPr>
          <a:lstStyle/>
          <a:p>
            <a:r>
              <a:rPr lang="en-US" sz="5400" kern="1200" dirty="0">
                <a:latin typeface="+mj-lt"/>
                <a:ea typeface="+mj-ea"/>
                <a:cs typeface="+mj-cs"/>
              </a:rPr>
              <a:t>TestMaster </a:t>
            </a:r>
            <a:br>
              <a:rPr lang="en-US" sz="5400" kern="1200" dirty="0"/>
            </a:br>
            <a:r>
              <a:rPr lang="en-US" sz="5400" kern="1200" dirty="0">
                <a:latin typeface="+mj-lt"/>
                <a:ea typeface="+mj-ea"/>
                <a:cs typeface="+mj-cs"/>
              </a:rPr>
              <a:t>Universe </a:t>
            </a:r>
            <a:br>
              <a:rPr lang="en-US" sz="5400" kern="1200" dirty="0"/>
            </a:br>
            <a:r>
              <a:rPr lang="en-US" sz="5400" kern="1200" dirty="0">
                <a:latin typeface="+mj-lt"/>
                <a:ea typeface="+mj-ea"/>
                <a:cs typeface="+mj-cs"/>
              </a:rPr>
              <a:t>(TMU©)</a:t>
            </a:r>
            <a:endParaRPr lang="en-US" sz="5400" kern="1200" dirty="0">
              <a:latin typeface="+mj-lt"/>
              <a:cs typeface="Calibri Light"/>
            </a:endParaRPr>
          </a:p>
          <a:p>
            <a:endParaRPr lang="en-US" sz="6800"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262A4511-9E22-C6E4-FF0A-A1DA3B99F043}"/>
              </a:ext>
            </a:extLst>
          </p:cNvPr>
          <p:cNvSpPr>
            <a:spLocks noGrp="1"/>
          </p:cNvSpPr>
          <p:nvPr>
            <p:ph type="body" idx="1"/>
          </p:nvPr>
        </p:nvSpPr>
        <p:spPr>
          <a:xfrm>
            <a:off x="6532878" y="2479910"/>
            <a:ext cx="4129096" cy="1898180"/>
          </a:xfrm>
        </p:spPr>
        <p:txBody>
          <a:bodyPr vert="horz" lIns="91440" tIns="45720" rIns="91440" bIns="45720" rtlCol="0" anchor="ctr">
            <a:normAutofit/>
          </a:bodyPr>
          <a:lstStyle/>
          <a:p>
            <a:pPr marL="457200" indent="-457200">
              <a:buChar char="•"/>
            </a:pPr>
            <a:r>
              <a:rPr lang="en-US" sz="2800" kern="1200" dirty="0">
                <a:solidFill>
                  <a:schemeClr val="bg1"/>
                </a:solidFill>
                <a:latin typeface="+mn-lt"/>
                <a:ea typeface="+mn-ea"/>
                <a:cs typeface="+mn-cs"/>
              </a:rPr>
              <a:t>Updated </a:t>
            </a:r>
            <a:r>
              <a:rPr lang="en-US" sz="2800" dirty="0">
                <a:solidFill>
                  <a:schemeClr val="bg1"/>
                </a:solidFill>
              </a:rPr>
              <a:t>Students</a:t>
            </a:r>
            <a:r>
              <a:rPr lang="en-US" sz="2800" kern="1200" dirty="0">
                <a:solidFill>
                  <a:schemeClr val="bg1"/>
                </a:solidFill>
                <a:latin typeface="+mn-lt"/>
                <a:ea typeface="+mn-ea"/>
                <a:cs typeface="+mn-cs"/>
              </a:rPr>
              <a:t> Screen </a:t>
            </a:r>
            <a:endParaRPr lang="en-US" sz="2800" dirty="0">
              <a:solidFill>
                <a:schemeClr val="bg1"/>
              </a:solidFill>
            </a:endParaRPr>
          </a:p>
          <a:p>
            <a:pPr marL="914400" lvl="1">
              <a:buChar char="•"/>
            </a:pPr>
            <a:r>
              <a:rPr lang="en-US" sz="2400" kern="1200" dirty="0">
                <a:solidFill>
                  <a:schemeClr val="bg1"/>
                </a:solidFill>
                <a:latin typeface="+mn-lt"/>
                <a:ea typeface="+mn-ea"/>
                <a:cs typeface="+mn-cs"/>
              </a:rPr>
              <a:t>Expanded Sorting      Capabilities/Filters </a:t>
            </a:r>
            <a:endParaRPr lang="en-US" sz="2400" kern="1200" dirty="0">
              <a:solidFill>
                <a:schemeClr val="bg1"/>
              </a:solidFill>
              <a:latin typeface="+mn-lt"/>
              <a:cs typeface="Calibri"/>
            </a:endParaRPr>
          </a:p>
        </p:txBody>
      </p:sp>
      <p:sp>
        <p:nvSpPr>
          <p:cNvPr id="45" name="Freeform: Shape 44">
            <a:extLst>
              <a:ext uri="{FF2B5EF4-FFF2-40B4-BE49-F238E27FC236}">
                <a16:creationId xmlns:a16="http://schemas.microsoft.com/office/drawing/2014/main" id="{FC1F7A61-83BA-4E3D-8E8D-4FCFDDE12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Image of the updated students page in TMU with an arrow pointing to the filters feature">
            <a:extLst>
              <a:ext uri="{FF2B5EF4-FFF2-40B4-BE49-F238E27FC236}">
                <a16:creationId xmlns:a16="http://schemas.microsoft.com/office/drawing/2014/main" id="{94C6DFEF-3704-B093-59B2-092AF3C3EF85}"/>
              </a:ext>
            </a:extLst>
          </p:cNvPr>
          <p:cNvPicPr>
            <a:picLocks noChangeAspect="1"/>
          </p:cNvPicPr>
          <p:nvPr/>
        </p:nvPicPr>
        <p:blipFill>
          <a:blip r:embed="rId3"/>
          <a:stretch>
            <a:fillRect/>
          </a:stretch>
        </p:blipFill>
        <p:spPr>
          <a:xfrm>
            <a:off x="2342024" y="4583288"/>
            <a:ext cx="6918960" cy="1213939"/>
          </a:xfrm>
          <a:prstGeom prst="rect">
            <a:avLst/>
          </a:prstGeom>
          <a:ln>
            <a:solidFill>
              <a:schemeClr val="tx1"/>
            </a:solidFill>
          </a:ln>
        </p:spPr>
      </p:pic>
      <p:sp>
        <p:nvSpPr>
          <p:cNvPr id="4" name="Arrow: Up 3">
            <a:extLst>
              <a:ext uri="{FF2B5EF4-FFF2-40B4-BE49-F238E27FC236}">
                <a16:creationId xmlns:a16="http://schemas.microsoft.com/office/drawing/2014/main" id="{661E56E4-F0CB-7BEE-1A2C-F052A9AA8EE4}"/>
              </a:ext>
              <a:ext uri="{C183D7F6-B498-43B3-948B-1728B52AA6E4}">
                <adec:decorative xmlns:adec="http://schemas.microsoft.com/office/drawing/2017/decorative" val="1"/>
              </a:ext>
            </a:extLst>
          </p:cNvPr>
          <p:cNvSpPr/>
          <p:nvPr/>
        </p:nvSpPr>
        <p:spPr>
          <a:xfrm>
            <a:off x="7248287" y="5786513"/>
            <a:ext cx="488830" cy="977660"/>
          </a:xfrm>
          <a:prstGeom prst="up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0082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 of the Filters feature that gives you dropdown options for demographics and certifications">
            <a:extLst>
              <a:ext uri="{FF2B5EF4-FFF2-40B4-BE49-F238E27FC236}">
                <a16:creationId xmlns:a16="http://schemas.microsoft.com/office/drawing/2014/main" id="{E6C0ECA8-9D16-4E43-805D-0AF483E696DA}"/>
              </a:ext>
            </a:extLst>
          </p:cNvPr>
          <p:cNvPicPr>
            <a:picLocks noGrp="1" noChangeAspect="1"/>
          </p:cNvPicPr>
          <p:nvPr>
            <p:ph idx="1"/>
          </p:nvPr>
        </p:nvPicPr>
        <p:blipFill>
          <a:blip r:embed="rId3"/>
          <a:stretch>
            <a:fillRect/>
          </a:stretch>
        </p:blipFill>
        <p:spPr>
          <a:xfrm>
            <a:off x="838200" y="212717"/>
            <a:ext cx="3873699" cy="4267419"/>
          </a:xfrm>
        </p:spPr>
      </p:pic>
      <p:pic>
        <p:nvPicPr>
          <p:cNvPr id="7" name="Picture 6" descr="Image of the Filters feature that gives you dropdown options for training and ADAs">
            <a:extLst>
              <a:ext uri="{FF2B5EF4-FFF2-40B4-BE49-F238E27FC236}">
                <a16:creationId xmlns:a16="http://schemas.microsoft.com/office/drawing/2014/main" id="{9FA251E4-ACA9-4247-86F6-46A451AB33D5}"/>
              </a:ext>
            </a:extLst>
          </p:cNvPr>
          <p:cNvPicPr>
            <a:picLocks noChangeAspect="1"/>
          </p:cNvPicPr>
          <p:nvPr/>
        </p:nvPicPr>
        <p:blipFill>
          <a:blip r:embed="rId4"/>
          <a:stretch>
            <a:fillRect/>
          </a:stretch>
        </p:blipFill>
        <p:spPr>
          <a:xfrm>
            <a:off x="6846387" y="235908"/>
            <a:ext cx="3587934" cy="3962604"/>
          </a:xfrm>
          <a:prstGeom prst="rect">
            <a:avLst/>
          </a:prstGeom>
        </p:spPr>
      </p:pic>
      <p:pic>
        <p:nvPicPr>
          <p:cNvPr id="8" name="Content Placeholder 4" descr="Image showing the dropdown menu options under Actions, which include select all matching, print certificates, print roster and complete trainings">
            <a:extLst>
              <a:ext uri="{FF2B5EF4-FFF2-40B4-BE49-F238E27FC236}">
                <a16:creationId xmlns:a16="http://schemas.microsoft.com/office/drawing/2014/main" id="{E0E81D51-4519-484C-AECA-C4B0F0EB3DEF}"/>
              </a:ext>
            </a:extLst>
          </p:cNvPr>
          <p:cNvPicPr>
            <a:picLocks noChangeAspect="1"/>
          </p:cNvPicPr>
          <p:nvPr/>
        </p:nvPicPr>
        <p:blipFill>
          <a:blip r:embed="rId5"/>
          <a:stretch>
            <a:fillRect/>
          </a:stretch>
        </p:blipFill>
        <p:spPr>
          <a:xfrm>
            <a:off x="3773584" y="4632544"/>
            <a:ext cx="4273770" cy="2063856"/>
          </a:xfrm>
          <a:prstGeom prst="rect">
            <a:avLst/>
          </a:prstGeom>
        </p:spPr>
      </p:pic>
      <p:sp>
        <p:nvSpPr>
          <p:cNvPr id="6" name="Arrow: Left 5">
            <a:extLst>
              <a:ext uri="{FF2B5EF4-FFF2-40B4-BE49-F238E27FC236}">
                <a16:creationId xmlns:a16="http://schemas.microsoft.com/office/drawing/2014/main" id="{D981590D-2356-7E36-A47B-4510D80BA878}"/>
              </a:ext>
              <a:ext uri="{C183D7F6-B498-43B3-948B-1728B52AA6E4}">
                <adec:decorative xmlns:adec="http://schemas.microsoft.com/office/drawing/2017/decorative" val="1"/>
              </a:ext>
            </a:extLst>
          </p:cNvPr>
          <p:cNvSpPr/>
          <p:nvPr/>
        </p:nvSpPr>
        <p:spPr>
          <a:xfrm>
            <a:off x="7244917" y="5716199"/>
            <a:ext cx="575094" cy="373812"/>
          </a:xfrm>
          <a:prstGeom prst="lef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6ED26DCA-6D52-DA75-3E53-5651402CBC5F}"/>
              </a:ext>
              <a:ext uri="{C183D7F6-B498-43B3-948B-1728B52AA6E4}">
                <adec:decorative xmlns:adec="http://schemas.microsoft.com/office/drawing/2017/decorative" val="1"/>
              </a:ext>
            </a:extLst>
          </p:cNvPr>
          <p:cNvSpPr/>
          <p:nvPr/>
        </p:nvSpPr>
        <p:spPr>
          <a:xfrm>
            <a:off x="6108206" y="208773"/>
            <a:ext cx="560716" cy="359434"/>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654EBAAC-FA1B-DC57-53D3-12BA939C7A73}"/>
              </a:ext>
              <a:ext uri="{C183D7F6-B498-43B3-948B-1728B52AA6E4}">
                <adec:decorative xmlns:adec="http://schemas.microsoft.com/office/drawing/2017/decorative" val="1"/>
              </a:ext>
            </a:extLst>
          </p:cNvPr>
          <p:cNvSpPr/>
          <p:nvPr/>
        </p:nvSpPr>
        <p:spPr>
          <a:xfrm>
            <a:off x="40061" y="466668"/>
            <a:ext cx="618227" cy="359434"/>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13A74173-60AE-94A0-F05B-8E67CA5D1927}"/>
              </a:ext>
              <a:ext uri="{C183D7F6-B498-43B3-948B-1728B52AA6E4}">
                <adec:decorative xmlns:adec="http://schemas.microsoft.com/office/drawing/2017/decorative" val="1"/>
              </a:ext>
            </a:extLst>
          </p:cNvPr>
          <p:cNvSpPr/>
          <p:nvPr/>
        </p:nvSpPr>
        <p:spPr>
          <a:xfrm>
            <a:off x="39163" y="2449844"/>
            <a:ext cx="618227" cy="359434"/>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31B6D363-DE9E-6DB0-B7E4-C6D573663738}"/>
              </a:ext>
              <a:ext uri="{C183D7F6-B498-43B3-948B-1728B52AA6E4}">
                <adec:decorative xmlns:adec="http://schemas.microsoft.com/office/drawing/2017/decorative" val="1"/>
              </a:ext>
            </a:extLst>
          </p:cNvPr>
          <p:cNvSpPr/>
          <p:nvPr/>
        </p:nvSpPr>
        <p:spPr>
          <a:xfrm>
            <a:off x="6046202" y="3065375"/>
            <a:ext cx="618228" cy="359434"/>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1030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D9C414A-A284-4D73-B9C7-54C138F6D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1561C9-4DE8-43FF-ABF8-994851D14CF8}"/>
              </a:ext>
            </a:extLst>
          </p:cNvPr>
          <p:cNvSpPr>
            <a:spLocks noGrp="1"/>
          </p:cNvSpPr>
          <p:nvPr>
            <p:ph type="title"/>
          </p:nvPr>
        </p:nvSpPr>
        <p:spPr>
          <a:xfrm>
            <a:off x="352056" y="2226733"/>
            <a:ext cx="4080933" cy="1295400"/>
          </a:xfrm>
        </p:spPr>
        <p:txBody>
          <a:bodyPr vert="horz" lIns="91440" tIns="45720" rIns="91440" bIns="45720" rtlCol="0" anchor="b">
            <a:normAutofit/>
          </a:bodyPr>
          <a:lstStyle/>
          <a:p>
            <a:pPr algn="ctr"/>
            <a:r>
              <a:rPr lang="en-US" sz="3600" kern="1200" dirty="0">
                <a:solidFill>
                  <a:schemeClr val="tx1">
                    <a:lumMod val="65000"/>
                    <a:lumOff val="35000"/>
                  </a:schemeClr>
                </a:solidFill>
                <a:latin typeface="+mj-lt"/>
                <a:ea typeface="+mj-ea"/>
                <a:cs typeface="+mj-cs"/>
              </a:rPr>
              <a:t>www.hdmaster.com</a:t>
            </a:r>
          </a:p>
        </p:txBody>
      </p:sp>
      <p:sp>
        <p:nvSpPr>
          <p:cNvPr id="29" name="Rectangle 28">
            <a:extLst>
              <a:ext uri="{FF2B5EF4-FFF2-40B4-BE49-F238E27FC236}">
                <a16:creationId xmlns:a16="http://schemas.microsoft.com/office/drawing/2014/main" id="{A3DAD80A-CFC8-4003-858B-671FF2048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5045" y="0"/>
            <a:ext cx="740695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pic>
        <p:nvPicPr>
          <p:cNvPr id="14" name="Content Placeholder 4">
            <a:extLst>
              <a:ext uri="{FF2B5EF4-FFF2-40B4-BE49-F238E27FC236}">
                <a16:creationId xmlns:a16="http://schemas.microsoft.com/office/drawing/2014/main" id="{ACAF8469-B0D0-48E8-A242-A29B2C76E5A6}"/>
              </a:ext>
              <a:ext uri="{C183D7F6-B498-43B3-948B-1728B52AA6E4}">
                <adec:decorative xmlns:adec="http://schemas.microsoft.com/office/drawing/2017/decorative" val="1"/>
              </a:ext>
            </a:extLst>
          </p:cNvPr>
          <p:cNvPicPr>
            <a:picLocks noChangeAspect="1"/>
          </p:cNvPicPr>
          <p:nvPr/>
        </p:nvPicPr>
        <p:blipFill rotWithShape="1">
          <a:blip r:embed="rId3"/>
          <a:srcRect r="4" b="12957"/>
          <a:stretch/>
        </p:blipFill>
        <p:spPr>
          <a:xfrm>
            <a:off x="6057383" y="680483"/>
            <a:ext cx="4862591" cy="5497034"/>
          </a:xfrm>
          <a:prstGeom prst="rect">
            <a:avLst/>
          </a:prstGeom>
        </p:spPr>
      </p:pic>
    </p:spTree>
    <p:extLst>
      <p:ext uri="{BB962C8B-B14F-4D97-AF65-F5344CB8AC3E}">
        <p14:creationId xmlns:p14="http://schemas.microsoft.com/office/powerpoint/2010/main" val="2636244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53472F09-8E00-4E02-9034-0A382CF66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915" y="727306"/>
            <a:ext cx="4639824" cy="4639824"/>
          </a:xfrm>
          <a:custGeom>
            <a:avLst/>
            <a:gdLst>
              <a:gd name="connsiteX0" fmla="*/ 2319912 w 4639824"/>
              <a:gd name="connsiteY0" fmla="*/ 0 h 4639824"/>
              <a:gd name="connsiteX1" fmla="*/ 4639824 w 4639824"/>
              <a:gd name="connsiteY1" fmla="*/ 2319912 h 4639824"/>
              <a:gd name="connsiteX2" fmla="*/ 2319912 w 4639824"/>
              <a:gd name="connsiteY2" fmla="*/ 4639824 h 4639824"/>
              <a:gd name="connsiteX3" fmla="*/ 0 w 4639824"/>
              <a:gd name="connsiteY3" fmla="*/ 2319912 h 4639824"/>
              <a:gd name="connsiteX4" fmla="*/ 2319912 w 4639824"/>
              <a:gd name="connsiteY4" fmla="*/ 0 h 463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9824" h="4639824">
                <a:moveTo>
                  <a:pt x="2319912" y="0"/>
                </a:moveTo>
                <a:cubicBezTo>
                  <a:pt x="3601164" y="0"/>
                  <a:pt x="4639824" y="1038660"/>
                  <a:pt x="4639824" y="2319912"/>
                </a:cubicBezTo>
                <a:cubicBezTo>
                  <a:pt x="4639824" y="3601164"/>
                  <a:pt x="3601164" y="4639824"/>
                  <a:pt x="2319912" y="4639824"/>
                </a:cubicBezTo>
                <a:cubicBezTo>
                  <a:pt x="1038660" y="4639824"/>
                  <a:pt x="0" y="3601164"/>
                  <a:pt x="0" y="2319912"/>
                </a:cubicBezTo>
                <a:cubicBezTo>
                  <a:pt x="0" y="1038660"/>
                  <a:pt x="1038660" y="0"/>
                  <a:pt x="2319912" y="0"/>
                </a:cubicBezTo>
                <a:close/>
              </a:path>
            </a:pathLst>
          </a:cu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Oval 43">
            <a:extLst>
              <a:ext uri="{FF2B5EF4-FFF2-40B4-BE49-F238E27FC236}">
                <a16:creationId xmlns:a16="http://schemas.microsoft.com/office/drawing/2014/main" id="{4DA077B8-7326-4434-87ED-77DF3CF3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7227" y="1253852"/>
            <a:ext cx="457200" cy="457200"/>
          </a:xfrm>
          <a:prstGeom prst="ellipse">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F79CDED1-AC9C-4A80-B334-1309DEAD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480791" y="0"/>
            <a:ext cx="2229415" cy="1711051"/>
          </a:xfrm>
          <a:custGeom>
            <a:avLst/>
            <a:gdLst>
              <a:gd name="connsiteX0" fmla="*/ 1731031 w 2229415"/>
              <a:gd name="connsiteY0" fmla="*/ 1711051 h 1711051"/>
              <a:gd name="connsiteX1" fmla="*/ 2229415 w 2229415"/>
              <a:gd name="connsiteY1" fmla="*/ 1711051 h 1711051"/>
              <a:gd name="connsiteX2" fmla="*/ 2220570 w 2229415"/>
              <a:gd name="connsiteY2" fmla="*/ 1665525 h 1711051"/>
              <a:gd name="connsiteX3" fmla="*/ 118985 w 2229415"/>
              <a:gd name="connsiteY3" fmla="*/ 3008 h 1711051"/>
              <a:gd name="connsiteX4" fmla="*/ 0 w 2229415"/>
              <a:gd name="connsiteY4" fmla="*/ 0 h 1711051"/>
              <a:gd name="connsiteX5" fmla="*/ 0 w 2229415"/>
              <a:gd name="connsiteY5" fmla="*/ 474250 h 1711051"/>
              <a:gd name="connsiteX6" fmla="*/ 187921 w 2229415"/>
              <a:gd name="connsiteY6" fmla="*/ 483739 h 1711051"/>
              <a:gd name="connsiteX7" fmla="*/ 1656728 w 2229415"/>
              <a:gd name="connsiteY7" fmla="*/ 1515386 h 171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9415" h="1711051">
                <a:moveTo>
                  <a:pt x="1731031" y="1711051"/>
                </a:moveTo>
                <a:lnTo>
                  <a:pt x="2229415" y="1711051"/>
                </a:lnTo>
                <a:lnTo>
                  <a:pt x="2220570" y="1665525"/>
                </a:lnTo>
                <a:cubicBezTo>
                  <a:pt x="1951414" y="739745"/>
                  <a:pt x="1119014" y="53700"/>
                  <a:pt x="118985" y="3008"/>
                </a:cubicBezTo>
                <a:lnTo>
                  <a:pt x="0" y="0"/>
                </a:lnTo>
                <a:lnTo>
                  <a:pt x="0" y="474250"/>
                </a:lnTo>
                <a:lnTo>
                  <a:pt x="187921" y="483739"/>
                </a:lnTo>
                <a:cubicBezTo>
                  <a:pt x="836687" y="549625"/>
                  <a:pt x="1385706" y="952924"/>
                  <a:pt x="1656728" y="151538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Oval 47">
            <a:extLst>
              <a:ext uri="{FF2B5EF4-FFF2-40B4-BE49-F238E27FC236}">
                <a16:creationId xmlns:a16="http://schemas.microsoft.com/office/drawing/2014/main" id="{FD961BDC-5B67-481B-B628-6C15F4724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88704" y="3819513"/>
            <a:ext cx="731520" cy="731520"/>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06CC263E-5CD3-42BB-99F8-3C062C4B5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0573" y="4944229"/>
            <a:ext cx="1645920" cy="164592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7A0DBA7B-AEE9-4C64-9883-39076EFB7656}"/>
              </a:ext>
            </a:extLst>
          </p:cNvPr>
          <p:cNvSpPr>
            <a:spLocks noGrp="1"/>
          </p:cNvSpPr>
          <p:nvPr>
            <p:ph idx="1"/>
          </p:nvPr>
        </p:nvSpPr>
        <p:spPr>
          <a:xfrm>
            <a:off x="262013" y="351582"/>
            <a:ext cx="5569006" cy="6398986"/>
          </a:xfrm>
        </p:spPr>
        <p:txBody>
          <a:bodyPr anchor="ctr">
            <a:normAutofit/>
          </a:bodyPr>
          <a:lstStyle/>
          <a:p>
            <a:pPr marL="0" indent="0">
              <a:buNone/>
            </a:pPr>
            <a:endParaRPr lang="en-US" sz="900" dirty="0">
              <a:solidFill>
                <a:srgbClr val="FFFFFF"/>
              </a:solidFill>
            </a:endParaRPr>
          </a:p>
          <a:p>
            <a:r>
              <a:rPr lang="en-US" sz="3200" dirty="0">
                <a:cs typeface="Calibri"/>
              </a:rPr>
              <a:t>Medication Sheet</a:t>
            </a:r>
          </a:p>
          <a:p>
            <a:pPr lvl="1"/>
            <a:r>
              <a:rPr lang="en-US" sz="2800" dirty="0">
                <a:cs typeface="Calibri"/>
              </a:rPr>
              <a:t>Initials</a:t>
            </a:r>
          </a:p>
          <a:p>
            <a:pPr lvl="2"/>
            <a:r>
              <a:rPr lang="en-US" sz="2400" dirty="0">
                <a:cs typeface="Calibri"/>
              </a:rPr>
              <a:t>Correspond with Legal Name</a:t>
            </a:r>
          </a:p>
          <a:p>
            <a:pPr lvl="2"/>
            <a:r>
              <a:rPr lang="en-US" sz="2400" dirty="0">
                <a:cs typeface="Calibri"/>
              </a:rPr>
              <a:t>Legible</a:t>
            </a:r>
          </a:p>
          <a:p>
            <a:r>
              <a:rPr lang="en-US" sz="3200" dirty="0">
                <a:cs typeface="Calibri"/>
              </a:rPr>
              <a:t>Count Sheet</a:t>
            </a:r>
          </a:p>
          <a:p>
            <a:pPr lvl="1"/>
            <a:r>
              <a:rPr lang="en-US" sz="2800" dirty="0"/>
              <a:t>Signature</a:t>
            </a:r>
            <a:endParaRPr lang="en-US" sz="2800" dirty="0">
              <a:cs typeface="Calibri"/>
            </a:endParaRPr>
          </a:p>
          <a:p>
            <a:pPr lvl="2"/>
            <a:r>
              <a:rPr lang="en-US" sz="2400" dirty="0"/>
              <a:t>Full First and Last Name</a:t>
            </a:r>
            <a:endParaRPr lang="en-US" sz="2400" dirty="0">
              <a:cs typeface="Calibri"/>
            </a:endParaRPr>
          </a:p>
          <a:p>
            <a:pPr lvl="2"/>
            <a:r>
              <a:rPr lang="en-US" sz="2400" dirty="0"/>
              <a:t>Legible </a:t>
            </a:r>
            <a:endParaRPr lang="en-US" sz="2400" dirty="0">
              <a:cs typeface="Calibri"/>
            </a:endParaRPr>
          </a:p>
          <a:p>
            <a:pPr marL="1828800" lvl="4" indent="0">
              <a:buNone/>
            </a:pPr>
            <a:endParaRPr lang="en-US" sz="1050" dirty="0">
              <a:cs typeface="Calibri"/>
            </a:endParaRPr>
          </a:p>
          <a:p>
            <a:pPr marL="1828800" lvl="4" indent="0">
              <a:buNone/>
            </a:pPr>
            <a:endParaRPr lang="en-US" sz="1050" dirty="0">
              <a:cs typeface="Calibri"/>
            </a:endParaRPr>
          </a:p>
          <a:p>
            <a:pPr marL="1828800" lvl="4" indent="0">
              <a:buNone/>
            </a:pPr>
            <a:endParaRPr lang="en-US" sz="900" dirty="0">
              <a:cs typeface="Calibri"/>
            </a:endParaRPr>
          </a:p>
          <a:p>
            <a:pPr marL="0" indent="0">
              <a:buNone/>
            </a:pPr>
            <a:endParaRPr lang="en-US" sz="900" dirty="0">
              <a:solidFill>
                <a:srgbClr val="FFFFFF"/>
              </a:solidFill>
              <a:cs typeface="Calibri"/>
            </a:endParaRPr>
          </a:p>
          <a:p>
            <a:pPr marL="0" lvl="0" indent="0">
              <a:buNone/>
            </a:pPr>
            <a:endParaRPr lang="en-US" sz="900" dirty="0">
              <a:solidFill>
                <a:srgbClr val="FFFFFF"/>
              </a:solidFill>
            </a:endParaRPr>
          </a:p>
        </p:txBody>
      </p:sp>
      <p:sp>
        <p:nvSpPr>
          <p:cNvPr id="2" name="Title 1">
            <a:extLst>
              <a:ext uri="{FF2B5EF4-FFF2-40B4-BE49-F238E27FC236}">
                <a16:creationId xmlns:a16="http://schemas.microsoft.com/office/drawing/2014/main" id="{BB95041F-0AB4-48CF-8316-0C8AAA46DC2F}"/>
              </a:ext>
            </a:extLst>
          </p:cNvPr>
          <p:cNvSpPr>
            <a:spLocks noGrp="1"/>
          </p:cNvSpPr>
          <p:nvPr>
            <p:ph type="title"/>
          </p:nvPr>
        </p:nvSpPr>
        <p:spPr>
          <a:xfrm>
            <a:off x="6218485" y="1402265"/>
            <a:ext cx="3801581" cy="4674358"/>
          </a:xfrm>
        </p:spPr>
        <p:txBody>
          <a:bodyPr anchor="ctr">
            <a:normAutofit/>
          </a:bodyPr>
          <a:lstStyle/>
          <a:p>
            <a:r>
              <a:rPr lang="en-US" dirty="0">
                <a:solidFill>
                  <a:schemeClr val="bg1"/>
                </a:solidFill>
              </a:rPr>
              <a:t>Testing Issues</a:t>
            </a:r>
            <a:br>
              <a:rPr lang="en-US" dirty="0">
                <a:solidFill>
                  <a:schemeClr val="bg1"/>
                </a:solidFill>
                <a:cs typeface="Calibri Light"/>
              </a:rPr>
            </a:br>
            <a:br>
              <a:rPr lang="en-US" sz="3100" dirty="0"/>
            </a:br>
            <a:br>
              <a:rPr lang="en-US" sz="3100" dirty="0"/>
            </a:br>
            <a:endParaRPr lang="en-US" sz="3100" dirty="0">
              <a:solidFill>
                <a:schemeClr val="tx1">
                  <a:lumMod val="85000"/>
                  <a:lumOff val="15000"/>
                </a:schemeClr>
              </a:solidFill>
            </a:endParaRPr>
          </a:p>
        </p:txBody>
      </p:sp>
    </p:spTree>
    <p:extLst>
      <p:ext uri="{BB962C8B-B14F-4D97-AF65-F5344CB8AC3E}">
        <p14:creationId xmlns:p14="http://schemas.microsoft.com/office/powerpoint/2010/main" val="3138516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Oval 32">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B95041F-0AB4-48CF-8316-0C8AAA46DC2F}"/>
              </a:ext>
            </a:extLst>
          </p:cNvPr>
          <p:cNvSpPr>
            <a:spLocks noGrp="1"/>
          </p:cNvSpPr>
          <p:nvPr>
            <p:ph type="title"/>
          </p:nvPr>
        </p:nvSpPr>
        <p:spPr>
          <a:xfrm>
            <a:off x="6978316" y="1431042"/>
            <a:ext cx="4055899" cy="3995916"/>
          </a:xfrm>
        </p:spPr>
        <p:txBody>
          <a:bodyPr anchor="ctr">
            <a:normAutofit/>
          </a:bodyPr>
          <a:lstStyle/>
          <a:p>
            <a:r>
              <a:rPr lang="en-US" dirty="0">
                <a:solidFill>
                  <a:schemeClr val="tx1">
                    <a:lumMod val="95000"/>
                    <a:lumOff val="5000"/>
                  </a:schemeClr>
                </a:solidFill>
              </a:rPr>
              <a:t>Testing Issues </a:t>
            </a:r>
            <a:br>
              <a:rPr lang="en-US" dirty="0"/>
            </a:br>
            <a:br>
              <a:rPr lang="en-US" sz="3100" dirty="0"/>
            </a:br>
            <a:endParaRPr lang="en-US" sz="3100" dirty="0">
              <a:solidFill>
                <a:schemeClr val="tx1">
                  <a:lumMod val="95000"/>
                  <a:lumOff val="5000"/>
                </a:schemeClr>
              </a:solidFill>
            </a:endParaRPr>
          </a:p>
        </p:txBody>
      </p:sp>
      <p:sp>
        <p:nvSpPr>
          <p:cNvPr id="6" name="Content Placeholder 5">
            <a:extLst>
              <a:ext uri="{FF2B5EF4-FFF2-40B4-BE49-F238E27FC236}">
                <a16:creationId xmlns:a16="http://schemas.microsoft.com/office/drawing/2014/main" id="{7A0DBA7B-AEE9-4C64-9883-39076EFB7656}"/>
              </a:ext>
            </a:extLst>
          </p:cNvPr>
          <p:cNvSpPr>
            <a:spLocks noGrp="1"/>
          </p:cNvSpPr>
          <p:nvPr>
            <p:ph idx="1"/>
          </p:nvPr>
        </p:nvSpPr>
        <p:spPr>
          <a:xfrm>
            <a:off x="442248" y="913457"/>
            <a:ext cx="5696239" cy="5534292"/>
          </a:xfrm>
        </p:spPr>
        <p:txBody>
          <a:bodyPr anchor="ctr">
            <a:normAutofit/>
          </a:bodyPr>
          <a:lstStyle/>
          <a:p>
            <a:pPr marL="0" indent="0">
              <a:buNone/>
            </a:pPr>
            <a:endParaRPr lang="en-US" sz="3200" dirty="0">
              <a:solidFill>
                <a:schemeClr val="tx1">
                  <a:lumMod val="85000"/>
                  <a:lumOff val="15000"/>
                </a:schemeClr>
              </a:solidFill>
              <a:cs typeface="Calibri"/>
            </a:endParaRPr>
          </a:p>
          <a:p>
            <a:pPr marL="171450" indent="-171450"/>
            <a:r>
              <a:rPr lang="en-US" sz="3200" dirty="0">
                <a:solidFill>
                  <a:schemeClr val="tx1">
                    <a:lumMod val="85000"/>
                    <a:lumOff val="15000"/>
                  </a:schemeClr>
                </a:solidFill>
              </a:rPr>
              <a:t>Count Sheet page</a:t>
            </a:r>
            <a:endParaRPr lang="en-US" sz="3200" dirty="0">
              <a:solidFill>
                <a:schemeClr val="tx1">
                  <a:lumMod val="85000"/>
                  <a:lumOff val="15000"/>
                </a:schemeClr>
              </a:solidFill>
              <a:cs typeface="Calibri"/>
            </a:endParaRPr>
          </a:p>
          <a:p>
            <a:pPr marL="628650" lvl="1" indent="-171450"/>
            <a:r>
              <a:rPr lang="en-US" sz="2800" dirty="0">
                <a:solidFill>
                  <a:schemeClr val="tx1">
                    <a:lumMod val="85000"/>
                    <a:lumOff val="15000"/>
                  </a:schemeClr>
                </a:solidFill>
                <a:cs typeface="Calibri"/>
              </a:rPr>
              <a:t>Spelling</a:t>
            </a:r>
          </a:p>
          <a:p>
            <a:pPr lvl="2"/>
            <a:r>
              <a:rPr lang="en-US" sz="2400" dirty="0">
                <a:solidFill>
                  <a:schemeClr val="tx1">
                    <a:lumMod val="85000"/>
                    <a:lumOff val="15000"/>
                  </a:schemeClr>
                </a:solidFill>
              </a:rPr>
              <a:t>Route</a:t>
            </a:r>
            <a:endParaRPr lang="en-US" sz="2400" dirty="0">
              <a:solidFill>
                <a:schemeClr val="tx1">
                  <a:lumMod val="85000"/>
                  <a:lumOff val="15000"/>
                </a:schemeClr>
              </a:solidFill>
              <a:cs typeface="Calibri"/>
            </a:endParaRPr>
          </a:p>
          <a:p>
            <a:pPr lvl="2"/>
            <a:r>
              <a:rPr lang="en-US" sz="2400" dirty="0">
                <a:solidFill>
                  <a:schemeClr val="tx1">
                    <a:lumMod val="85000"/>
                    <a:lumOff val="15000"/>
                  </a:schemeClr>
                </a:solidFill>
              </a:rPr>
              <a:t>Numbers</a:t>
            </a:r>
            <a:endParaRPr lang="en-US" sz="2400" dirty="0">
              <a:solidFill>
                <a:schemeClr val="tx1">
                  <a:lumMod val="85000"/>
                  <a:lumOff val="15000"/>
                </a:schemeClr>
              </a:solidFill>
              <a:cs typeface="Calibri"/>
            </a:endParaRPr>
          </a:p>
          <a:p>
            <a:pPr lvl="1"/>
            <a:r>
              <a:rPr lang="en-US" sz="2800" dirty="0">
                <a:solidFill>
                  <a:schemeClr val="tx1">
                    <a:lumMod val="85000"/>
                    <a:lumOff val="15000"/>
                  </a:schemeClr>
                </a:solidFill>
              </a:rPr>
              <a:t>Documentation</a:t>
            </a:r>
            <a:endParaRPr lang="en-US" sz="2800" dirty="0">
              <a:solidFill>
                <a:schemeClr val="tx1">
                  <a:lumMod val="85000"/>
                  <a:lumOff val="15000"/>
                </a:schemeClr>
              </a:solidFill>
              <a:cs typeface="Calibri"/>
            </a:endParaRPr>
          </a:p>
          <a:p>
            <a:pPr lvl="2"/>
            <a:r>
              <a:rPr lang="en-US" sz="2400" dirty="0">
                <a:solidFill>
                  <a:schemeClr val="tx1">
                    <a:lumMod val="85000"/>
                    <a:lumOff val="15000"/>
                  </a:schemeClr>
                </a:solidFill>
              </a:rPr>
              <a:t>missing ‘a’ or ‘p’ on time entry</a:t>
            </a:r>
            <a:endParaRPr lang="en-US" sz="2400" dirty="0">
              <a:solidFill>
                <a:schemeClr val="tx1">
                  <a:lumMod val="85000"/>
                  <a:lumOff val="15000"/>
                </a:schemeClr>
              </a:solidFill>
              <a:cs typeface="Calibri"/>
            </a:endParaRPr>
          </a:p>
          <a:p>
            <a:pPr lvl="3"/>
            <a:r>
              <a:rPr lang="en-US" sz="1600" dirty="0">
                <a:solidFill>
                  <a:schemeClr val="tx1">
                    <a:lumMod val="85000"/>
                    <a:lumOff val="15000"/>
                  </a:schemeClr>
                </a:solidFill>
              </a:rPr>
              <a:t>i</a:t>
            </a:r>
            <a:r>
              <a:rPr lang="en-US" dirty="0">
                <a:solidFill>
                  <a:schemeClr val="tx1">
                    <a:lumMod val="85000"/>
                    <a:lumOff val="15000"/>
                  </a:schemeClr>
                </a:solidFill>
              </a:rPr>
              <a:t>.e., 4m or 8m instead of 4pm or 8am</a:t>
            </a:r>
            <a:endParaRPr lang="en-US" dirty="0">
              <a:solidFill>
                <a:schemeClr val="tx1">
                  <a:lumMod val="85000"/>
                  <a:lumOff val="15000"/>
                </a:schemeClr>
              </a:solidFill>
              <a:cs typeface="Calibri"/>
            </a:endParaRPr>
          </a:p>
          <a:p>
            <a:pPr marL="0" lvl="0" indent="0">
              <a:buNone/>
            </a:pPr>
            <a:endParaRPr lang="en-US" sz="1800" dirty="0">
              <a:solidFill>
                <a:schemeClr val="tx1">
                  <a:lumMod val="85000"/>
                  <a:lumOff val="15000"/>
                </a:schemeClr>
              </a:solidFill>
              <a:cs typeface="Calibri"/>
            </a:endParaRPr>
          </a:p>
          <a:p>
            <a:pPr marL="0" indent="0">
              <a:buNone/>
            </a:pPr>
            <a:r>
              <a:rPr lang="en-US" sz="1600" dirty="0">
                <a:solidFill>
                  <a:schemeClr val="tx1">
                    <a:lumMod val="85000"/>
                    <a:lumOff val="15000"/>
                  </a:schemeClr>
                </a:solidFill>
              </a:rPr>
              <a:t>				</a:t>
            </a:r>
            <a:endParaRPr lang="en-US" sz="1600" dirty="0">
              <a:solidFill>
                <a:schemeClr val="tx1">
                  <a:lumMod val="85000"/>
                  <a:lumOff val="15000"/>
                </a:schemeClr>
              </a:solidFill>
              <a:cs typeface="Calibri"/>
            </a:endParaRPr>
          </a:p>
          <a:p>
            <a:pPr marL="0" indent="0">
              <a:buNone/>
            </a:pPr>
            <a:endParaRPr lang="en-US" sz="1100" dirty="0">
              <a:solidFill>
                <a:schemeClr val="tx1">
                  <a:lumMod val="85000"/>
                  <a:lumOff val="15000"/>
                </a:schemeClr>
              </a:solidFill>
            </a:endParaRPr>
          </a:p>
        </p:txBody>
      </p:sp>
    </p:spTree>
    <p:extLst>
      <p:ext uri="{BB962C8B-B14F-4D97-AF65-F5344CB8AC3E}">
        <p14:creationId xmlns:p14="http://schemas.microsoft.com/office/powerpoint/2010/main" val="3651663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BE5D6855-F7F1-40AB-A644-826C03264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2448" y="3131936"/>
            <a:ext cx="1240640" cy="12406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2C65388C-2EC9-49CB-94AE-C126FD4C5B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4763" y="0"/>
            <a:ext cx="6067239" cy="6858000"/>
          </a:xfrm>
          <a:custGeom>
            <a:avLst/>
            <a:gdLst>
              <a:gd name="connsiteX0" fmla="*/ 1619628 w 6067239"/>
              <a:gd name="connsiteY0" fmla="*/ 0 h 6858000"/>
              <a:gd name="connsiteX1" fmla="*/ 6067239 w 6067239"/>
              <a:gd name="connsiteY1" fmla="*/ 0 h 6858000"/>
              <a:gd name="connsiteX2" fmla="*/ 6067239 w 6067239"/>
              <a:gd name="connsiteY2" fmla="*/ 6858000 h 6858000"/>
              <a:gd name="connsiteX3" fmla="*/ 1619627 w 6067239"/>
              <a:gd name="connsiteY3" fmla="*/ 6858000 h 6858000"/>
              <a:gd name="connsiteX4" fmla="*/ 1615622 w 6067239"/>
              <a:gd name="connsiteY4" fmla="*/ 6854853 h 6858000"/>
              <a:gd name="connsiteX5" fmla="*/ 0 w 6067239"/>
              <a:gd name="connsiteY5" fmla="*/ 3429000 h 6858000"/>
              <a:gd name="connsiteX6" fmla="*/ 1615622 w 6067239"/>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7239" h="6858000">
                <a:moveTo>
                  <a:pt x="1619628" y="0"/>
                </a:moveTo>
                <a:lnTo>
                  <a:pt x="6067239" y="0"/>
                </a:lnTo>
                <a:lnTo>
                  <a:pt x="6067239" y="6858000"/>
                </a:lnTo>
                <a:lnTo>
                  <a:pt x="1619627" y="6858000"/>
                </a:lnTo>
                <a:lnTo>
                  <a:pt x="1615622" y="6854853"/>
                </a:lnTo>
                <a:cubicBezTo>
                  <a:pt x="628921" y="6040555"/>
                  <a:pt x="0" y="4808224"/>
                  <a:pt x="0" y="3429000"/>
                </a:cubicBezTo>
                <a:cubicBezTo>
                  <a:pt x="0" y="2049777"/>
                  <a:pt x="628921" y="817446"/>
                  <a:pt x="1615622" y="31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A62B7C1D-B627-4FCA-9295-7D7187655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7837"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B95041F-0AB4-48CF-8316-0C8AAA46DC2F}"/>
              </a:ext>
            </a:extLst>
          </p:cNvPr>
          <p:cNvSpPr>
            <a:spLocks noGrp="1"/>
          </p:cNvSpPr>
          <p:nvPr>
            <p:ph type="title"/>
          </p:nvPr>
        </p:nvSpPr>
        <p:spPr>
          <a:xfrm>
            <a:off x="7242738" y="789897"/>
            <a:ext cx="4255561" cy="4918773"/>
          </a:xfrm>
        </p:spPr>
        <p:txBody>
          <a:bodyPr anchor="ctr">
            <a:normAutofit/>
          </a:bodyPr>
          <a:lstStyle/>
          <a:p>
            <a:r>
              <a:rPr lang="en-US" sz="4800" dirty="0">
                <a:solidFill>
                  <a:schemeClr val="bg1"/>
                </a:solidFill>
              </a:rPr>
              <a:t>Testing Issues</a:t>
            </a:r>
            <a:endParaRPr lang="en-US" sz="4800" dirty="0">
              <a:solidFill>
                <a:schemeClr val="bg1"/>
              </a:solidFill>
              <a:cs typeface="Calibri Light"/>
            </a:endParaRPr>
          </a:p>
        </p:txBody>
      </p:sp>
      <p:sp>
        <p:nvSpPr>
          <p:cNvPr id="6" name="Content Placeholder 5">
            <a:extLst>
              <a:ext uri="{FF2B5EF4-FFF2-40B4-BE49-F238E27FC236}">
                <a16:creationId xmlns:a16="http://schemas.microsoft.com/office/drawing/2014/main" id="{7A0DBA7B-AEE9-4C64-9883-39076EFB7656}"/>
              </a:ext>
            </a:extLst>
          </p:cNvPr>
          <p:cNvSpPr>
            <a:spLocks noGrp="1"/>
          </p:cNvSpPr>
          <p:nvPr>
            <p:ph idx="1"/>
          </p:nvPr>
        </p:nvSpPr>
        <p:spPr>
          <a:xfrm>
            <a:off x="198242" y="531105"/>
            <a:ext cx="5931026" cy="5637639"/>
          </a:xfrm>
        </p:spPr>
        <p:txBody>
          <a:bodyPr anchor="ctr">
            <a:normAutofit/>
          </a:bodyPr>
          <a:lstStyle/>
          <a:p>
            <a:pPr marL="0" indent="0">
              <a:buNone/>
            </a:pPr>
            <a:r>
              <a:rPr lang="en-US" sz="2000" dirty="0"/>
              <a:t> </a:t>
            </a:r>
            <a:r>
              <a:rPr lang="en-US" dirty="0"/>
              <a:t>Medication Administration Process</a:t>
            </a:r>
            <a:endParaRPr lang="en-US" dirty="0">
              <a:cs typeface="Calibri"/>
            </a:endParaRPr>
          </a:p>
          <a:p>
            <a:pPr lvl="1"/>
            <a:r>
              <a:rPr lang="en-US" dirty="0"/>
              <a:t> 3 Checks of the 5 Rights</a:t>
            </a:r>
            <a:endParaRPr lang="en-US" dirty="0">
              <a:cs typeface="Calibri"/>
            </a:endParaRPr>
          </a:p>
          <a:p>
            <a:pPr lvl="2"/>
            <a:r>
              <a:rPr lang="en-US" dirty="0"/>
              <a:t>Verbalize and Point</a:t>
            </a:r>
            <a:endParaRPr lang="en-US" dirty="0">
              <a:cs typeface="Calibri"/>
            </a:endParaRPr>
          </a:p>
          <a:p>
            <a:pPr lvl="3"/>
            <a:endParaRPr lang="en-US" sz="1500" dirty="0">
              <a:cs typeface="Calibri"/>
            </a:endParaRPr>
          </a:p>
          <a:p>
            <a:pPr marL="0" indent="0">
              <a:buNone/>
            </a:pPr>
            <a:endParaRPr lang="en-US" sz="1500" dirty="0">
              <a:solidFill>
                <a:schemeClr val="bg1"/>
              </a:solidFill>
            </a:endParaRPr>
          </a:p>
        </p:txBody>
      </p:sp>
    </p:spTree>
    <p:extLst>
      <p:ext uri="{BB962C8B-B14F-4D97-AF65-F5344CB8AC3E}">
        <p14:creationId xmlns:p14="http://schemas.microsoft.com/office/powerpoint/2010/main" val="1703075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95041F-0AB4-48CF-8316-0C8AAA46DC2F}"/>
              </a:ext>
            </a:extLst>
          </p:cNvPr>
          <p:cNvSpPr>
            <a:spLocks noGrp="1"/>
          </p:cNvSpPr>
          <p:nvPr>
            <p:ph type="title"/>
          </p:nvPr>
        </p:nvSpPr>
        <p:spPr>
          <a:xfrm>
            <a:off x="1901163" y="2294467"/>
            <a:ext cx="3630440" cy="1513097"/>
          </a:xfrm>
          <a:ln w="25400" cap="sq">
            <a:solidFill>
              <a:srgbClr val="FFFFFF"/>
            </a:solidFill>
            <a:miter lim="800000"/>
          </a:ln>
        </p:spPr>
        <p:txBody>
          <a:bodyPr vert="horz" wrap="square" lIns="91440" tIns="45720" rIns="91440" bIns="45720" rtlCol="0" anchor="ctr">
            <a:noAutofit/>
          </a:bodyPr>
          <a:lstStyle/>
          <a:p>
            <a:pPr algn="ctr"/>
            <a:r>
              <a:rPr lang="en-US" sz="4800" kern="1200" dirty="0">
                <a:solidFill>
                  <a:srgbClr val="FFFFFF"/>
                </a:solidFill>
                <a:latin typeface="+mj-lt"/>
                <a:ea typeface="+mj-ea"/>
                <a:cs typeface="+mj-cs"/>
              </a:rPr>
              <a:t>Onsite</a:t>
            </a: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Test Proctor</a:t>
            </a:r>
          </a:p>
        </p:txBody>
      </p:sp>
      <p:sp>
        <p:nvSpPr>
          <p:cNvPr id="67" name="Rectangle 66">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7A0DBA7B-AEE9-4C64-9883-39076EFB7656}"/>
              </a:ext>
              <a:ext uri="{C183D7F6-B498-43B3-948B-1728B52AA6E4}">
                <adec:decorative xmlns:adec="http://schemas.microsoft.com/office/drawing/2017/decorative" val="1"/>
              </a:ext>
            </a:extLst>
          </p:cNvPr>
          <p:cNvSpPr>
            <a:spLocks noGrp="1"/>
          </p:cNvSpPr>
          <p:nvPr>
            <p:ph idx="1"/>
          </p:nvPr>
        </p:nvSpPr>
        <p:spPr>
          <a:xfrm>
            <a:off x="6574536" y="640080"/>
            <a:ext cx="5053066" cy="2546604"/>
          </a:xfrm>
        </p:spPr>
        <p:txBody>
          <a:bodyPr vert="horz" lIns="91440" tIns="45720" rIns="91440" bIns="45720" rtlCol="0">
            <a:normAutofit/>
          </a:bodyPr>
          <a:lstStyle/>
          <a:p>
            <a:pPr marL="0"/>
            <a:endParaRPr lang="en-US" sz="2000" dirty="0"/>
          </a:p>
          <a:p>
            <a:pPr marL="0"/>
            <a:endParaRPr lang="en-US" sz="2000" dirty="0"/>
          </a:p>
        </p:txBody>
      </p:sp>
      <p:sp>
        <p:nvSpPr>
          <p:cNvPr id="7" name="TextBox 6">
            <a:extLst>
              <a:ext uri="{FF2B5EF4-FFF2-40B4-BE49-F238E27FC236}">
                <a16:creationId xmlns:a16="http://schemas.microsoft.com/office/drawing/2014/main" id="{C9143561-F46E-4E08-A4FF-D5EC383D59BF}"/>
              </a:ext>
            </a:extLst>
          </p:cNvPr>
          <p:cNvSpPr txBox="1"/>
          <p:nvPr/>
        </p:nvSpPr>
        <p:spPr>
          <a:xfrm>
            <a:off x="6675264" y="2071115"/>
            <a:ext cx="5057398" cy="2546605"/>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p>
          <a:p>
            <a:pPr marL="228600" lvl="1" indent="-228600">
              <a:lnSpc>
                <a:spcPct val="90000"/>
              </a:lnSpc>
              <a:spcAft>
                <a:spcPts val="600"/>
              </a:spcAft>
              <a:buFont typeface="Arial" panose="020B0604020202020204" pitchFamily="34" charset="0"/>
              <a:buChar char="•"/>
            </a:pPr>
            <a:r>
              <a:rPr lang="en-US" sz="2000" dirty="0"/>
              <a:t>Medication Administration Documents to D&amp;S</a:t>
            </a:r>
          </a:p>
          <a:p>
            <a:pPr marL="571500" lvl="1" indent="-228600">
              <a:lnSpc>
                <a:spcPct val="90000"/>
              </a:lnSpc>
              <a:spcAft>
                <a:spcPts val="600"/>
              </a:spcAft>
              <a:buFont typeface="Arial" panose="020B0604020202020204" pitchFamily="34" charset="0"/>
              <a:buChar char="•"/>
            </a:pPr>
            <a:r>
              <a:rPr lang="en-US" sz="2000" dirty="0"/>
              <a:t>Recommendations </a:t>
            </a:r>
          </a:p>
          <a:p>
            <a:pPr marL="1028700" lvl="2" indent="-228600">
              <a:lnSpc>
                <a:spcPct val="90000"/>
              </a:lnSpc>
              <a:spcAft>
                <a:spcPts val="600"/>
              </a:spcAft>
              <a:buFont typeface="Arial" panose="020B0604020202020204" pitchFamily="34" charset="0"/>
              <a:buChar char="•"/>
            </a:pPr>
            <a:r>
              <a:rPr lang="en-US" sz="2000" dirty="0"/>
              <a:t>Flat Surface </a:t>
            </a:r>
          </a:p>
          <a:p>
            <a:pPr marL="1028700" lvl="2" indent="-228600">
              <a:lnSpc>
                <a:spcPct val="90000"/>
              </a:lnSpc>
              <a:spcAft>
                <a:spcPts val="600"/>
              </a:spcAft>
              <a:buFont typeface="Arial" panose="020B0604020202020204" pitchFamily="34" charset="0"/>
              <a:buChar char="•"/>
            </a:pPr>
            <a:r>
              <a:rPr lang="en-US" sz="2000" dirty="0"/>
              <a:t>Separate images  </a:t>
            </a:r>
          </a:p>
          <a:p>
            <a:pPr lvl="0"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705571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B35D3C1D-A6AE-4FCA-BB76-A4748CE5D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82A289-4CEE-BCB1-489B-753EF7829DF1}"/>
              </a:ext>
            </a:extLst>
          </p:cNvPr>
          <p:cNvSpPr>
            <a:spLocks noGrp="1"/>
          </p:cNvSpPr>
          <p:nvPr>
            <p:ph type="title"/>
          </p:nvPr>
        </p:nvSpPr>
        <p:spPr>
          <a:xfrm>
            <a:off x="558210" y="1365472"/>
            <a:ext cx="10978470" cy="3564636"/>
          </a:xfrm>
        </p:spPr>
        <p:txBody>
          <a:bodyPr vert="horz" lIns="91440" tIns="45720" rIns="91440" bIns="45720" rtlCol="0" anchor="ctr">
            <a:normAutofit/>
          </a:bodyPr>
          <a:lstStyle/>
          <a:p>
            <a:r>
              <a:rPr lang="en-US" sz="8800" kern="1200" dirty="0">
                <a:solidFill>
                  <a:schemeClr val="tx1"/>
                </a:solidFill>
                <a:latin typeface="+mj-lt"/>
                <a:ea typeface="+mj-ea"/>
                <a:cs typeface="+mj-cs"/>
              </a:rPr>
              <a:t>Updates</a:t>
            </a:r>
          </a:p>
        </p:txBody>
      </p:sp>
      <p:sp>
        <p:nvSpPr>
          <p:cNvPr id="3" name="Text Placeholder 2">
            <a:extLst>
              <a:ext uri="{FF2B5EF4-FFF2-40B4-BE49-F238E27FC236}">
                <a16:creationId xmlns:a16="http://schemas.microsoft.com/office/drawing/2014/main" id="{4624449E-4FF4-1B05-6743-F97F72BECF89}"/>
              </a:ext>
            </a:extLst>
          </p:cNvPr>
          <p:cNvSpPr>
            <a:spLocks noGrp="1"/>
          </p:cNvSpPr>
          <p:nvPr>
            <p:ph type="body" idx="1"/>
          </p:nvPr>
        </p:nvSpPr>
        <p:spPr>
          <a:xfrm>
            <a:off x="650945" y="5859463"/>
            <a:ext cx="10927080" cy="487235"/>
          </a:xfrm>
        </p:spPr>
        <p:txBody>
          <a:bodyPr vert="horz" lIns="91440" tIns="45720" rIns="91440" bIns="45720" rtlCol="0" anchor="ctr">
            <a:normAutofit/>
          </a:bodyPr>
          <a:lstStyle/>
          <a:p>
            <a:pPr algn="r"/>
            <a:r>
              <a:rPr lang="en-US" sz="2000" dirty="0">
                <a:solidFill>
                  <a:schemeClr val="tx1"/>
                </a:solidFill>
                <a:cs typeface="Calibri"/>
              </a:rPr>
              <a:t>Medication Administration Program</a:t>
            </a:r>
            <a:endParaRPr lang="en-US" sz="2000" kern="1200" dirty="0">
              <a:solidFill>
                <a:schemeClr val="tx1"/>
              </a:solidFill>
              <a:latin typeface="+mn-lt"/>
              <a:ea typeface="+mn-ea"/>
              <a:cs typeface="+mn-cs"/>
            </a:endParaRPr>
          </a:p>
        </p:txBody>
      </p:sp>
      <p:sp>
        <p:nvSpPr>
          <p:cNvPr id="20" name="Rectangle 9">
            <a:extLst>
              <a:ext uri="{FF2B5EF4-FFF2-40B4-BE49-F238E27FC236}">
                <a16:creationId xmlns:a16="http://schemas.microsoft.com/office/drawing/2014/main" id="{6D5BF818-2283-4CC9-A120-9225CEDFA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3350"/>
            <a:ext cx="128016" cy="246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11">
            <a:extLst>
              <a:ext uri="{FF2B5EF4-FFF2-40B4-BE49-F238E27FC236}">
                <a16:creationId xmlns:a16="http://schemas.microsoft.com/office/drawing/2014/main" id="{063A42EF-20CC-4BCC-9D0B-222CF3AAE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945" y="5831269"/>
            <a:ext cx="109270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59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Freeform: Shape 82">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C6EB58-8A25-4B71-B7A9-47E05257104E}"/>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br>
              <a:rPr lang="en-US" sz="2100" b="1" dirty="0"/>
            </a:br>
            <a:r>
              <a:rPr lang="en-US" sz="6000" dirty="0">
                <a:cs typeface="Calibri Light"/>
              </a:rPr>
              <a:t>New Online Course</a:t>
            </a:r>
          </a:p>
        </p:txBody>
      </p:sp>
      <p:graphicFrame>
        <p:nvGraphicFramePr>
          <p:cNvPr id="16" name="TextBox 13" descr="Information for the Management of a MAP Medication System (MMMS) course. Audience: MAP Certified Site Supervisors. Launch date: June 8, 2022. Location: www.mapmass.com">
            <a:extLst>
              <a:ext uri="{FF2B5EF4-FFF2-40B4-BE49-F238E27FC236}">
                <a16:creationId xmlns:a16="http://schemas.microsoft.com/office/drawing/2014/main" id="{A769A23A-B663-4AE6-AE4D-C06212735CBA}"/>
              </a:ext>
            </a:extLst>
          </p:cNvPr>
          <p:cNvGraphicFramePr/>
          <p:nvPr>
            <p:extLst>
              <p:ext uri="{D42A27DB-BD31-4B8C-83A1-F6EECF244321}">
                <p14:modId xmlns:p14="http://schemas.microsoft.com/office/powerpoint/2010/main" val="36863378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2884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 name="Picture 64">
            <a:extLst>
              <a:ext uri="{FF2B5EF4-FFF2-40B4-BE49-F238E27FC236}">
                <a16:creationId xmlns:a16="http://schemas.microsoft.com/office/drawing/2014/main" id="{8D222C96-DF2B-F5AD-36C2-7A70F7F4AFD3}"/>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blip>
          <a:srcRect t="14104" r="9085" b="8942"/>
          <a:stretch/>
        </p:blipFill>
        <p:spPr>
          <a:xfrm>
            <a:off x="20" y="10"/>
            <a:ext cx="12191980" cy="6857990"/>
          </a:xfrm>
          <a:prstGeom prst="rect">
            <a:avLst/>
          </a:prstGeom>
        </p:spPr>
      </p:pic>
      <p:sp>
        <p:nvSpPr>
          <p:cNvPr id="69" name="Rectangle 6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63F6C0-4BDD-4C31-832D-DDD76156AB3D}"/>
              </a:ext>
            </a:extLst>
          </p:cNvPr>
          <p:cNvSpPr>
            <a:spLocks noGrp="1"/>
          </p:cNvSpPr>
          <p:nvPr>
            <p:ph type="title"/>
          </p:nvPr>
        </p:nvSpPr>
        <p:spPr>
          <a:xfrm>
            <a:off x="838200" y="365125"/>
            <a:ext cx="10515600" cy="1325563"/>
          </a:xfrm>
        </p:spPr>
        <p:txBody>
          <a:bodyPr vert="horz" lIns="91440" tIns="45720" rIns="91440" bIns="45720" rtlCol="0">
            <a:normAutofit fontScale="90000"/>
          </a:bodyPr>
          <a:lstStyle/>
          <a:p>
            <a:pPr algn="ctr"/>
            <a:br>
              <a:rPr lang="en-US" sz="2800" dirty="0"/>
            </a:br>
            <a:r>
              <a:rPr lang="en-US" sz="6000" dirty="0"/>
              <a:t>Welcome</a:t>
            </a:r>
            <a:br>
              <a:rPr lang="en-US" sz="6000" dirty="0"/>
            </a:br>
            <a:endParaRPr lang="en-US" sz="2800" dirty="0">
              <a:cs typeface="Calibri Light" panose="020F0302020204030204"/>
            </a:endParaRPr>
          </a:p>
        </p:txBody>
      </p:sp>
      <p:graphicFrame>
        <p:nvGraphicFramePr>
          <p:cNvPr id="5" name="Content Placeholder 2">
            <a:extLst>
              <a:ext uri="{FF2B5EF4-FFF2-40B4-BE49-F238E27FC236}">
                <a16:creationId xmlns:a16="http://schemas.microsoft.com/office/drawing/2014/main" id="{AA34B079-4494-0985-C30B-A38FE12FBB8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35049577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82718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Freeform: Shape 82">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C6EB58-8A25-4B71-B7A9-47E05257104E}"/>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br>
              <a:rPr lang="en-US" sz="2100" b="1" dirty="0"/>
            </a:br>
            <a:r>
              <a:rPr lang="en-US" sz="6000" dirty="0">
                <a:cs typeface="Calibri Light"/>
              </a:rPr>
              <a:t>New Online Course Pending </a:t>
            </a:r>
          </a:p>
        </p:txBody>
      </p:sp>
      <p:graphicFrame>
        <p:nvGraphicFramePr>
          <p:cNvPr id="16" name="TextBox 13" descr="Overview of the Medication Administration Program information. Audience: executive directors, office of quality enhancement, investigations, and disabled persons protection commission. Launch date: coming soon. Location: www.mapmass.com">
            <a:extLst>
              <a:ext uri="{FF2B5EF4-FFF2-40B4-BE49-F238E27FC236}">
                <a16:creationId xmlns:a16="http://schemas.microsoft.com/office/drawing/2014/main" id="{A769A23A-B663-4AE6-AE4D-C06212735CBA}"/>
              </a:ext>
            </a:extLst>
          </p:cNvPr>
          <p:cNvGraphicFramePr/>
          <p:nvPr>
            <p:extLst>
              <p:ext uri="{D42A27DB-BD31-4B8C-83A1-F6EECF244321}">
                <p14:modId xmlns:p14="http://schemas.microsoft.com/office/powerpoint/2010/main" val="36993380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6541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1BDB5B0-356B-4C81-807F-B7FCF7E84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FB6E6D-3F80-49F5-8186-DF41789E163A}"/>
              </a:ext>
            </a:extLst>
          </p:cNvPr>
          <p:cNvSpPr>
            <a:spLocks noGrp="1"/>
          </p:cNvSpPr>
          <p:nvPr>
            <p:ph type="title"/>
          </p:nvPr>
        </p:nvSpPr>
        <p:spPr>
          <a:xfrm>
            <a:off x="5123375" y="891541"/>
            <a:ext cx="5866189" cy="4074074"/>
          </a:xfrm>
        </p:spPr>
        <p:txBody>
          <a:bodyPr vert="horz" lIns="91440" tIns="45720" rIns="91440" bIns="45720" rtlCol="0" anchor="b">
            <a:normAutofit/>
          </a:bodyPr>
          <a:lstStyle/>
          <a:p>
            <a:br>
              <a:rPr lang="en-US" sz="6800" b="1" dirty="0"/>
            </a:br>
            <a:endParaRPr lang="en-US" sz="6800" b="1" dirty="0">
              <a:cs typeface="Calibri Light"/>
            </a:endParaRPr>
          </a:p>
        </p:txBody>
      </p:sp>
      <p:sp>
        <p:nvSpPr>
          <p:cNvPr id="43" name="Rectangle 42">
            <a:extLst>
              <a:ext uri="{FF2B5EF4-FFF2-40B4-BE49-F238E27FC236}">
                <a16:creationId xmlns:a16="http://schemas.microsoft.com/office/drawing/2014/main" id="{7358BC00-262C-499B-B643-01DFB266F0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0" name="TextBox 3" descr="Status re: Required 'Blended' MAP Certification Training information. Completion of MAP Certification Online Course all 9 units and corresponding quizzes. 'Face-to-face' session or sessions (virtual or in-person) to review skills content including: review/practice/pretest, medication administration, and transcription">
            <a:extLst>
              <a:ext uri="{FF2B5EF4-FFF2-40B4-BE49-F238E27FC236}">
                <a16:creationId xmlns:a16="http://schemas.microsoft.com/office/drawing/2014/main" id="{BF38CB7C-A82E-7B62-AC0A-1A7580254E93}"/>
              </a:ext>
            </a:extLst>
          </p:cNvPr>
          <p:cNvGraphicFramePr/>
          <p:nvPr>
            <p:extLst>
              <p:ext uri="{D42A27DB-BD31-4B8C-83A1-F6EECF244321}">
                <p14:modId xmlns:p14="http://schemas.microsoft.com/office/powerpoint/2010/main" val="3650098637"/>
              </p:ext>
            </p:extLst>
          </p:nvPr>
        </p:nvGraphicFramePr>
        <p:xfrm>
          <a:off x="3052131" y="727087"/>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4061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1BDB5B0-356B-4C81-807F-B7FCF7E84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FB6E6D-3F80-49F5-8186-DF41789E163A}"/>
              </a:ext>
            </a:extLst>
          </p:cNvPr>
          <p:cNvSpPr>
            <a:spLocks noGrp="1"/>
          </p:cNvSpPr>
          <p:nvPr>
            <p:ph type="title"/>
          </p:nvPr>
        </p:nvSpPr>
        <p:spPr>
          <a:xfrm>
            <a:off x="5123375" y="891541"/>
            <a:ext cx="5866189" cy="4074074"/>
          </a:xfrm>
        </p:spPr>
        <p:txBody>
          <a:bodyPr vert="horz" lIns="91440" tIns="45720" rIns="91440" bIns="45720" rtlCol="0" anchor="b">
            <a:normAutofit/>
          </a:bodyPr>
          <a:lstStyle/>
          <a:p>
            <a:br>
              <a:rPr lang="en-US" sz="6800" b="1" dirty="0"/>
            </a:br>
            <a:endParaRPr lang="en-US" sz="6800" b="1" dirty="0">
              <a:cs typeface="Calibri Light"/>
            </a:endParaRPr>
          </a:p>
        </p:txBody>
      </p:sp>
      <p:sp>
        <p:nvSpPr>
          <p:cNvPr id="43" name="Rectangle 42">
            <a:extLst>
              <a:ext uri="{FF2B5EF4-FFF2-40B4-BE49-F238E27FC236}">
                <a16:creationId xmlns:a16="http://schemas.microsoft.com/office/drawing/2014/main" id="{7358BC00-262C-499B-B643-01DFB266F0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0" name="TextBox 3" descr="Status re: Removal of transcription test component from certification test information. Certification: transcription training will remain. Certified staff responsible for transcription are trained by service provider specific to system used, including: MedSoft, pharmacy generated med sheets, etc.">
            <a:extLst>
              <a:ext uri="{FF2B5EF4-FFF2-40B4-BE49-F238E27FC236}">
                <a16:creationId xmlns:a16="http://schemas.microsoft.com/office/drawing/2014/main" id="{BF38CB7C-A82E-7B62-AC0A-1A7580254E93}"/>
              </a:ext>
            </a:extLst>
          </p:cNvPr>
          <p:cNvGraphicFramePr/>
          <p:nvPr>
            <p:extLst>
              <p:ext uri="{D42A27DB-BD31-4B8C-83A1-F6EECF244321}">
                <p14:modId xmlns:p14="http://schemas.microsoft.com/office/powerpoint/2010/main" val="386240615"/>
              </p:ext>
            </p:extLst>
          </p:nvPr>
        </p:nvGraphicFramePr>
        <p:xfrm>
          <a:off x="3052131" y="727087"/>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86968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1BDB5B0-356B-4C81-807F-B7FCF7E84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FB6E6D-3F80-49F5-8186-DF41789E163A}"/>
              </a:ext>
            </a:extLst>
          </p:cNvPr>
          <p:cNvSpPr>
            <a:spLocks noGrp="1"/>
          </p:cNvSpPr>
          <p:nvPr>
            <p:ph type="title"/>
          </p:nvPr>
        </p:nvSpPr>
        <p:spPr>
          <a:xfrm>
            <a:off x="5123375" y="891541"/>
            <a:ext cx="5866189" cy="4074074"/>
          </a:xfrm>
        </p:spPr>
        <p:txBody>
          <a:bodyPr vert="horz" lIns="91440" tIns="45720" rIns="91440" bIns="45720" rtlCol="0" anchor="b">
            <a:normAutofit/>
          </a:bodyPr>
          <a:lstStyle/>
          <a:p>
            <a:br>
              <a:rPr lang="en-US" sz="6800" b="1" dirty="0"/>
            </a:br>
            <a:endParaRPr lang="en-US" sz="6800" b="1" dirty="0">
              <a:cs typeface="Calibri Light"/>
            </a:endParaRPr>
          </a:p>
        </p:txBody>
      </p:sp>
      <p:sp>
        <p:nvSpPr>
          <p:cNvPr id="43" name="Rectangle 42">
            <a:extLst>
              <a:ext uri="{FF2B5EF4-FFF2-40B4-BE49-F238E27FC236}">
                <a16:creationId xmlns:a16="http://schemas.microsoft.com/office/drawing/2014/main" id="{7358BC00-262C-499B-B643-01DFB266F0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0" name="TextBox 3" descr="Status re: shortened training and testing timeline proposal information. Decreasing MAP training completion from six months from training start date entered in TMU and decreasing MAP testing completion from six months from training end date entered in TMU">
            <a:extLst>
              <a:ext uri="{FF2B5EF4-FFF2-40B4-BE49-F238E27FC236}">
                <a16:creationId xmlns:a16="http://schemas.microsoft.com/office/drawing/2014/main" id="{BF38CB7C-A82E-7B62-AC0A-1A7580254E93}"/>
              </a:ext>
            </a:extLst>
          </p:cNvPr>
          <p:cNvGraphicFramePr/>
          <p:nvPr>
            <p:extLst>
              <p:ext uri="{D42A27DB-BD31-4B8C-83A1-F6EECF244321}">
                <p14:modId xmlns:p14="http://schemas.microsoft.com/office/powerpoint/2010/main" val="1152575921"/>
              </p:ext>
            </p:extLst>
          </p:nvPr>
        </p:nvGraphicFramePr>
        <p:xfrm>
          <a:off x="3052131" y="727087"/>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7929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5" name="Freeform: Shape 34">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7" name="Freeform: Shape 36">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BD2643-18B3-4C1C-8338-D3B3FEF79287}"/>
              </a:ext>
            </a:extLst>
          </p:cNvPr>
          <p:cNvSpPr>
            <a:spLocks noGrp="1"/>
          </p:cNvSpPr>
          <p:nvPr>
            <p:ph type="title"/>
          </p:nvPr>
        </p:nvSpPr>
        <p:spPr>
          <a:xfrm>
            <a:off x="371094" y="1161288"/>
            <a:ext cx="3438144" cy="1239012"/>
          </a:xfrm>
        </p:spPr>
        <p:txBody>
          <a:bodyPr vert="horz" lIns="91440" tIns="45720" rIns="91440" bIns="45720" rtlCol="0" anchor="ctr">
            <a:normAutofit/>
          </a:bodyPr>
          <a:lstStyle/>
          <a:p>
            <a:br>
              <a:rPr lang="en-US" sz="2600" b="1" kern="1200" dirty="0"/>
            </a:br>
            <a:r>
              <a:rPr lang="en-US" sz="2600" kern="1200" dirty="0">
                <a:latin typeface="+mj-lt"/>
                <a:ea typeface="+mj-ea"/>
                <a:cs typeface="+mj-cs"/>
              </a:rPr>
              <a:t>MAP </a:t>
            </a:r>
            <a:r>
              <a:rPr lang="en-US" sz="2600" dirty="0"/>
              <a:t>Flexibilities Status</a:t>
            </a:r>
            <a:br>
              <a:rPr lang="en-US" sz="2600" kern="1200" dirty="0"/>
            </a:br>
            <a:endParaRPr lang="en-US" sz="2600" b="1" kern="1200" dirty="0">
              <a:solidFill>
                <a:schemeClr val="tx1"/>
              </a:solidFill>
              <a:latin typeface="+mj-lt"/>
              <a:ea typeface="+mj-ea"/>
              <a:cs typeface="+mj-cs"/>
            </a:endParaRPr>
          </a:p>
        </p:txBody>
      </p:sp>
      <p:sp>
        <p:nvSpPr>
          <p:cNvPr id="39" name="Rectangle 38">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E5A06E5-15F6-4750-BFC3-37F6F9F875A5}"/>
              </a:ext>
            </a:extLst>
          </p:cNvPr>
          <p:cNvSpPr txBox="1"/>
          <p:nvPr/>
        </p:nvSpPr>
        <p:spPr>
          <a:xfrm>
            <a:off x="371094" y="2718054"/>
            <a:ext cx="3438906" cy="3207258"/>
          </a:xfrm>
          <a:prstGeom prst="rect">
            <a:avLst/>
          </a:prstGeom>
        </p:spPr>
        <p:txBody>
          <a:bodyPr vert="horz" lIns="91440" tIns="45720" rIns="91440" bIns="45720" rtlCol="0" anchor="t">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Flexibilities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Extended to December 31, 2022</a:t>
            </a: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Others continue to have Waiver Options</a:t>
            </a: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Most updated information at</a:t>
            </a: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4572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www.mass.gov/dph/map</a:t>
            </a: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914400" marR="0" lvl="2"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‘What’s New: MAP Recent News’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Image of MAP Recent News webpage from the DDS MAP site">
            <a:extLst>
              <a:ext uri="{FF2B5EF4-FFF2-40B4-BE49-F238E27FC236}">
                <a16:creationId xmlns:a16="http://schemas.microsoft.com/office/drawing/2014/main" id="{2E0F10C1-E4F8-42D4-8069-9D4BA955C0A8}"/>
              </a:ext>
            </a:extLst>
          </p:cNvPr>
          <p:cNvPicPr>
            <a:picLocks noChangeAspect="1"/>
          </p:cNvPicPr>
          <p:nvPr/>
        </p:nvPicPr>
        <p:blipFill>
          <a:blip r:embed="rId3"/>
          <a:stretch>
            <a:fillRect/>
          </a:stretch>
        </p:blipFill>
        <p:spPr>
          <a:xfrm>
            <a:off x="4851565" y="1515533"/>
            <a:ext cx="7016496" cy="4044949"/>
          </a:xfrm>
          <a:prstGeom prst="rect">
            <a:avLst/>
          </a:prstGeom>
        </p:spPr>
      </p:pic>
    </p:spTree>
    <p:extLst>
      <p:ext uri="{BB962C8B-B14F-4D97-AF65-F5344CB8AC3E}">
        <p14:creationId xmlns:p14="http://schemas.microsoft.com/office/powerpoint/2010/main" val="2805781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6BB973-26E9-4144-A642-B33C1BF1491C}"/>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400" kern="1200" dirty="0">
                <a:latin typeface="+mj-lt"/>
                <a:ea typeface="+mj-ea"/>
                <a:cs typeface="+mj-cs"/>
              </a:rPr>
              <a:t>Electronic Health Record (EHR)</a:t>
            </a:r>
            <a:r>
              <a:rPr lang="en-US" sz="3400" dirty="0"/>
              <a:t> </a:t>
            </a:r>
            <a:endParaRPr lang="en-US" sz="3400" kern="1200" dirty="0">
              <a:latin typeface="+mj-lt"/>
              <a:ea typeface="+mj-ea"/>
              <a:cs typeface="+mj-cs"/>
            </a:endParaRPr>
          </a:p>
        </p:txBody>
      </p:sp>
      <p:sp>
        <p:nvSpPr>
          <p:cNvPr id="3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5109CD4-7703-4852-BB7B-6330C9CE5D7F}"/>
              </a:ext>
            </a:extLst>
          </p:cNvPr>
          <p:cNvSpPr txBox="1"/>
          <p:nvPr/>
        </p:nvSpPr>
        <p:spPr>
          <a:xfrm>
            <a:off x="630936" y="2660904"/>
            <a:ext cx="4818888" cy="3547872"/>
          </a:xfrm>
          <a:prstGeom prst="rect">
            <a:avLst/>
          </a:prstGeom>
        </p:spPr>
        <p:txBody>
          <a:bodyPr vert="horz" lIns="91440" tIns="45720" rIns="91440" bIns="45720" rtlCol="0" anchor="t">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Specification Document</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List of Required Components for an EHR/eMAR  in Compliance with MAP Policy </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Initially distributed to Service Providers looking for participation in Pilot Program</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Project on hold</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3" name="Graphic 4" descr="Laptop with phone and calculator">
            <a:extLst>
              <a:ext uri="{FF2B5EF4-FFF2-40B4-BE49-F238E27FC236}">
                <a16:creationId xmlns:a16="http://schemas.microsoft.com/office/drawing/2014/main" id="{1F232500-5F4C-8842-12E1-D690BCE05D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3943630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1FD60288-4E6F-4049-B4E1-5D2CB93B2899}"/>
              </a:ext>
            </a:extLst>
          </p:cNvPr>
          <p:cNvSpPr>
            <a:spLocks noGrp="1"/>
          </p:cNvSpPr>
          <p:nvPr>
            <p:ph type="title"/>
          </p:nvPr>
        </p:nvSpPr>
        <p:spPr>
          <a:xfrm>
            <a:off x="1100669" y="1097339"/>
            <a:ext cx="10011831" cy="2623885"/>
          </a:xfrm>
        </p:spPr>
        <p:txBody>
          <a:bodyPr vert="horz" lIns="91440" tIns="45720" rIns="91440" bIns="45720" rtlCol="0" anchor="ctr">
            <a:normAutofit/>
          </a:bodyPr>
          <a:lstStyle/>
          <a:p>
            <a:pPr algn="ctr"/>
            <a:r>
              <a:rPr lang="en-US" sz="6600" kern="1200" dirty="0">
                <a:latin typeface="+mj-lt"/>
                <a:ea typeface="+mj-ea"/>
                <a:cs typeface="+mj-cs"/>
              </a:rPr>
              <a:t>Next MAP Trainer Webinar</a:t>
            </a:r>
            <a:endParaRPr lang="en-US" sz="6600" kern="1200" dirty="0">
              <a:latin typeface="+mj-lt"/>
              <a:cs typeface="Calibri Light"/>
            </a:endParaRPr>
          </a:p>
        </p:txBody>
      </p:sp>
      <p:sp>
        <p:nvSpPr>
          <p:cNvPr id="20" name="Rectangle 19">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17136"/>
            <a:ext cx="2112264"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3989" y="4521269"/>
            <a:ext cx="6720830" cy="1877811"/>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Content Placeholder 3">
            <a:extLst>
              <a:ext uri="{FF2B5EF4-FFF2-40B4-BE49-F238E27FC236}">
                <a16:creationId xmlns:a16="http://schemas.microsoft.com/office/drawing/2014/main" id="{1351E7F5-657C-47D2-A36C-4864B032B5A9}"/>
              </a:ext>
            </a:extLst>
          </p:cNvPr>
          <p:cNvSpPr>
            <a:spLocks noGrp="1"/>
          </p:cNvSpPr>
          <p:nvPr>
            <p:ph idx="1"/>
          </p:nvPr>
        </p:nvSpPr>
        <p:spPr>
          <a:xfrm>
            <a:off x="3006703" y="4843001"/>
            <a:ext cx="5760850" cy="1234345"/>
          </a:xfrm>
        </p:spPr>
        <p:txBody>
          <a:bodyPr vert="horz" lIns="91440" tIns="45720" rIns="91440" bIns="45720" rtlCol="0" anchor="ctr">
            <a:normAutofit/>
          </a:bodyPr>
          <a:lstStyle/>
          <a:p>
            <a:pPr marL="0" indent="0" algn="ctr">
              <a:buNone/>
            </a:pPr>
            <a:r>
              <a:rPr lang="en-US" sz="6000" kern="1200" dirty="0">
                <a:solidFill>
                  <a:schemeClr val="tx1">
                    <a:lumMod val="95000"/>
                    <a:lumOff val="5000"/>
                  </a:schemeClr>
                </a:solidFill>
                <a:latin typeface="+mn-lt"/>
                <a:ea typeface="+mn-ea"/>
                <a:cs typeface="+mn-cs"/>
              </a:rPr>
              <a:t>Fall</a:t>
            </a:r>
            <a:r>
              <a:rPr lang="en-US" sz="6000" dirty="0">
                <a:solidFill>
                  <a:schemeClr val="tx1">
                    <a:lumMod val="95000"/>
                    <a:lumOff val="5000"/>
                  </a:schemeClr>
                </a:solidFill>
              </a:rPr>
              <a:t>/Winter</a:t>
            </a:r>
            <a:r>
              <a:rPr lang="en-US" sz="6000" kern="1200" dirty="0">
                <a:solidFill>
                  <a:schemeClr val="tx1">
                    <a:lumMod val="95000"/>
                    <a:lumOff val="5000"/>
                  </a:schemeClr>
                </a:solidFill>
                <a:latin typeface="+mn-lt"/>
                <a:ea typeface="+mn-ea"/>
                <a:cs typeface="+mn-cs"/>
              </a:rPr>
              <a:t> 2022</a:t>
            </a:r>
            <a:endParaRPr lang="en-US" sz="6000" kern="1200" dirty="0">
              <a:solidFill>
                <a:schemeClr val="tx1">
                  <a:lumMod val="95000"/>
                  <a:lumOff val="5000"/>
                </a:schemeClr>
              </a:solidFill>
              <a:latin typeface="+mn-lt"/>
              <a:cs typeface="Calibri"/>
            </a:endParaRPr>
          </a:p>
        </p:txBody>
      </p:sp>
      <p:sp>
        <p:nvSpPr>
          <p:cNvPr id="24" name="Rectangle 2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27057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3B19C-005B-4E40-A291-5CA176BF943E}"/>
              </a:ext>
            </a:extLst>
          </p:cNvPr>
          <p:cNvSpPr>
            <a:spLocks noGrp="1"/>
          </p:cNvSpPr>
          <p:nvPr>
            <p:ph type="title"/>
          </p:nvPr>
        </p:nvSpPr>
        <p:spPr/>
        <p:txBody>
          <a:bodyPr>
            <a:normAutofit fontScale="90000"/>
          </a:bodyPr>
          <a:lstStyle/>
          <a:p>
            <a:pPr algn="ctr"/>
            <a:r>
              <a:rPr lang="en-US" sz="6000" dirty="0"/>
              <a:t>mapmass.com</a:t>
            </a:r>
            <a:br>
              <a:rPr lang="en-US" dirty="0"/>
            </a:br>
            <a:endParaRPr lang="en-US" dirty="0"/>
          </a:p>
        </p:txBody>
      </p:sp>
      <p:sp>
        <p:nvSpPr>
          <p:cNvPr id="3" name="Content Placeholder 2">
            <a:extLst>
              <a:ext uri="{FF2B5EF4-FFF2-40B4-BE49-F238E27FC236}">
                <a16:creationId xmlns:a16="http://schemas.microsoft.com/office/drawing/2014/main" id="{1B880289-55FA-477F-ADA7-17787A1B8C04}"/>
              </a:ext>
              <a:ext uri="{C183D7F6-B498-43B3-948B-1728B52AA6E4}">
                <adec:decorative xmlns:adec="http://schemas.microsoft.com/office/drawing/2017/decorative" val="1"/>
              </a:ext>
            </a:extLst>
          </p:cNvPr>
          <p:cNvSpPr>
            <a:spLocks noGrp="1"/>
          </p:cNvSpPr>
          <p:nvPr>
            <p:ph idx="1"/>
          </p:nvPr>
        </p:nvSpPr>
        <p:spPr/>
        <p:txBody>
          <a:bodyPr/>
          <a:lstStyle/>
          <a:p>
            <a:pPr marL="0" indent="0">
              <a:buNone/>
            </a:pPr>
            <a:endParaRPr lang="en-US" dirty="0"/>
          </a:p>
          <a:p>
            <a:endParaRPr lang="en-US" dirty="0"/>
          </a:p>
        </p:txBody>
      </p:sp>
      <p:pic>
        <p:nvPicPr>
          <p:cNvPr id="5" name="Picture 4" descr="Image of the MAP Mass homepage, with an arrow pointing to the MAP Information box">
            <a:extLst>
              <a:ext uri="{FF2B5EF4-FFF2-40B4-BE49-F238E27FC236}">
                <a16:creationId xmlns:a16="http://schemas.microsoft.com/office/drawing/2014/main" id="{97389B08-85AB-4635-A2D7-E40A22EE84D9}"/>
              </a:ext>
            </a:extLst>
          </p:cNvPr>
          <p:cNvPicPr>
            <a:picLocks noChangeAspect="1"/>
          </p:cNvPicPr>
          <p:nvPr/>
        </p:nvPicPr>
        <p:blipFill>
          <a:blip r:embed="rId3"/>
          <a:stretch>
            <a:fillRect/>
          </a:stretch>
        </p:blipFill>
        <p:spPr>
          <a:xfrm>
            <a:off x="758550" y="1395611"/>
            <a:ext cx="10674899" cy="4635738"/>
          </a:xfrm>
          <a:prstGeom prst="rect">
            <a:avLst/>
          </a:prstGeom>
        </p:spPr>
      </p:pic>
      <p:sp>
        <p:nvSpPr>
          <p:cNvPr id="4" name="Arrow: Up 3">
            <a:extLst>
              <a:ext uri="{FF2B5EF4-FFF2-40B4-BE49-F238E27FC236}">
                <a16:creationId xmlns:a16="http://schemas.microsoft.com/office/drawing/2014/main" id="{5331E8E1-F597-5CE9-B4F2-1AE7ECA13D17}"/>
              </a:ext>
              <a:ext uri="{C183D7F6-B498-43B3-948B-1728B52AA6E4}">
                <adec:decorative xmlns:adec="http://schemas.microsoft.com/office/drawing/2017/decorative" val="1"/>
              </a:ext>
            </a:extLst>
          </p:cNvPr>
          <p:cNvSpPr/>
          <p:nvPr/>
        </p:nvSpPr>
        <p:spPr>
          <a:xfrm>
            <a:off x="9485884" y="5682995"/>
            <a:ext cx="482600" cy="977900"/>
          </a:xfrm>
          <a:prstGeom prst="upArrow">
            <a:avLst/>
          </a:prstGeom>
          <a:solidFill>
            <a:srgbClr val="ED7D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6694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9669B5-D79A-4507-BC34-8EFDA46F0A5B}"/>
              </a:ext>
            </a:extLst>
          </p:cNvPr>
          <p:cNvSpPr>
            <a:spLocks noGrp="1"/>
          </p:cNvSpPr>
          <p:nvPr>
            <p:ph type="title"/>
          </p:nvPr>
        </p:nvSpPr>
        <p:spPr>
          <a:xfrm>
            <a:off x="838200" y="585216"/>
            <a:ext cx="10515600" cy="1325563"/>
          </a:xfrm>
          <a:noFill/>
        </p:spPr>
        <p:txBody>
          <a:bodyPr>
            <a:normAutofit/>
          </a:bodyPr>
          <a:lstStyle/>
          <a:p>
            <a:pPr algn="ctr"/>
            <a:r>
              <a:rPr lang="en-US" sz="5400" dirty="0">
                <a:solidFill>
                  <a:schemeClr val="bg1"/>
                </a:solidFill>
              </a:rPr>
              <a:t>MAP Information </a:t>
            </a:r>
            <a:endParaRPr lang="en-US" sz="5400" b="1" dirty="0">
              <a:solidFill>
                <a:schemeClr val="bg1"/>
              </a:solidFill>
              <a:cs typeface="Calibri Light" panose="020F0302020204030204"/>
            </a:endParaRPr>
          </a:p>
        </p:txBody>
      </p:sp>
      <p:pic>
        <p:nvPicPr>
          <p:cNvPr id="5" name="Content Placeholder 4" descr="Image of the Program Announcements and Information page in MAP Mass with links for Announcements and Information">
            <a:extLst>
              <a:ext uri="{FF2B5EF4-FFF2-40B4-BE49-F238E27FC236}">
                <a16:creationId xmlns:a16="http://schemas.microsoft.com/office/drawing/2014/main" id="{A61721CE-967D-4B6D-BA5A-28613B9AA0FC}"/>
              </a:ext>
              <a:ext uri="{C183D7F6-B498-43B3-948B-1728B52AA6E4}">
                <adec:decorative xmlns:adec="http://schemas.microsoft.com/office/drawing/2017/decorative" val="0"/>
              </a:ext>
            </a:extLst>
          </p:cNvPr>
          <p:cNvPicPr>
            <a:picLocks noChangeAspect="1"/>
          </p:cNvPicPr>
          <p:nvPr/>
        </p:nvPicPr>
        <p:blipFill rotWithShape="1">
          <a:blip r:embed="rId3"/>
          <a:srcRect t="3595" r="2" b="10777"/>
          <a:stretch/>
        </p:blipFill>
        <p:spPr>
          <a:xfrm>
            <a:off x="2983474" y="2516777"/>
            <a:ext cx="6236208" cy="3660185"/>
          </a:xfrm>
          <a:prstGeom prst="rect">
            <a:avLst/>
          </a:prstGeom>
        </p:spPr>
      </p:pic>
    </p:spTree>
    <p:extLst>
      <p:ext uri="{BB962C8B-B14F-4D97-AF65-F5344CB8AC3E}">
        <p14:creationId xmlns:p14="http://schemas.microsoft.com/office/powerpoint/2010/main" val="2731031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chemeClr val="bg2">
              <a:lumMod val="75000"/>
            </a:schemeClr>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9669B5-D79A-4507-BC34-8EFDA46F0A5B}"/>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MAP Information </a:t>
            </a:r>
            <a:endParaRPr lang="en-US" sz="4800" b="1" kern="1200" dirty="0">
              <a:solidFill>
                <a:srgbClr val="FFFFFF"/>
              </a:solidFill>
              <a:latin typeface="+mj-lt"/>
              <a:ea typeface="+mj-ea"/>
              <a:cs typeface="+mj-cs"/>
            </a:endParaRPr>
          </a:p>
        </p:txBody>
      </p:sp>
      <p:pic>
        <p:nvPicPr>
          <p:cNvPr id="7" name="Picture 6" descr="Image of the link on the MAP Mass webpage for the MAP State Agency Contacts list">
            <a:extLst>
              <a:ext uri="{FF2B5EF4-FFF2-40B4-BE49-F238E27FC236}">
                <a16:creationId xmlns:a16="http://schemas.microsoft.com/office/drawing/2014/main" id="{BFD1CB0E-CEA8-4A18-B9CB-45FE391FF695}"/>
              </a:ext>
            </a:extLst>
          </p:cNvPr>
          <p:cNvPicPr>
            <a:picLocks noChangeAspect="1"/>
          </p:cNvPicPr>
          <p:nvPr/>
        </p:nvPicPr>
        <p:blipFill>
          <a:blip r:embed="rId3"/>
          <a:stretch>
            <a:fillRect/>
          </a:stretch>
        </p:blipFill>
        <p:spPr>
          <a:xfrm>
            <a:off x="5153822" y="1078120"/>
            <a:ext cx="6553545" cy="4709702"/>
          </a:xfrm>
          <a:prstGeom prst="rect">
            <a:avLst/>
          </a:prstGeom>
        </p:spPr>
      </p:pic>
    </p:spTree>
    <p:extLst>
      <p:ext uri="{BB962C8B-B14F-4D97-AF65-F5344CB8AC3E}">
        <p14:creationId xmlns:p14="http://schemas.microsoft.com/office/powerpoint/2010/main" val="2404120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673C792D-D214-439C-9953-EF76D86A9A86}"/>
              </a:ext>
            </a:extLst>
          </p:cNvPr>
          <p:cNvSpPr>
            <a:spLocks noGrp="1"/>
          </p:cNvSpPr>
          <p:nvPr>
            <p:ph type="title"/>
          </p:nvPr>
        </p:nvSpPr>
        <p:spPr>
          <a:xfrm>
            <a:off x="884380" y="1939891"/>
            <a:ext cx="3322317" cy="2975876"/>
          </a:xfrm>
        </p:spPr>
        <p:txBody>
          <a:bodyPr vert="horz" lIns="91440" tIns="45720" rIns="91440" bIns="45720" rtlCol="0" anchor="b">
            <a:normAutofit/>
          </a:bodyPr>
          <a:lstStyle/>
          <a:p>
            <a:r>
              <a:rPr lang="en-US" kern="1200" dirty="0">
                <a:latin typeface="+mj-lt"/>
                <a:ea typeface="+mj-ea"/>
                <a:cs typeface="+mj-cs"/>
              </a:rPr>
              <a:t>MAP State</a:t>
            </a:r>
            <a:r>
              <a:rPr lang="en-US" b="1" kern="1200" dirty="0">
                <a:latin typeface="+mj-lt"/>
                <a:ea typeface="+mj-ea"/>
                <a:cs typeface="+mj-cs"/>
              </a:rPr>
              <a:t> </a:t>
            </a:r>
            <a:r>
              <a:rPr lang="en-US" kern="1200" dirty="0">
                <a:latin typeface="+mj-lt"/>
                <a:ea typeface="+mj-ea"/>
                <a:cs typeface="+mj-cs"/>
              </a:rPr>
              <a:t>Agency Contact List</a:t>
            </a:r>
            <a:br>
              <a:rPr lang="en-US" kern="1200" dirty="0"/>
            </a:br>
            <a:endParaRPr lang="en-US" sz="2400" kern="1200" dirty="0">
              <a:solidFill>
                <a:srgbClr val="FF0000"/>
              </a:solidFill>
              <a:latin typeface="+mj-lt"/>
              <a:ea typeface="+mj-ea"/>
              <a:cs typeface="+mj-cs"/>
            </a:endParaRPr>
          </a:p>
        </p:txBody>
      </p:sp>
      <p:cxnSp>
        <p:nvCxnSpPr>
          <p:cNvPr id="19" name="Straight Connector 18">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Image of the MAP State Agency Contact list">
            <a:extLst>
              <a:ext uri="{FF2B5EF4-FFF2-40B4-BE49-F238E27FC236}">
                <a16:creationId xmlns:a16="http://schemas.microsoft.com/office/drawing/2014/main" id="{ABD3484D-7449-4A4F-B217-462F3FF7EA3D}"/>
              </a:ext>
            </a:extLst>
          </p:cNvPr>
          <p:cNvPicPr>
            <a:picLocks noChangeAspect="1"/>
          </p:cNvPicPr>
          <p:nvPr/>
        </p:nvPicPr>
        <p:blipFill>
          <a:blip r:embed="rId3"/>
          <a:stretch>
            <a:fillRect/>
          </a:stretch>
        </p:blipFill>
        <p:spPr>
          <a:xfrm>
            <a:off x="4119051" y="575593"/>
            <a:ext cx="7188569" cy="5435879"/>
          </a:xfrm>
          <a:prstGeom prst="rect">
            <a:avLst/>
          </a:prstGeom>
        </p:spPr>
      </p:pic>
    </p:spTree>
    <p:extLst>
      <p:ext uri="{BB962C8B-B14F-4D97-AF65-F5344CB8AC3E}">
        <p14:creationId xmlns:p14="http://schemas.microsoft.com/office/powerpoint/2010/main" val="18825604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31">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3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F65BE7-2F1B-4BBD-B36A-E525E5E91CD9}"/>
              </a:ext>
            </a:extLst>
          </p:cNvPr>
          <p:cNvSpPr>
            <a:spLocks noGrp="1"/>
          </p:cNvSpPr>
          <p:nvPr>
            <p:ph type="title"/>
          </p:nvPr>
        </p:nvSpPr>
        <p:spPr>
          <a:xfrm>
            <a:off x="1166650" y="1332952"/>
            <a:ext cx="3926898" cy="3921176"/>
          </a:xfrm>
        </p:spPr>
        <p:txBody>
          <a:bodyPr anchor="ctr">
            <a:normAutofit/>
          </a:bodyPr>
          <a:lstStyle/>
          <a:p>
            <a:br>
              <a:rPr lang="en-US" sz="5400" dirty="0"/>
            </a:br>
            <a:r>
              <a:rPr lang="en-US" sz="5400" dirty="0"/>
              <a:t>Eastern Research Group (ERG)</a:t>
            </a:r>
            <a:endParaRPr lang="en-US" sz="5400" dirty="0">
              <a:cs typeface="Calibri Light" panose="020F0302020204030204"/>
            </a:endParaRPr>
          </a:p>
        </p:txBody>
      </p:sp>
      <p:grpSp>
        <p:nvGrpSpPr>
          <p:cNvPr id="40" name="Group 39">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41"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24ECCD02-4A32-4490-AD01-64F97559F716}"/>
              </a:ext>
            </a:extLst>
          </p:cNvPr>
          <p:cNvSpPr>
            <a:spLocks noGrp="1"/>
          </p:cNvSpPr>
          <p:nvPr>
            <p:ph idx="1"/>
          </p:nvPr>
        </p:nvSpPr>
        <p:spPr>
          <a:xfrm>
            <a:off x="6421120" y="499833"/>
            <a:ext cx="5100320" cy="5581226"/>
          </a:xfrm>
        </p:spPr>
        <p:txBody>
          <a:bodyPr vert="horz" lIns="91440" tIns="45720" rIns="91440" bIns="45720" rtlCol="0" anchor="ctr">
            <a:normAutofit/>
          </a:bodyPr>
          <a:lstStyle/>
          <a:p>
            <a:r>
              <a:rPr lang="en-US" dirty="0"/>
              <a:t>Contracted by Department of Public Health (DPH)  </a:t>
            </a:r>
            <a:endParaRPr lang="en-US" dirty="0">
              <a:cs typeface="Calibri"/>
            </a:endParaRPr>
          </a:p>
          <a:p>
            <a:r>
              <a:rPr lang="en-US" dirty="0"/>
              <a:t>Evaluation period March 2022 through August 2022</a:t>
            </a:r>
            <a:endParaRPr lang="en-US" dirty="0">
              <a:cs typeface="Calibri"/>
            </a:endParaRPr>
          </a:p>
          <a:p>
            <a:r>
              <a:rPr lang="en-US" dirty="0">
                <a:cs typeface="Calibri"/>
              </a:rPr>
              <a:t>ERG Report to Follow</a:t>
            </a:r>
          </a:p>
        </p:txBody>
      </p:sp>
    </p:spTree>
    <p:extLst>
      <p:ext uri="{BB962C8B-B14F-4D97-AF65-F5344CB8AC3E}">
        <p14:creationId xmlns:p14="http://schemas.microsoft.com/office/powerpoint/2010/main" val="2533840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2344</TotalTime>
  <Words>3647</Words>
  <Application>Microsoft Office PowerPoint</Application>
  <PresentationFormat>Widescreen</PresentationFormat>
  <Paragraphs>324</Paragraphs>
  <Slides>46</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Tw Cen MT</vt:lpstr>
      <vt:lpstr>Office Theme</vt:lpstr>
      <vt:lpstr>MAP Trainer Webinar July 2022</vt:lpstr>
      <vt:lpstr>Agenda</vt:lpstr>
      <vt:lpstr>What's New</vt:lpstr>
      <vt:lpstr> Welcome </vt:lpstr>
      <vt:lpstr>mapmass.com </vt:lpstr>
      <vt:lpstr>MAP Information </vt:lpstr>
      <vt:lpstr>MAP Information </vt:lpstr>
      <vt:lpstr>MAP State Agency Contact List </vt:lpstr>
      <vt:lpstr> Eastern Research Group (ERG)</vt:lpstr>
      <vt:lpstr>New 'Course Supporter' Role</vt:lpstr>
      <vt:lpstr>mapmass.com</vt:lpstr>
      <vt:lpstr>PowerPoint Presentation</vt:lpstr>
      <vt:lpstr>'Course Supporter'</vt:lpstr>
      <vt:lpstr>Webinar and Tech Tool</vt:lpstr>
      <vt:lpstr>mapmass.com</vt:lpstr>
      <vt:lpstr>MAP Training Resources</vt:lpstr>
      <vt:lpstr>Oversight and Review</vt:lpstr>
      <vt:lpstr>Trainer Resources</vt:lpstr>
      <vt:lpstr>Reminders</vt:lpstr>
      <vt:lpstr> Curriculum</vt:lpstr>
      <vt:lpstr>Certification Testing Process Supplies</vt:lpstr>
      <vt:lpstr>Policy Manual and Advisories</vt:lpstr>
      <vt:lpstr>MAP Trainer Basics</vt:lpstr>
      <vt:lpstr>Issues in the Field</vt:lpstr>
      <vt:lpstr>   Verifying  Countable Medication Refill  </vt:lpstr>
      <vt:lpstr>Count Book Documentation</vt:lpstr>
      <vt:lpstr> Prescription Renewal </vt:lpstr>
      <vt:lpstr> Blank Space on MAR Medication Occurrence </vt:lpstr>
      <vt:lpstr>DDS Only  Blank Space on MAR Medication Issue</vt:lpstr>
      <vt:lpstr>D&amp;S DT, Diversified Technologies</vt:lpstr>
      <vt:lpstr>TestMaster  Universe  (TMU©) </vt:lpstr>
      <vt:lpstr>PowerPoint Presentation</vt:lpstr>
      <vt:lpstr>www.hdmaster.com</vt:lpstr>
      <vt:lpstr>Testing Issues   </vt:lpstr>
      <vt:lpstr>Testing Issues   </vt:lpstr>
      <vt:lpstr>Testing Issues</vt:lpstr>
      <vt:lpstr>Onsite Test Proctor</vt:lpstr>
      <vt:lpstr>Updates</vt:lpstr>
      <vt:lpstr> New Online Course</vt:lpstr>
      <vt:lpstr> New Online Course Pending </vt:lpstr>
      <vt:lpstr> </vt:lpstr>
      <vt:lpstr> </vt:lpstr>
      <vt:lpstr> </vt:lpstr>
      <vt:lpstr> MAP Flexibilities Status </vt:lpstr>
      <vt:lpstr>Electronic Health Record (EHR) </vt:lpstr>
      <vt:lpstr>Next MAP Trainer Webinar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DDS MAP Trainer Webinar June 2022</dc:title>
  <dc:creator>Despres, Mary (DDS)</dc:creator>
  <cp:lastModifiedBy>Gelinas, Joanna</cp:lastModifiedBy>
  <cp:revision>5</cp:revision>
  <cp:lastPrinted>2022-06-29T13:42:08Z</cp:lastPrinted>
  <dcterms:created xsi:type="dcterms:W3CDTF">2022-06-14T20:09:40Z</dcterms:created>
  <dcterms:modified xsi:type="dcterms:W3CDTF">2022-07-28T16:20:26Z</dcterms:modified>
</cp:coreProperties>
</file>